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xml" ContentType="application/vnd.openxmlformats-officedocument.presentationml.notesSlid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3.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4.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5.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6.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7.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8.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9.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30.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1.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2.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3.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4.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5.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6.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9.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40.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41.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2.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3.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4.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5.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6.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7.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8.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9.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50.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51.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2.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3.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4.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5.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6.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7.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8.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9.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60.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61.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2.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63.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64.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65.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66.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7.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68.xml" ContentType="application/vnd.openxmlformats-officedocument.drawingml.chart+xml"/>
  <Override PartName="/ppt/charts/style66.xml" ContentType="application/vnd.ms-office.chartstyle+xml"/>
  <Override PartName="/ppt/charts/colors6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91" r:id="rId2"/>
    <p:sldId id="298" r:id="rId3"/>
    <p:sldId id="299" r:id="rId4"/>
    <p:sldId id="300" r:id="rId5"/>
    <p:sldId id="306" r:id="rId6"/>
    <p:sldId id="307" r:id="rId7"/>
    <p:sldId id="308" r:id="rId8"/>
    <p:sldId id="312" r:id="rId9"/>
    <p:sldId id="315" r:id="rId10"/>
    <p:sldId id="321" r:id="rId11"/>
    <p:sldId id="314" r:id="rId12"/>
    <p:sldId id="311" r:id="rId13"/>
    <p:sldId id="310" r:id="rId14"/>
    <p:sldId id="320" r:id="rId15"/>
    <p:sldId id="335" r:id="rId16"/>
    <p:sldId id="317" r:id="rId17"/>
    <p:sldId id="313" r:id="rId18"/>
    <p:sldId id="316" r:id="rId19"/>
    <p:sldId id="336" r:id="rId20"/>
    <p:sldId id="337" r:id="rId21"/>
    <p:sldId id="318" r:id="rId22"/>
    <p:sldId id="331" r:id="rId23"/>
    <p:sldId id="330" r:id="rId24"/>
    <p:sldId id="332" r:id="rId25"/>
    <p:sldId id="319" r:id="rId26"/>
    <p:sldId id="322" r:id="rId27"/>
    <p:sldId id="324" r:id="rId28"/>
    <p:sldId id="333" r:id="rId29"/>
    <p:sldId id="325" r:id="rId30"/>
    <p:sldId id="326" r:id="rId31"/>
    <p:sldId id="327" r:id="rId32"/>
    <p:sldId id="328" r:id="rId33"/>
    <p:sldId id="329" r:id="rId34"/>
    <p:sldId id="338" r:id="rId35"/>
    <p:sldId id="334" r:id="rId36"/>
    <p:sldId id="309" r:id="rId37"/>
    <p:sldId id="339" r:id="rId38"/>
    <p:sldId id="341" r:id="rId39"/>
    <p:sldId id="340" r:id="rId40"/>
    <p:sldId id="302" r:id="rId41"/>
    <p:sldId id="305" r:id="rId42"/>
    <p:sldId id="304"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8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renz, Thomas" initials="LT" lastIdx="9" clrIdx="0">
    <p:extLst>
      <p:ext uri="{19B8F6BF-5375-455C-9EA6-DF929625EA0E}">
        <p15:presenceInfo xmlns:p15="http://schemas.microsoft.com/office/powerpoint/2012/main" userId="S-1-5-21-2005352356-2018378189-366286951-6308" providerId="AD"/>
      </p:ext>
    </p:extLst>
  </p:cmAuthor>
  <p:cmAuthor id="2" name="Torres, Julia (CONTR)" initials="TJ(" lastIdx="15" clrIdx="1">
    <p:extLst>
      <p:ext uri="{19B8F6BF-5375-455C-9EA6-DF929625EA0E}">
        <p15:presenceInfo xmlns:p15="http://schemas.microsoft.com/office/powerpoint/2012/main" userId="S-1-5-21-2005352356-2018378189-366286951-40483" providerId="AD"/>
      </p:ext>
    </p:extLst>
  </p:cmAuthor>
  <p:cmAuthor id="3" name="Govereau, Christinne" initials="GC" lastIdx="16" clrIdx="2">
    <p:extLst>
      <p:ext uri="{19B8F6BF-5375-455C-9EA6-DF929625EA0E}">
        <p15:presenceInfo xmlns:p15="http://schemas.microsoft.com/office/powerpoint/2012/main" userId="S-1-5-21-2005352356-2018378189-366286951-35946" providerId="AD"/>
      </p:ext>
    </p:extLst>
  </p:cmAuthor>
  <p:cmAuthor id="4" name="Gross, Peter" initials="GP" lastIdx="27" clrIdx="3">
    <p:extLst>
      <p:ext uri="{19B8F6BF-5375-455C-9EA6-DF929625EA0E}">
        <p15:presenceInfo xmlns:p15="http://schemas.microsoft.com/office/powerpoint/2012/main" userId="S-1-5-21-2005352356-2018378189-366286951-111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37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5090" autoAdjust="0"/>
  </p:normalViewPr>
  <p:slideViewPr>
    <p:cSldViewPr snapToGrid="0">
      <p:cViewPr varScale="1">
        <p:scale>
          <a:sx n="77" d="100"/>
          <a:sy n="77" d="100"/>
        </p:scale>
        <p:origin x="84" y="144"/>
      </p:cViewPr>
      <p:guideLst>
        <p:guide orient="horz" pos="228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7138"/>
    </p:cViewPr>
  </p:sorterViewPr>
  <p:notesViewPr>
    <p:cSldViewPr snapToGrid="0">
      <p:cViewPr varScale="1">
        <p:scale>
          <a:sx n="67" d="100"/>
          <a:sy n="67" d="100"/>
        </p:scale>
        <p:origin x="2348"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eianas01\OES\CHL\Documents\MECS\Flipbook%20Figure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eianas01\OES\CHL\Documents\MECS\Flipbook%20Figures.xlsx" TargetMode="External"/><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oleObject" Target="file:///\\eianas01\OES\CHL\Documents\MECS\Flipbook%20Figures.xlsx" TargetMode="External"/><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oleObject" Target="file:///\\eianas01\OES\CHL\Documents\MECS\Flipbook%20Figures.xlsx" TargetMode="External"/><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oleObject" Target="file:///\\eianas01\OES\CHL\Documents\MECS\Flipbook%20Figures.xlsx" TargetMode="External"/><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oleObject" Target="file:///\\eianas01\OES\CHL\Documents\MECS\Flipbook%20Figures.xlsx" TargetMode="External"/><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oleObject" Target="file:///\\eianas01\OES\CHL\Documents\MECS\MECS%20Flipbook%20Figures%20for%20Update.xlsx" TargetMode="External"/><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oleObject" Target="file:///\\eianas01\OES\CHL\Documents\MECS\MECS%20Flipbook%20Figures%20for%20Update.xlsx" TargetMode="External"/><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3" Type="http://schemas.openxmlformats.org/officeDocument/2006/relationships/oleObject" Target="file:///\\eianas01\OES\CHL\Documents\MECS\MECS%20Flipbook%20Figures%20for%20Update.xlsx" TargetMode="External"/><Relationship Id="rId2" Type="http://schemas.microsoft.com/office/2011/relationships/chartColorStyle" Target="colors15.xml"/><Relationship Id="rId1" Type="http://schemas.microsoft.com/office/2011/relationships/chartStyle" Target="style15.xml"/></Relationships>
</file>

<file path=ppt/charts/_rels/chart18.xml.rels><?xml version="1.0" encoding="UTF-8" standalone="yes"?>
<Relationships xmlns="http://schemas.openxmlformats.org/package/2006/relationships"><Relationship Id="rId3" Type="http://schemas.openxmlformats.org/officeDocument/2006/relationships/oleObject" Target="file:///\\eianas01\OES\CHL\Documents\MECS\MECS%20Flipbook%20Figures%20for%20Update.xlsx" TargetMode="External"/><Relationship Id="rId2" Type="http://schemas.microsoft.com/office/2011/relationships/chartColorStyle" Target="colors16.xml"/><Relationship Id="rId1" Type="http://schemas.microsoft.com/office/2011/relationships/chartStyle" Target="style16.xml"/></Relationships>
</file>

<file path=ppt/charts/_rels/chart19.xml.rels><?xml version="1.0" encoding="UTF-8" standalone="yes"?>
<Relationships xmlns="http://schemas.openxmlformats.org/package/2006/relationships"><Relationship Id="rId3" Type="http://schemas.openxmlformats.org/officeDocument/2006/relationships/oleObject" Target="file:///\\eianas01\OES\CHL\Documents\MECS\MECS%20Flipbook%20Figures%20for%20Update.xlsx" TargetMode="External"/><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1" Type="http://schemas.openxmlformats.org/officeDocument/2006/relationships/oleObject" Target="file:///\\eianas01\OES\CHL\Documents\MECS\Flipbook%20Figures.xlsx" TargetMode="External"/></Relationships>
</file>

<file path=ppt/charts/_rels/chart20.xml.rels><?xml version="1.0" encoding="UTF-8" standalone="yes"?>
<Relationships xmlns="http://schemas.openxmlformats.org/package/2006/relationships"><Relationship Id="rId3" Type="http://schemas.openxmlformats.org/officeDocument/2006/relationships/oleObject" Target="file:///\\eianas01\OES\CHL\Documents\MECS\Flipbook%20Figures.xlsx" TargetMode="External"/><Relationship Id="rId2" Type="http://schemas.microsoft.com/office/2011/relationships/chartColorStyle" Target="colors18.xml"/><Relationship Id="rId1" Type="http://schemas.microsoft.com/office/2011/relationships/chartStyle" Target="style18.xml"/></Relationships>
</file>

<file path=ppt/charts/_rels/chart21.xml.rels><?xml version="1.0" encoding="UTF-8" standalone="yes"?>
<Relationships xmlns="http://schemas.openxmlformats.org/package/2006/relationships"><Relationship Id="rId3" Type="http://schemas.openxmlformats.org/officeDocument/2006/relationships/oleObject" Target="file:///\\eianas01\OES\CHL\Documents\MECS\Flipbook%20Figures.xlsx" TargetMode="External"/><Relationship Id="rId2" Type="http://schemas.microsoft.com/office/2011/relationships/chartColorStyle" Target="colors19.xml"/><Relationship Id="rId1" Type="http://schemas.microsoft.com/office/2011/relationships/chartStyle" Target="style19.xml"/></Relationships>
</file>

<file path=ppt/charts/_rels/chart22.xml.rels><?xml version="1.0" encoding="UTF-8" standalone="yes"?>
<Relationships xmlns="http://schemas.openxmlformats.org/package/2006/relationships"><Relationship Id="rId3" Type="http://schemas.openxmlformats.org/officeDocument/2006/relationships/oleObject" Target="file:///\\eianas01\OES\CHL\Documents\MECS\MECS%20Flipbook%20Figures%20for%20Update.xlsx" TargetMode="External"/><Relationship Id="rId2" Type="http://schemas.microsoft.com/office/2011/relationships/chartColorStyle" Target="colors20.xml"/><Relationship Id="rId1" Type="http://schemas.microsoft.com/office/2011/relationships/chartStyle" Target="style20.xml"/></Relationships>
</file>

<file path=ppt/charts/_rels/chart23.xml.rels><?xml version="1.0" encoding="UTF-8" standalone="yes"?>
<Relationships xmlns="http://schemas.openxmlformats.org/package/2006/relationships"><Relationship Id="rId3" Type="http://schemas.openxmlformats.org/officeDocument/2006/relationships/oleObject" Target="file:///\\eianas01\OES\CHL\Documents\MECS\MECS%20Flipbook%20Figures%20for%20Update.xlsx" TargetMode="External"/><Relationship Id="rId2" Type="http://schemas.microsoft.com/office/2011/relationships/chartColorStyle" Target="colors21.xml"/><Relationship Id="rId1" Type="http://schemas.microsoft.com/office/2011/relationships/chartStyle" Target="style21.xml"/></Relationships>
</file>

<file path=ppt/charts/_rels/chart24.xml.rels><?xml version="1.0" encoding="UTF-8" standalone="yes"?>
<Relationships xmlns="http://schemas.openxmlformats.org/package/2006/relationships"><Relationship Id="rId3" Type="http://schemas.openxmlformats.org/officeDocument/2006/relationships/oleObject" Target="file:///\\eianas01\OES\CHL\Documents\MECS\MECS%20Flipbook%20Figures%20for%20Update.xlsx" TargetMode="External"/><Relationship Id="rId2" Type="http://schemas.microsoft.com/office/2011/relationships/chartColorStyle" Target="colors22.xml"/><Relationship Id="rId1" Type="http://schemas.microsoft.com/office/2011/relationships/chartStyle" Target="style22.xml"/></Relationships>
</file>

<file path=ppt/charts/_rels/chart25.xml.rels><?xml version="1.0" encoding="UTF-8" standalone="yes"?>
<Relationships xmlns="http://schemas.openxmlformats.org/package/2006/relationships"><Relationship Id="rId3" Type="http://schemas.openxmlformats.org/officeDocument/2006/relationships/oleObject" Target="file:///\\eianas01\OES\CHL\Documents\MECS\MECS%20Flipbook%20Figures%20for%20Update.xlsx" TargetMode="External"/><Relationship Id="rId2" Type="http://schemas.microsoft.com/office/2011/relationships/chartColorStyle" Target="colors23.xml"/><Relationship Id="rId1" Type="http://schemas.microsoft.com/office/2011/relationships/chartStyle" Target="style23.xml"/></Relationships>
</file>

<file path=ppt/charts/_rels/chart26.xml.rels><?xml version="1.0" encoding="UTF-8" standalone="yes"?>
<Relationships xmlns="http://schemas.openxmlformats.org/package/2006/relationships"><Relationship Id="rId3" Type="http://schemas.openxmlformats.org/officeDocument/2006/relationships/oleObject" Target="file:///\\eianas01\OES\CHL\Documents\MECS\MECS%20Flipbook%20Figures%20for%20Update.xlsx" TargetMode="External"/><Relationship Id="rId2" Type="http://schemas.microsoft.com/office/2011/relationships/chartColorStyle" Target="colors24.xml"/><Relationship Id="rId1" Type="http://schemas.microsoft.com/office/2011/relationships/chartStyle" Target="style24.xml"/></Relationships>
</file>

<file path=ppt/charts/_rels/chart27.xml.rels><?xml version="1.0" encoding="UTF-8" standalone="yes"?>
<Relationships xmlns="http://schemas.openxmlformats.org/package/2006/relationships"><Relationship Id="rId3" Type="http://schemas.openxmlformats.org/officeDocument/2006/relationships/oleObject" Target="file:///\\eianas01\OES\CHL\Documents\MECS\MECS%20Flipbook%20Figures%20for%20Update.xlsx" TargetMode="External"/><Relationship Id="rId2" Type="http://schemas.microsoft.com/office/2011/relationships/chartColorStyle" Target="colors25.xml"/><Relationship Id="rId1" Type="http://schemas.microsoft.com/office/2011/relationships/chartStyle" Target="style25.xml"/></Relationships>
</file>

<file path=ppt/charts/_rels/chart28.xml.rels><?xml version="1.0" encoding="UTF-8" standalone="yes"?>
<Relationships xmlns="http://schemas.openxmlformats.org/package/2006/relationships"><Relationship Id="rId3" Type="http://schemas.openxmlformats.org/officeDocument/2006/relationships/oleObject" Target="file:///\\eianas01\OES\CHL\Documents\MECS\MECS%20Flipbook%20Figures%20for%20Update.xlsx" TargetMode="External"/><Relationship Id="rId2" Type="http://schemas.microsoft.com/office/2011/relationships/chartColorStyle" Target="colors26.xml"/><Relationship Id="rId1" Type="http://schemas.microsoft.com/office/2011/relationships/chartStyle" Target="style26.xml"/></Relationships>
</file>

<file path=ppt/charts/_rels/chart29.xml.rels><?xml version="1.0" encoding="UTF-8" standalone="yes"?>
<Relationships xmlns="http://schemas.openxmlformats.org/package/2006/relationships"><Relationship Id="rId3" Type="http://schemas.openxmlformats.org/officeDocument/2006/relationships/oleObject" Target="file:///\\eianas01\OES\CHL\Documents\MECS\MECS%20Flipbook%20Figures%20for%20Update.xlsx" TargetMode="External"/><Relationship Id="rId2" Type="http://schemas.microsoft.com/office/2011/relationships/chartColorStyle" Target="colors27.xml"/><Relationship Id="rId1" Type="http://schemas.microsoft.com/office/2011/relationships/chartStyle" Target="style27.xml"/></Relationships>
</file>

<file path=ppt/charts/_rels/chart3.xml.rels><?xml version="1.0" encoding="UTF-8" standalone="yes"?>
<Relationships xmlns="http://schemas.openxmlformats.org/package/2006/relationships"><Relationship Id="rId3" Type="http://schemas.openxmlformats.org/officeDocument/2006/relationships/oleObject" Target="file:///\\eianas01\OES\CHL\Documents\MECS\Flipbook%20Figures.xlsx" TargetMode="External"/><Relationship Id="rId2" Type="http://schemas.microsoft.com/office/2011/relationships/chartColorStyle" Target="colors2.xml"/><Relationship Id="rId1" Type="http://schemas.microsoft.com/office/2011/relationships/chartStyle" Target="style2.xml"/></Relationships>
</file>

<file path=ppt/charts/_rels/chart30.xml.rels><?xml version="1.0" encoding="UTF-8" standalone="yes"?>
<Relationships xmlns="http://schemas.openxmlformats.org/package/2006/relationships"><Relationship Id="rId3" Type="http://schemas.openxmlformats.org/officeDocument/2006/relationships/oleObject" Target="file:///\\eianas01\OES\CHL\Documents\MECS\MECS%20Flipbook%20Figures%20for%20Update.xlsx" TargetMode="External"/><Relationship Id="rId2" Type="http://schemas.microsoft.com/office/2011/relationships/chartColorStyle" Target="colors28.xml"/><Relationship Id="rId1" Type="http://schemas.microsoft.com/office/2011/relationships/chartStyle" Target="style28.xml"/></Relationships>
</file>

<file path=ppt/charts/_rels/chart31.xml.rels><?xml version="1.0" encoding="UTF-8" standalone="yes"?>
<Relationships xmlns="http://schemas.openxmlformats.org/package/2006/relationships"><Relationship Id="rId3" Type="http://schemas.openxmlformats.org/officeDocument/2006/relationships/oleObject" Target="file:///\\eianas01\OES\CHL\Documents\MECS\MECS%20Flipbook%20Figures%20for%20Update.xlsx" TargetMode="External"/><Relationship Id="rId2" Type="http://schemas.microsoft.com/office/2011/relationships/chartColorStyle" Target="colors29.xml"/><Relationship Id="rId1" Type="http://schemas.microsoft.com/office/2011/relationships/chartStyle" Target="style29.xml"/></Relationships>
</file>

<file path=ppt/charts/_rels/chart32.xml.rels><?xml version="1.0" encoding="UTF-8" standalone="yes"?>
<Relationships xmlns="http://schemas.openxmlformats.org/package/2006/relationships"><Relationship Id="rId3" Type="http://schemas.openxmlformats.org/officeDocument/2006/relationships/oleObject" Target="file:///\\eianas01\OES\CHL\Documents\MECS\MECS%20Flipbook%20Figures%20for%20Update.xlsx" TargetMode="External"/><Relationship Id="rId2" Type="http://schemas.microsoft.com/office/2011/relationships/chartColorStyle" Target="colors30.xml"/><Relationship Id="rId1" Type="http://schemas.microsoft.com/office/2011/relationships/chartStyle" Target="style30.xml"/></Relationships>
</file>

<file path=ppt/charts/_rels/chart33.xml.rels><?xml version="1.0" encoding="UTF-8" standalone="yes"?>
<Relationships xmlns="http://schemas.openxmlformats.org/package/2006/relationships"><Relationship Id="rId3" Type="http://schemas.openxmlformats.org/officeDocument/2006/relationships/oleObject" Target="file:///\\eianas01\OES\CHL\Documents\MECS\MECS%20Flipbook%20Figures%20for%20Update.xlsx" TargetMode="External"/><Relationship Id="rId2" Type="http://schemas.microsoft.com/office/2011/relationships/chartColorStyle" Target="colors31.xml"/><Relationship Id="rId1" Type="http://schemas.microsoft.com/office/2011/relationships/chartStyle" Target="style31.xml"/></Relationships>
</file>

<file path=ppt/charts/_rels/chart34.xml.rels><?xml version="1.0" encoding="UTF-8" standalone="yes"?>
<Relationships xmlns="http://schemas.openxmlformats.org/package/2006/relationships"><Relationship Id="rId3" Type="http://schemas.openxmlformats.org/officeDocument/2006/relationships/oleObject" Target="file:///\\eianas01\OES\CHL\Documents\MECS\MECS%20Flipbook%20Figures%20for%20Update.xlsx" TargetMode="External"/><Relationship Id="rId2" Type="http://schemas.microsoft.com/office/2011/relationships/chartColorStyle" Target="colors32.xml"/><Relationship Id="rId1" Type="http://schemas.microsoft.com/office/2011/relationships/chartStyle" Target="style32.xml"/></Relationships>
</file>

<file path=ppt/charts/_rels/chart35.xml.rels><?xml version="1.0" encoding="UTF-8" standalone="yes"?>
<Relationships xmlns="http://schemas.openxmlformats.org/package/2006/relationships"><Relationship Id="rId3" Type="http://schemas.openxmlformats.org/officeDocument/2006/relationships/oleObject" Target="file:///\\eianas01\OES\CHL\Documents\MECS\MECS%20Flipbook%20Figures%20for%20Update.xlsx" TargetMode="External"/><Relationship Id="rId2" Type="http://schemas.microsoft.com/office/2011/relationships/chartColorStyle" Target="colors33.xml"/><Relationship Id="rId1" Type="http://schemas.microsoft.com/office/2011/relationships/chartStyle" Target="style33.xml"/></Relationships>
</file>

<file path=ppt/charts/_rels/chart36.xml.rels><?xml version="1.0" encoding="UTF-8" standalone="yes"?>
<Relationships xmlns="http://schemas.openxmlformats.org/package/2006/relationships"><Relationship Id="rId3" Type="http://schemas.openxmlformats.org/officeDocument/2006/relationships/oleObject" Target="file:///\\eianas01\OES\CHL\Documents\MECS\MECS%20Flipbook%20Figures%20for%20Update.xlsx" TargetMode="External"/><Relationship Id="rId2" Type="http://schemas.microsoft.com/office/2011/relationships/chartColorStyle" Target="colors34.xml"/><Relationship Id="rId1" Type="http://schemas.microsoft.com/office/2011/relationships/chartStyle" Target="style34.xml"/></Relationships>
</file>

<file path=ppt/charts/_rels/chart37.xml.rels><?xml version="1.0" encoding="UTF-8" standalone="yes"?>
<Relationships xmlns="http://schemas.openxmlformats.org/package/2006/relationships"><Relationship Id="rId3" Type="http://schemas.openxmlformats.org/officeDocument/2006/relationships/oleObject" Target="file:///\\eianas01\OES\CHL\Documents\MECS\MECS%20Flipbook%20Figures%20for%20Update.xlsx" TargetMode="External"/><Relationship Id="rId2" Type="http://schemas.microsoft.com/office/2011/relationships/chartColorStyle" Target="colors35.xml"/><Relationship Id="rId1" Type="http://schemas.microsoft.com/office/2011/relationships/chartStyle" Target="style35.xml"/></Relationships>
</file>

<file path=ppt/charts/_rels/chart38.xml.rels><?xml version="1.0" encoding="UTF-8" standalone="yes"?>
<Relationships xmlns="http://schemas.openxmlformats.org/package/2006/relationships"><Relationship Id="rId3" Type="http://schemas.openxmlformats.org/officeDocument/2006/relationships/oleObject" Target="file:///\\eianas01\OES\CHL\Documents\MECS\MECS%20Flipbook%20Figures%20for%20Update.xlsx" TargetMode="External"/><Relationship Id="rId2" Type="http://schemas.microsoft.com/office/2011/relationships/chartColorStyle" Target="colors36.xml"/><Relationship Id="rId1" Type="http://schemas.microsoft.com/office/2011/relationships/chartStyle" Target="style36.xml"/></Relationships>
</file>

<file path=ppt/charts/_rels/chart39.xml.rels><?xml version="1.0" encoding="UTF-8" standalone="yes"?>
<Relationships xmlns="http://schemas.openxmlformats.org/package/2006/relationships"><Relationship Id="rId3" Type="http://schemas.openxmlformats.org/officeDocument/2006/relationships/oleObject" Target="file:///\\eianas01\OES\CHL\Documents\MECS\MECS%20Flipbook%20Figures%20for%20Update.xlsx" TargetMode="External"/><Relationship Id="rId2" Type="http://schemas.microsoft.com/office/2011/relationships/chartColorStyle" Target="colors37.xml"/><Relationship Id="rId1" Type="http://schemas.microsoft.com/office/2011/relationships/chartStyle" Target="style37.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40.xml.rels><?xml version="1.0" encoding="UTF-8" standalone="yes"?>
<Relationships xmlns="http://schemas.openxmlformats.org/package/2006/relationships"><Relationship Id="rId3" Type="http://schemas.openxmlformats.org/officeDocument/2006/relationships/oleObject" Target="file:///\\eianas01\OES\CHL\Documents\MECS\MECS%20Flipbook%20Figures%20for%20Update.xlsx" TargetMode="External"/><Relationship Id="rId2" Type="http://schemas.microsoft.com/office/2011/relationships/chartColorStyle" Target="colors38.xml"/><Relationship Id="rId1" Type="http://schemas.microsoft.com/office/2011/relationships/chartStyle" Target="style38.xml"/></Relationships>
</file>

<file path=ppt/charts/_rels/chart41.xml.rels><?xml version="1.0" encoding="UTF-8" standalone="yes"?>
<Relationships xmlns="http://schemas.openxmlformats.org/package/2006/relationships"><Relationship Id="rId3" Type="http://schemas.openxmlformats.org/officeDocument/2006/relationships/oleObject" Target="file:///\\eianas01\OES\CHL\Documents\MECS\MECS%20Flipbook%20Figures%20for%20Update.xlsx" TargetMode="External"/><Relationship Id="rId2" Type="http://schemas.microsoft.com/office/2011/relationships/chartColorStyle" Target="colors39.xml"/><Relationship Id="rId1" Type="http://schemas.microsoft.com/office/2011/relationships/chartStyle" Target="style39.xml"/></Relationships>
</file>

<file path=ppt/charts/_rels/chart42.xml.rels><?xml version="1.0" encoding="UTF-8" standalone="yes"?>
<Relationships xmlns="http://schemas.openxmlformats.org/package/2006/relationships"><Relationship Id="rId3" Type="http://schemas.openxmlformats.org/officeDocument/2006/relationships/oleObject" Target="file:///\\eianas01\OES\CHL\Documents\MECS\MECS%20Flipbook%20Figures%20for%20Update.xlsx" TargetMode="External"/><Relationship Id="rId2" Type="http://schemas.microsoft.com/office/2011/relationships/chartColorStyle" Target="colors40.xml"/><Relationship Id="rId1" Type="http://schemas.microsoft.com/office/2011/relationships/chartStyle" Target="style40.xml"/></Relationships>
</file>

<file path=ppt/charts/_rels/chart43.xml.rels><?xml version="1.0" encoding="UTF-8" standalone="yes"?>
<Relationships xmlns="http://schemas.openxmlformats.org/package/2006/relationships"><Relationship Id="rId3" Type="http://schemas.openxmlformats.org/officeDocument/2006/relationships/oleObject" Target="file:///\\eianas01\OES\CHL\Documents\MECS\MECS%20Flipbook%20Figures%20for%20Update.xlsx" TargetMode="External"/><Relationship Id="rId2" Type="http://schemas.microsoft.com/office/2011/relationships/chartColorStyle" Target="colors41.xml"/><Relationship Id="rId1" Type="http://schemas.microsoft.com/office/2011/relationships/chartStyle" Target="style41.xml"/></Relationships>
</file>

<file path=ppt/charts/_rels/chart44.xml.rels><?xml version="1.0" encoding="UTF-8" standalone="yes"?>
<Relationships xmlns="http://schemas.openxmlformats.org/package/2006/relationships"><Relationship Id="rId3" Type="http://schemas.openxmlformats.org/officeDocument/2006/relationships/oleObject" Target="file:///\\eianas01\OES\CHL\Documents\MECS\MECS%20Flipbook%20Figures%20for%20Update.xlsx" TargetMode="External"/><Relationship Id="rId2" Type="http://schemas.microsoft.com/office/2011/relationships/chartColorStyle" Target="colors42.xml"/><Relationship Id="rId1" Type="http://schemas.microsoft.com/office/2011/relationships/chartStyle" Target="style42.xml"/></Relationships>
</file>

<file path=ppt/charts/_rels/chart45.xml.rels><?xml version="1.0" encoding="UTF-8" standalone="yes"?>
<Relationships xmlns="http://schemas.openxmlformats.org/package/2006/relationships"><Relationship Id="rId3" Type="http://schemas.openxmlformats.org/officeDocument/2006/relationships/oleObject" Target="file:///\\eianas01\OES\CHL\Documents\MECS\MECS%20Flipbook%20Figures%20for%20Update.xlsx" TargetMode="External"/><Relationship Id="rId2" Type="http://schemas.microsoft.com/office/2011/relationships/chartColorStyle" Target="colors43.xml"/><Relationship Id="rId1" Type="http://schemas.microsoft.com/office/2011/relationships/chartStyle" Target="style43.xml"/></Relationships>
</file>

<file path=ppt/charts/_rels/chart46.xml.rels><?xml version="1.0" encoding="UTF-8" standalone="yes"?>
<Relationships xmlns="http://schemas.openxmlformats.org/package/2006/relationships"><Relationship Id="rId3" Type="http://schemas.openxmlformats.org/officeDocument/2006/relationships/oleObject" Target="file:///\\eianas01\OES\CHL\Documents\MECS\MECS%20Flipbook%20Figures%20for%20Update.xlsx" TargetMode="External"/><Relationship Id="rId2" Type="http://schemas.microsoft.com/office/2011/relationships/chartColorStyle" Target="colors44.xml"/><Relationship Id="rId1" Type="http://schemas.microsoft.com/office/2011/relationships/chartStyle" Target="style44.xml"/></Relationships>
</file>

<file path=ppt/charts/_rels/chart47.xml.rels><?xml version="1.0" encoding="UTF-8" standalone="yes"?>
<Relationships xmlns="http://schemas.openxmlformats.org/package/2006/relationships"><Relationship Id="rId3" Type="http://schemas.openxmlformats.org/officeDocument/2006/relationships/oleObject" Target="file:///\\eianas01\OES\CHL\Documents\MECS\MECS%20Flipbook%20Figures%20for%20Update.xlsx" TargetMode="External"/><Relationship Id="rId2" Type="http://schemas.microsoft.com/office/2011/relationships/chartColorStyle" Target="colors45.xml"/><Relationship Id="rId1" Type="http://schemas.microsoft.com/office/2011/relationships/chartStyle" Target="style45.xml"/></Relationships>
</file>

<file path=ppt/charts/_rels/chart48.xml.rels><?xml version="1.0" encoding="UTF-8" standalone="yes"?>
<Relationships xmlns="http://schemas.openxmlformats.org/package/2006/relationships"><Relationship Id="rId3" Type="http://schemas.openxmlformats.org/officeDocument/2006/relationships/oleObject" Target="file:///\\eianas01\OES\CHL\Documents\MECS\MECS%20Flipbook%20Figures%20for%20Update.xlsx" TargetMode="External"/><Relationship Id="rId2" Type="http://schemas.microsoft.com/office/2011/relationships/chartColorStyle" Target="colors46.xml"/><Relationship Id="rId1" Type="http://schemas.microsoft.com/office/2011/relationships/chartStyle" Target="style46.xml"/></Relationships>
</file>

<file path=ppt/charts/_rels/chart49.xml.rels><?xml version="1.0" encoding="UTF-8" standalone="yes"?>
<Relationships xmlns="http://schemas.openxmlformats.org/package/2006/relationships"><Relationship Id="rId3" Type="http://schemas.openxmlformats.org/officeDocument/2006/relationships/oleObject" Target="file:///\\eianas01\OES\CHL\Documents\MECS\MECS%20Flipbook%20Figures%20for%20Update.xlsx" TargetMode="External"/><Relationship Id="rId2" Type="http://schemas.microsoft.com/office/2011/relationships/chartColorStyle" Target="colors47.xml"/><Relationship Id="rId1" Type="http://schemas.microsoft.com/office/2011/relationships/chartStyle" Target="style47.xml"/></Relationships>
</file>

<file path=ppt/charts/_rels/chart5.xml.rels><?xml version="1.0" encoding="UTF-8" standalone="yes"?>
<Relationships xmlns="http://schemas.openxmlformats.org/package/2006/relationships"><Relationship Id="rId3" Type="http://schemas.openxmlformats.org/officeDocument/2006/relationships/oleObject" Target="file:///\\eianas01\OES\CHL\Documents\MECS\MECS%20Flipbook%20Figures%20for%20Update.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50.xml.rels><?xml version="1.0" encoding="UTF-8" standalone="yes"?>
<Relationships xmlns="http://schemas.openxmlformats.org/package/2006/relationships"><Relationship Id="rId3" Type="http://schemas.openxmlformats.org/officeDocument/2006/relationships/oleObject" Target="file:///\\eianas01\OES\CHL\Documents\MECS\MECS%20Flipbook%20Figures%20for%20Update.xlsx" TargetMode="External"/><Relationship Id="rId2" Type="http://schemas.microsoft.com/office/2011/relationships/chartColorStyle" Target="colors48.xml"/><Relationship Id="rId1" Type="http://schemas.microsoft.com/office/2011/relationships/chartStyle" Target="style48.xml"/></Relationships>
</file>

<file path=ppt/charts/_rels/chart51.xml.rels><?xml version="1.0" encoding="UTF-8" standalone="yes"?>
<Relationships xmlns="http://schemas.openxmlformats.org/package/2006/relationships"><Relationship Id="rId3" Type="http://schemas.openxmlformats.org/officeDocument/2006/relationships/oleObject" Target="file:///\\eianas01\OES\CHL\Documents\MECS\MECS%20Flipbook%20Figures%20for%20Update.xlsx" TargetMode="External"/><Relationship Id="rId2" Type="http://schemas.microsoft.com/office/2011/relationships/chartColorStyle" Target="colors49.xml"/><Relationship Id="rId1" Type="http://schemas.microsoft.com/office/2011/relationships/chartStyle" Target="style49.xml"/></Relationships>
</file>

<file path=ppt/charts/_rels/chart52.xml.rels><?xml version="1.0" encoding="UTF-8" standalone="yes"?>
<Relationships xmlns="http://schemas.openxmlformats.org/package/2006/relationships"><Relationship Id="rId3" Type="http://schemas.openxmlformats.org/officeDocument/2006/relationships/oleObject" Target="file:///\\eianas01\OES\CHL\Documents\MECS\MECS%20Flipbook%20Figures%20for%20Update.xlsx" TargetMode="External"/><Relationship Id="rId2" Type="http://schemas.microsoft.com/office/2011/relationships/chartColorStyle" Target="colors50.xml"/><Relationship Id="rId1" Type="http://schemas.microsoft.com/office/2011/relationships/chartStyle" Target="style50.xml"/></Relationships>
</file>

<file path=ppt/charts/_rels/chart53.xml.rels><?xml version="1.0" encoding="UTF-8" standalone="yes"?>
<Relationships xmlns="http://schemas.openxmlformats.org/package/2006/relationships"><Relationship Id="rId3" Type="http://schemas.openxmlformats.org/officeDocument/2006/relationships/oleObject" Target="file:///\\eianas01\OES\CHL\Documents\MECS\MECS%20Flipbook%20Figures%20for%20Update.xlsx" TargetMode="External"/><Relationship Id="rId2" Type="http://schemas.microsoft.com/office/2011/relationships/chartColorStyle" Target="colors51.xml"/><Relationship Id="rId1" Type="http://schemas.microsoft.com/office/2011/relationships/chartStyle" Target="style51.xml"/></Relationships>
</file>

<file path=ppt/charts/_rels/chart54.xml.rels><?xml version="1.0" encoding="UTF-8" standalone="yes"?>
<Relationships xmlns="http://schemas.openxmlformats.org/package/2006/relationships"><Relationship Id="rId3" Type="http://schemas.openxmlformats.org/officeDocument/2006/relationships/oleObject" Target="file:///\\eianas01\OES\CHL\Documents\MECS\MECS%20Flipbook%20Figures%20for%20Update.xlsx" TargetMode="External"/><Relationship Id="rId2" Type="http://schemas.microsoft.com/office/2011/relationships/chartColorStyle" Target="colors52.xml"/><Relationship Id="rId1" Type="http://schemas.microsoft.com/office/2011/relationships/chartStyle" Target="style52.xml"/></Relationships>
</file>

<file path=ppt/charts/_rels/chart55.xml.rels><?xml version="1.0" encoding="UTF-8" standalone="yes"?>
<Relationships xmlns="http://schemas.openxmlformats.org/package/2006/relationships"><Relationship Id="rId3" Type="http://schemas.openxmlformats.org/officeDocument/2006/relationships/oleObject" Target="file:///\\eianas01\OES\CHL\Documents\MECS\MECS%20Flipbook%20Figures%20for%20Update.xlsx" TargetMode="External"/><Relationship Id="rId2" Type="http://schemas.microsoft.com/office/2011/relationships/chartColorStyle" Target="colors53.xml"/><Relationship Id="rId1" Type="http://schemas.microsoft.com/office/2011/relationships/chartStyle" Target="style53.xml"/></Relationships>
</file>

<file path=ppt/charts/_rels/chart56.xml.rels><?xml version="1.0" encoding="UTF-8" standalone="yes"?>
<Relationships xmlns="http://schemas.openxmlformats.org/package/2006/relationships"><Relationship Id="rId3" Type="http://schemas.openxmlformats.org/officeDocument/2006/relationships/oleObject" Target="file:///\\eianas01\OES\CHL\Documents\MECS\Flipbook%20Figures.xlsx" TargetMode="External"/><Relationship Id="rId2" Type="http://schemas.microsoft.com/office/2011/relationships/chartColorStyle" Target="colors54.xml"/><Relationship Id="rId1" Type="http://schemas.microsoft.com/office/2011/relationships/chartStyle" Target="style54.xml"/></Relationships>
</file>

<file path=ppt/charts/_rels/chart57.xml.rels><?xml version="1.0" encoding="UTF-8" standalone="yes"?>
<Relationships xmlns="http://schemas.openxmlformats.org/package/2006/relationships"><Relationship Id="rId3" Type="http://schemas.openxmlformats.org/officeDocument/2006/relationships/oleObject" Target="file:///\\eianas01\OES\CHL\Documents\MECS\Flipbook%20Figures.xlsx" TargetMode="External"/><Relationship Id="rId2" Type="http://schemas.microsoft.com/office/2011/relationships/chartColorStyle" Target="colors55.xml"/><Relationship Id="rId1" Type="http://schemas.microsoft.com/office/2011/relationships/chartStyle" Target="style55.xml"/></Relationships>
</file>

<file path=ppt/charts/_rels/chart58.xml.rels><?xml version="1.0" encoding="UTF-8" standalone="yes"?>
<Relationships xmlns="http://schemas.openxmlformats.org/package/2006/relationships"><Relationship Id="rId3" Type="http://schemas.openxmlformats.org/officeDocument/2006/relationships/oleObject" Target="file:///\\eianas01\OES\CHL\Documents\MECS\Flipbook%20Figures.xlsx" TargetMode="External"/><Relationship Id="rId2" Type="http://schemas.microsoft.com/office/2011/relationships/chartColorStyle" Target="colors56.xml"/><Relationship Id="rId1" Type="http://schemas.microsoft.com/office/2011/relationships/chartStyle" Target="style56.xml"/></Relationships>
</file>

<file path=ppt/charts/_rels/chart59.xml.rels><?xml version="1.0" encoding="UTF-8" standalone="yes"?>
<Relationships xmlns="http://schemas.openxmlformats.org/package/2006/relationships"><Relationship Id="rId3" Type="http://schemas.openxmlformats.org/officeDocument/2006/relationships/oleObject" Target="file:///\\eianas01\OES\CHL\Documents\MECS\Flipbook%20Figures.xlsx" TargetMode="External"/><Relationship Id="rId2" Type="http://schemas.microsoft.com/office/2011/relationships/chartColorStyle" Target="colors57.xml"/><Relationship Id="rId1" Type="http://schemas.microsoft.com/office/2011/relationships/chartStyle" Target="style57.xml"/></Relationships>
</file>

<file path=ppt/charts/_rels/chart6.xml.rels><?xml version="1.0" encoding="UTF-8" standalone="yes"?>
<Relationships xmlns="http://schemas.openxmlformats.org/package/2006/relationships"><Relationship Id="rId3" Type="http://schemas.openxmlformats.org/officeDocument/2006/relationships/oleObject" Target="file:///\\eianas01\OES\CHL\Documents\MECS\MECS%20Flipbook%20Figures%20for%20Update.xlsx" TargetMode="External"/><Relationship Id="rId2" Type="http://schemas.microsoft.com/office/2011/relationships/chartColorStyle" Target="colors4.xml"/><Relationship Id="rId1" Type="http://schemas.microsoft.com/office/2011/relationships/chartStyle" Target="style4.xml"/></Relationships>
</file>

<file path=ppt/charts/_rels/chart60.xml.rels><?xml version="1.0" encoding="UTF-8" standalone="yes"?>
<Relationships xmlns="http://schemas.openxmlformats.org/package/2006/relationships"><Relationship Id="rId3" Type="http://schemas.openxmlformats.org/officeDocument/2006/relationships/oleObject" Target="file:///\\eianas01\OES\CHL\Documents\MECS\Flipbook%20Figures.xlsx" TargetMode="External"/><Relationship Id="rId2" Type="http://schemas.microsoft.com/office/2011/relationships/chartColorStyle" Target="colors58.xml"/><Relationship Id="rId1" Type="http://schemas.microsoft.com/office/2011/relationships/chartStyle" Target="style58.xml"/></Relationships>
</file>

<file path=ppt/charts/_rels/chart61.xml.rels><?xml version="1.0" encoding="UTF-8" standalone="yes"?>
<Relationships xmlns="http://schemas.openxmlformats.org/package/2006/relationships"><Relationship Id="rId3" Type="http://schemas.openxmlformats.org/officeDocument/2006/relationships/oleObject" Target="file:///\\eianas01\OES\CHL\Documents\MECS\MECS%20Flipbook%20Figures%20for%20Update.xlsx" TargetMode="External"/><Relationship Id="rId2" Type="http://schemas.microsoft.com/office/2011/relationships/chartColorStyle" Target="colors59.xml"/><Relationship Id="rId1" Type="http://schemas.microsoft.com/office/2011/relationships/chartStyle" Target="style59.xml"/></Relationships>
</file>

<file path=ppt/charts/_rels/chart62.xml.rels><?xml version="1.0" encoding="UTF-8" standalone="yes"?>
<Relationships xmlns="http://schemas.openxmlformats.org/package/2006/relationships"><Relationship Id="rId3" Type="http://schemas.openxmlformats.org/officeDocument/2006/relationships/oleObject" Target="file:///\\eianas01\OES\CHL\Documents\MECS\MECS%20Flipbook%20Figures%20for%20Update.xlsx" TargetMode="External"/><Relationship Id="rId2" Type="http://schemas.microsoft.com/office/2011/relationships/chartColorStyle" Target="colors60.xml"/><Relationship Id="rId1" Type="http://schemas.microsoft.com/office/2011/relationships/chartStyle" Target="style60.xml"/></Relationships>
</file>

<file path=ppt/charts/_rels/chart63.xml.rels><?xml version="1.0" encoding="UTF-8" standalone="yes"?>
<Relationships xmlns="http://schemas.openxmlformats.org/package/2006/relationships"><Relationship Id="rId3" Type="http://schemas.openxmlformats.org/officeDocument/2006/relationships/oleObject" Target="file:///\\eianas01\OES\CHL\Documents\MECS\MECS%20Flipbook%20Figures%20for%20Update.xlsx" TargetMode="External"/><Relationship Id="rId2" Type="http://schemas.microsoft.com/office/2011/relationships/chartColorStyle" Target="colors61.xml"/><Relationship Id="rId1" Type="http://schemas.microsoft.com/office/2011/relationships/chartStyle" Target="style61.xml"/></Relationships>
</file>

<file path=ppt/charts/_rels/chart64.xml.rels><?xml version="1.0" encoding="UTF-8" standalone="yes"?>
<Relationships xmlns="http://schemas.openxmlformats.org/package/2006/relationships"><Relationship Id="rId3" Type="http://schemas.openxmlformats.org/officeDocument/2006/relationships/oleObject" Target="file:///\\eianas01\OES\CHL\Documents\MECS\MECS%20Flipbook%20Figures%20for%20Update.xlsx" TargetMode="External"/><Relationship Id="rId2" Type="http://schemas.microsoft.com/office/2011/relationships/chartColorStyle" Target="colors62.xml"/><Relationship Id="rId1" Type="http://schemas.microsoft.com/office/2011/relationships/chartStyle" Target="style62.xml"/></Relationships>
</file>

<file path=ppt/charts/_rels/chart65.xml.rels><?xml version="1.0" encoding="UTF-8" standalone="yes"?>
<Relationships xmlns="http://schemas.openxmlformats.org/package/2006/relationships"><Relationship Id="rId3" Type="http://schemas.openxmlformats.org/officeDocument/2006/relationships/oleObject" Target="file:///\\eianas01\OES\CHL\Documents\MECS\MECS%20Flipbook%20Figures%20for%20Update.xlsx" TargetMode="External"/><Relationship Id="rId2" Type="http://schemas.microsoft.com/office/2011/relationships/chartColorStyle" Target="colors63.xml"/><Relationship Id="rId1" Type="http://schemas.microsoft.com/office/2011/relationships/chartStyle" Target="style63.xml"/></Relationships>
</file>

<file path=ppt/charts/_rels/chart66.xml.rels><?xml version="1.0" encoding="UTF-8" standalone="yes"?>
<Relationships xmlns="http://schemas.openxmlformats.org/package/2006/relationships"><Relationship Id="rId3" Type="http://schemas.openxmlformats.org/officeDocument/2006/relationships/oleObject" Target="file:///\\eianas01\OES\CHL\Documents\MECS\MECS%20Flipbook%20Figures%20for%20Update.xlsx" TargetMode="External"/><Relationship Id="rId2" Type="http://schemas.microsoft.com/office/2011/relationships/chartColorStyle" Target="colors64.xml"/><Relationship Id="rId1" Type="http://schemas.microsoft.com/office/2011/relationships/chartStyle" Target="style64.xml"/></Relationships>
</file>

<file path=ppt/charts/_rels/chart67.xml.rels><?xml version="1.0" encoding="UTF-8" standalone="yes"?>
<Relationships xmlns="http://schemas.openxmlformats.org/package/2006/relationships"><Relationship Id="rId3" Type="http://schemas.openxmlformats.org/officeDocument/2006/relationships/oleObject" Target="file:///\\eianas01\OES\CHL\Documents\MECS\MECS%20Flipbook%20Figures%20for%20Update.xlsx" TargetMode="External"/><Relationship Id="rId2" Type="http://schemas.microsoft.com/office/2011/relationships/chartColorStyle" Target="colors65.xml"/><Relationship Id="rId1" Type="http://schemas.microsoft.com/office/2011/relationships/chartStyle" Target="style65.xml"/></Relationships>
</file>

<file path=ppt/charts/_rels/chart68.xml.rels><?xml version="1.0" encoding="UTF-8" standalone="yes"?>
<Relationships xmlns="http://schemas.openxmlformats.org/package/2006/relationships"><Relationship Id="rId3" Type="http://schemas.openxmlformats.org/officeDocument/2006/relationships/oleObject" Target="file:///\\eianas01\OES\CHL\Documents\MECS\MECS%20Flipbook%20Figures%20for%20Update.xlsx" TargetMode="External"/><Relationship Id="rId2" Type="http://schemas.microsoft.com/office/2011/relationships/chartColorStyle" Target="colors66.xml"/><Relationship Id="rId1" Type="http://schemas.microsoft.com/office/2011/relationships/chartStyle" Target="style66.xml"/></Relationships>
</file>

<file path=ppt/charts/_rels/chart7.xml.rels><?xml version="1.0" encoding="UTF-8" standalone="yes"?>
<Relationships xmlns="http://schemas.openxmlformats.org/package/2006/relationships"><Relationship Id="rId3" Type="http://schemas.openxmlformats.org/officeDocument/2006/relationships/oleObject" Target="file:///\\eianas01\OES\CHL\Documents\MECS\MECS%20Flipbook%20Figures%20for%20Update.xlsx" TargetMode="External"/><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oleObject" Target="file:///\\eianas01\OES\CHL\Documents\MECS\MECS%20Flipbook%20Figures%20for%20Update.xlsx" TargetMode="External"/><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oleObject" Target="file:///\\eianas01\OES\CHL\Documents\MECS\Flipbook%20Figures.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'Figure 2'!$B$2</c:f>
              <c:strCache>
                <c:ptCount val="1"/>
                <c:pt idx="0">
                  <c:v>natural gas</c:v>
                </c:pt>
              </c:strCache>
            </c:strRef>
          </c:tx>
          <c:spPr>
            <a:solidFill>
              <a:schemeClr val="tx2">
                <a:lumMod val="90000"/>
                <a:lumOff val="10000"/>
              </a:schemeClr>
            </a:solidFill>
            <a:ln>
              <a:noFill/>
            </a:ln>
            <a:effectLst/>
          </c:spPr>
          <c:invertIfNegative val="0"/>
          <c:cat>
            <c:strRef>
              <c:f>'Figure 2'!$A$3:$A$7</c:f>
              <c:strCache>
                <c:ptCount val="5"/>
                <c:pt idx="0">
                  <c:v>2002</c:v>
                </c:pt>
                <c:pt idx="1">
                  <c:v>2006 </c:v>
                </c:pt>
                <c:pt idx="2">
                  <c:v>2010</c:v>
                </c:pt>
                <c:pt idx="3">
                  <c:v>2014</c:v>
                </c:pt>
                <c:pt idx="4">
                  <c:v>2018</c:v>
                </c:pt>
              </c:strCache>
            </c:strRef>
          </c:cat>
          <c:val>
            <c:numRef>
              <c:f>'Figure 2'!$B$3:$B$7</c:f>
              <c:numCache>
                <c:formatCode>#,##0</c:formatCode>
                <c:ptCount val="5"/>
                <c:pt idx="0">
                  <c:v>6468</c:v>
                </c:pt>
                <c:pt idx="1">
                  <c:v>5911</c:v>
                </c:pt>
                <c:pt idx="2">
                  <c:v>5725</c:v>
                </c:pt>
                <c:pt idx="3">
                  <c:v>6412</c:v>
                </c:pt>
                <c:pt idx="4">
                  <c:v>7320</c:v>
                </c:pt>
              </c:numCache>
            </c:numRef>
          </c:val>
        </c:ser>
        <c:ser>
          <c:idx val="4"/>
          <c:order val="1"/>
          <c:tx>
            <c:strRef>
              <c:f>'Figure 2'!$F$2</c:f>
              <c:strCache>
                <c:ptCount val="1"/>
                <c:pt idx="0">
                  <c:v> HGL (excluding natural gasoline)</c:v>
                </c:pt>
              </c:strCache>
            </c:strRef>
          </c:tx>
          <c:spPr>
            <a:solidFill>
              <a:schemeClr val="accent2">
                <a:lumMod val="60000"/>
                <a:lumOff val="40000"/>
              </a:schemeClr>
            </a:solidFill>
            <a:ln>
              <a:noFill/>
            </a:ln>
            <a:effectLst/>
          </c:spPr>
          <c:invertIfNegative val="0"/>
          <c:cat>
            <c:strRef>
              <c:f>'Figure 2'!$A$3:$A$7</c:f>
              <c:strCache>
                <c:ptCount val="5"/>
                <c:pt idx="0">
                  <c:v>2002</c:v>
                </c:pt>
                <c:pt idx="1">
                  <c:v>2006 </c:v>
                </c:pt>
                <c:pt idx="2">
                  <c:v>2010</c:v>
                </c:pt>
                <c:pt idx="3">
                  <c:v>2014</c:v>
                </c:pt>
                <c:pt idx="4">
                  <c:v>2018</c:v>
                </c:pt>
              </c:strCache>
            </c:strRef>
          </c:cat>
          <c:val>
            <c:numRef>
              <c:f>'Figure 2'!$F$3:$F$7</c:f>
              <c:numCache>
                <c:formatCode>#,##0</c:formatCode>
                <c:ptCount val="5"/>
                <c:pt idx="0">
                  <c:v>3070</c:v>
                </c:pt>
                <c:pt idx="1">
                  <c:v>2376</c:v>
                </c:pt>
                <c:pt idx="2">
                  <c:v>2057</c:v>
                </c:pt>
                <c:pt idx="3">
                  <c:v>2446</c:v>
                </c:pt>
                <c:pt idx="4">
                  <c:v>2898</c:v>
                </c:pt>
              </c:numCache>
            </c:numRef>
          </c:val>
        </c:ser>
        <c:ser>
          <c:idx val="1"/>
          <c:order val="2"/>
          <c:tx>
            <c:strRef>
              <c:f>'Figure 2'!$C$2</c:f>
              <c:strCache>
                <c:ptCount val="1"/>
                <c:pt idx="0">
                  <c:v>net electricity</c:v>
                </c:pt>
              </c:strCache>
            </c:strRef>
          </c:tx>
          <c:spPr>
            <a:solidFill>
              <a:schemeClr val="accent1"/>
            </a:solidFill>
            <a:ln>
              <a:noFill/>
            </a:ln>
            <a:effectLst/>
          </c:spPr>
          <c:invertIfNegative val="0"/>
          <c:cat>
            <c:strRef>
              <c:f>'Figure 2'!$A$3:$A$7</c:f>
              <c:strCache>
                <c:ptCount val="5"/>
                <c:pt idx="0">
                  <c:v>2002</c:v>
                </c:pt>
                <c:pt idx="1">
                  <c:v>2006 </c:v>
                </c:pt>
                <c:pt idx="2">
                  <c:v>2010</c:v>
                </c:pt>
                <c:pt idx="3">
                  <c:v>2014</c:v>
                </c:pt>
                <c:pt idx="4">
                  <c:v>2018</c:v>
                </c:pt>
              </c:strCache>
            </c:strRef>
          </c:cat>
          <c:val>
            <c:numRef>
              <c:f>'Figure 2'!$C$3:$C$7</c:f>
              <c:numCache>
                <c:formatCode>#,##0</c:formatCode>
                <c:ptCount val="5"/>
                <c:pt idx="0">
                  <c:v>2840</c:v>
                </c:pt>
                <c:pt idx="1">
                  <c:v>2851</c:v>
                </c:pt>
                <c:pt idx="2">
                  <c:v>2437</c:v>
                </c:pt>
                <c:pt idx="3">
                  <c:v>2600</c:v>
                </c:pt>
                <c:pt idx="4">
                  <c:v>2591</c:v>
                </c:pt>
              </c:numCache>
            </c:numRef>
          </c:val>
        </c:ser>
        <c:ser>
          <c:idx val="2"/>
          <c:order val="3"/>
          <c:tx>
            <c:strRef>
              <c:f>'Figure 2'!$D$2</c:f>
              <c:strCache>
                <c:ptCount val="1"/>
                <c:pt idx="0">
                  <c:v>coal, coke and breeze</c:v>
                </c:pt>
              </c:strCache>
            </c:strRef>
          </c:tx>
          <c:spPr>
            <a:solidFill>
              <a:schemeClr val="tx1">
                <a:lumMod val="75000"/>
                <a:lumOff val="25000"/>
              </a:schemeClr>
            </a:solidFill>
            <a:ln>
              <a:noFill/>
            </a:ln>
            <a:effectLst/>
          </c:spPr>
          <c:invertIfNegative val="0"/>
          <c:cat>
            <c:strRef>
              <c:f>'Figure 2'!$A$3:$A$7</c:f>
              <c:strCache>
                <c:ptCount val="5"/>
                <c:pt idx="0">
                  <c:v>2002</c:v>
                </c:pt>
                <c:pt idx="1">
                  <c:v>2006 </c:v>
                </c:pt>
                <c:pt idx="2">
                  <c:v>2010</c:v>
                </c:pt>
                <c:pt idx="3">
                  <c:v>2014</c:v>
                </c:pt>
                <c:pt idx="4">
                  <c:v>2018</c:v>
                </c:pt>
              </c:strCache>
            </c:strRef>
          </c:cat>
          <c:val>
            <c:numRef>
              <c:f>'Figure 2'!$D$3:$D$7</c:f>
              <c:numCache>
                <c:formatCode>#,##0</c:formatCode>
                <c:ptCount val="5"/>
                <c:pt idx="0">
                  <c:v>2344</c:v>
                </c:pt>
                <c:pt idx="1">
                  <c:v>1705</c:v>
                </c:pt>
                <c:pt idx="2">
                  <c:v>1702</c:v>
                </c:pt>
                <c:pt idx="3">
                  <c:v>1578</c:v>
                </c:pt>
                <c:pt idx="4">
                  <c:v>1119</c:v>
                </c:pt>
              </c:numCache>
            </c:numRef>
          </c:val>
        </c:ser>
        <c:ser>
          <c:idx val="3"/>
          <c:order val="4"/>
          <c:tx>
            <c:strRef>
              <c:f>'Figure 2'!$E$2</c:f>
              <c:strCache>
                <c:ptCount val="1"/>
                <c:pt idx="0">
                  <c:v>naphtha and fuel oils</c:v>
                </c:pt>
              </c:strCache>
            </c:strRef>
          </c:tx>
          <c:spPr>
            <a:solidFill>
              <a:schemeClr val="accent5">
                <a:lumMod val="60000"/>
                <a:lumOff val="40000"/>
              </a:schemeClr>
            </a:solidFill>
            <a:ln>
              <a:noFill/>
            </a:ln>
            <a:effectLst/>
          </c:spPr>
          <c:invertIfNegative val="0"/>
          <c:cat>
            <c:strRef>
              <c:f>'Figure 2'!$A$3:$A$7</c:f>
              <c:strCache>
                <c:ptCount val="5"/>
                <c:pt idx="0">
                  <c:v>2002</c:v>
                </c:pt>
                <c:pt idx="1">
                  <c:v>2006 </c:v>
                </c:pt>
                <c:pt idx="2">
                  <c:v>2010</c:v>
                </c:pt>
                <c:pt idx="3">
                  <c:v>2014</c:v>
                </c:pt>
                <c:pt idx="4">
                  <c:v>2018</c:v>
                </c:pt>
              </c:strCache>
            </c:strRef>
          </c:cat>
          <c:val>
            <c:numRef>
              <c:f>'Figure 2'!$E$3:$E$7</c:f>
              <c:numCache>
                <c:formatCode>#,##0</c:formatCode>
                <c:ptCount val="5"/>
                <c:pt idx="0">
                  <c:v>1621</c:v>
                </c:pt>
                <c:pt idx="1">
                  <c:v>1876</c:v>
                </c:pt>
                <c:pt idx="2">
                  <c:v>1248</c:v>
                </c:pt>
                <c:pt idx="3">
                  <c:v>722</c:v>
                </c:pt>
                <c:pt idx="4">
                  <c:v>616</c:v>
                </c:pt>
              </c:numCache>
            </c:numRef>
          </c:val>
        </c:ser>
        <c:ser>
          <c:idx val="5"/>
          <c:order val="5"/>
          <c:tx>
            <c:strRef>
              <c:f>'Figure 2'!$G$2</c:f>
              <c:strCache>
                <c:ptCount val="1"/>
                <c:pt idx="0">
                  <c:v>all other energy</c:v>
                </c:pt>
              </c:strCache>
            </c:strRef>
          </c:tx>
          <c:spPr>
            <a:solidFill>
              <a:schemeClr val="bg1">
                <a:lumMod val="75000"/>
              </a:schemeClr>
            </a:solidFill>
            <a:ln>
              <a:noFill/>
            </a:ln>
            <a:effectLst/>
          </c:spPr>
          <c:invertIfNegative val="0"/>
          <c:cat>
            <c:strRef>
              <c:f>'Figure 2'!$A$3:$A$7</c:f>
              <c:strCache>
                <c:ptCount val="5"/>
                <c:pt idx="0">
                  <c:v>2002</c:v>
                </c:pt>
                <c:pt idx="1">
                  <c:v>2006 </c:v>
                </c:pt>
                <c:pt idx="2">
                  <c:v>2010</c:v>
                </c:pt>
                <c:pt idx="3">
                  <c:v>2014</c:v>
                </c:pt>
                <c:pt idx="4">
                  <c:v>2018</c:v>
                </c:pt>
              </c:strCache>
            </c:strRef>
          </c:cat>
          <c:val>
            <c:numRef>
              <c:f>'Figure 2'!$G$3:$G$7</c:f>
              <c:numCache>
                <c:formatCode>#,##0</c:formatCode>
                <c:ptCount val="5"/>
                <c:pt idx="0">
                  <c:v>6051</c:v>
                </c:pt>
                <c:pt idx="1">
                  <c:v>6178</c:v>
                </c:pt>
                <c:pt idx="2">
                  <c:v>5189</c:v>
                </c:pt>
                <c:pt idx="3">
                  <c:v>5076</c:v>
                </c:pt>
                <c:pt idx="4">
                  <c:v>4892</c:v>
                </c:pt>
              </c:numCache>
            </c:numRef>
          </c:val>
        </c:ser>
        <c:dLbls>
          <c:showLegendKey val="0"/>
          <c:showVal val="0"/>
          <c:showCatName val="0"/>
          <c:showSerName val="0"/>
          <c:showPercent val="0"/>
          <c:showBubbleSize val="0"/>
        </c:dLbls>
        <c:gapWidth val="150"/>
        <c:overlap val="100"/>
        <c:axId val="676941616"/>
        <c:axId val="676942160"/>
      </c:barChart>
      <c:catAx>
        <c:axId val="6769416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6942160"/>
        <c:crosses val="autoZero"/>
        <c:auto val="1"/>
        <c:lblAlgn val="ctr"/>
        <c:lblOffset val="100"/>
        <c:noMultiLvlLbl val="0"/>
      </c:catAx>
      <c:valAx>
        <c:axId val="67694216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694161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'Fig (4.2)'!$D$5</c:f>
              <c:strCache>
                <c:ptCount val="1"/>
                <c:pt idx="0">
                  <c:v>Northeast Census Region</c:v>
                </c:pt>
              </c:strCache>
            </c:strRef>
          </c:tx>
          <c:spPr>
            <a:solidFill>
              <a:schemeClr val="accent1"/>
            </a:solidFill>
            <a:ln>
              <a:noFill/>
            </a:ln>
            <a:effectLst/>
          </c:spPr>
          <c:invertIfNegative val="0"/>
          <c:dPt>
            <c:idx val="0"/>
            <c:invertIfNegative val="0"/>
            <c:bubble3D val="0"/>
            <c:spPr>
              <a:solidFill>
                <a:schemeClr val="accent5">
                  <a:lumMod val="75000"/>
                </a:schemeClr>
              </a:solidFill>
              <a:ln>
                <a:noFill/>
              </a:ln>
              <a:effectLst/>
            </c:spPr>
          </c:dPt>
          <c:dPt>
            <c:idx val="1"/>
            <c:invertIfNegative val="0"/>
            <c:bubble3D val="0"/>
            <c:spPr>
              <a:solidFill>
                <a:schemeClr val="accent2"/>
              </a:solidFill>
              <a:ln>
                <a:noFill/>
              </a:ln>
              <a:effectLst/>
            </c:spPr>
          </c:dPt>
          <c:dPt>
            <c:idx val="2"/>
            <c:invertIfNegative val="0"/>
            <c:bubble3D val="0"/>
            <c:spPr>
              <a:solidFill>
                <a:schemeClr val="tx1">
                  <a:lumMod val="75000"/>
                  <a:lumOff val="25000"/>
                </a:schemeClr>
              </a:solidFill>
              <a:ln>
                <a:noFill/>
              </a:ln>
              <a:effectLst/>
            </c:spPr>
          </c:dPt>
          <c:dPt>
            <c:idx val="3"/>
            <c:invertIfNegative val="0"/>
            <c:bubble3D val="0"/>
            <c:spPr>
              <a:solidFill>
                <a:schemeClr val="accent3">
                  <a:lumMod val="75000"/>
                </a:schemeClr>
              </a:solidFill>
              <a:ln>
                <a:noFill/>
              </a:ln>
              <a:effectLst/>
            </c:spPr>
          </c:dPt>
          <c:dPt>
            <c:idx val="4"/>
            <c:invertIfNegative val="0"/>
            <c:bubble3D val="0"/>
            <c:spPr>
              <a:solidFill>
                <a:schemeClr val="accent4">
                  <a:lumMod val="75000"/>
                </a:schemeClr>
              </a:solidFill>
              <a:ln>
                <a:noFill/>
              </a:ln>
              <a:effectLst/>
            </c:spPr>
          </c:dPt>
          <c:cat>
            <c:strRef>
              <c:f>'Fig (4.2)'!$B$6:$B$10</c:f>
              <c:strCache>
                <c:ptCount val="5"/>
                <c:pt idx="0">
                  <c:v>Chemicals</c:v>
                </c:pt>
                <c:pt idx="1">
                  <c:v>Petroleum and Coal Products</c:v>
                </c:pt>
                <c:pt idx="2">
                  <c:v>Primary Metals</c:v>
                </c:pt>
                <c:pt idx="3">
                  <c:v>Food</c:v>
                </c:pt>
                <c:pt idx="4">
                  <c:v>Paper</c:v>
                </c:pt>
              </c:strCache>
            </c:strRef>
          </c:cat>
          <c:val>
            <c:numRef>
              <c:f>'Fig (4.2)'!$D$6:$D$10</c:f>
              <c:numCache>
                <c:formatCode>#,##0</c:formatCode>
                <c:ptCount val="5"/>
                <c:pt idx="0">
                  <c:v>151</c:v>
                </c:pt>
                <c:pt idx="1">
                  <c:v>67</c:v>
                </c:pt>
                <c:pt idx="2">
                  <c:v>114</c:v>
                </c:pt>
                <c:pt idx="3">
                  <c:v>81</c:v>
                </c:pt>
                <c:pt idx="4">
                  <c:v>134</c:v>
                </c:pt>
              </c:numCache>
            </c:numRef>
          </c:val>
        </c:ser>
        <c:dLbls>
          <c:showLegendKey val="0"/>
          <c:showVal val="0"/>
          <c:showCatName val="0"/>
          <c:showSerName val="0"/>
          <c:showPercent val="0"/>
          <c:showBubbleSize val="0"/>
        </c:dLbls>
        <c:gapWidth val="80"/>
        <c:overlap val="-27"/>
        <c:axId val="705372416"/>
        <c:axId val="705366976"/>
      </c:barChart>
      <c:catAx>
        <c:axId val="705372416"/>
        <c:scaling>
          <c:orientation val="minMax"/>
        </c:scaling>
        <c:delete val="1"/>
        <c:axPos val="b"/>
        <c:numFmt formatCode="General" sourceLinked="1"/>
        <c:majorTickMark val="none"/>
        <c:minorTickMark val="none"/>
        <c:tickLblPos val="nextTo"/>
        <c:crossAx val="705366976"/>
        <c:crosses val="autoZero"/>
        <c:auto val="1"/>
        <c:lblAlgn val="ctr"/>
        <c:lblOffset val="100"/>
        <c:noMultiLvlLbl val="0"/>
      </c:catAx>
      <c:valAx>
        <c:axId val="705366976"/>
        <c:scaling>
          <c:orientation val="minMax"/>
          <c:max val="100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705372416"/>
        <c:crosses val="autoZero"/>
        <c:crossBetween val="between"/>
        <c:majorUnit val="50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'Fig (4.2)'!$E$5</c:f>
              <c:strCache>
                <c:ptCount val="1"/>
                <c:pt idx="0">
                  <c:v>Midwest Census Region</c:v>
                </c:pt>
              </c:strCache>
            </c:strRef>
          </c:tx>
          <c:spPr>
            <a:solidFill>
              <a:schemeClr val="accent1"/>
            </a:solidFill>
            <a:ln>
              <a:noFill/>
            </a:ln>
            <a:effectLst/>
          </c:spPr>
          <c:invertIfNegative val="0"/>
          <c:dPt>
            <c:idx val="0"/>
            <c:invertIfNegative val="0"/>
            <c:bubble3D val="0"/>
            <c:spPr>
              <a:solidFill>
                <a:schemeClr val="accent5">
                  <a:lumMod val="75000"/>
                </a:schemeClr>
              </a:solidFill>
              <a:ln>
                <a:noFill/>
              </a:ln>
              <a:effectLst/>
            </c:spPr>
          </c:dPt>
          <c:dPt>
            <c:idx val="1"/>
            <c:invertIfNegative val="0"/>
            <c:bubble3D val="0"/>
            <c:spPr>
              <a:solidFill>
                <a:schemeClr val="accent2"/>
              </a:solidFill>
              <a:ln>
                <a:noFill/>
              </a:ln>
              <a:effectLst/>
            </c:spPr>
          </c:dPt>
          <c:dPt>
            <c:idx val="2"/>
            <c:invertIfNegative val="0"/>
            <c:bubble3D val="0"/>
            <c:spPr>
              <a:solidFill>
                <a:schemeClr val="tx1">
                  <a:lumMod val="75000"/>
                  <a:lumOff val="25000"/>
                </a:schemeClr>
              </a:solidFill>
              <a:ln>
                <a:noFill/>
              </a:ln>
              <a:effectLst/>
            </c:spPr>
          </c:dPt>
          <c:dPt>
            <c:idx val="3"/>
            <c:invertIfNegative val="0"/>
            <c:bubble3D val="0"/>
            <c:spPr>
              <a:solidFill>
                <a:schemeClr val="accent3">
                  <a:lumMod val="75000"/>
                </a:schemeClr>
              </a:solidFill>
              <a:ln>
                <a:noFill/>
              </a:ln>
              <a:effectLst/>
            </c:spPr>
          </c:dPt>
          <c:dPt>
            <c:idx val="4"/>
            <c:invertIfNegative val="0"/>
            <c:bubble3D val="0"/>
            <c:spPr>
              <a:solidFill>
                <a:schemeClr val="accent4">
                  <a:lumMod val="75000"/>
                </a:schemeClr>
              </a:solidFill>
              <a:ln>
                <a:noFill/>
              </a:ln>
              <a:effectLst/>
            </c:spPr>
          </c:dPt>
          <c:cat>
            <c:strRef>
              <c:f>'Fig (4.2)'!$B$6:$B$10</c:f>
              <c:strCache>
                <c:ptCount val="5"/>
                <c:pt idx="0">
                  <c:v>Chemicals</c:v>
                </c:pt>
                <c:pt idx="1">
                  <c:v>Petroleum and Coal Products</c:v>
                </c:pt>
                <c:pt idx="2">
                  <c:v>Primary Metals</c:v>
                </c:pt>
                <c:pt idx="3">
                  <c:v>Food</c:v>
                </c:pt>
                <c:pt idx="4">
                  <c:v>Paper</c:v>
                </c:pt>
              </c:strCache>
            </c:strRef>
          </c:cat>
          <c:val>
            <c:numRef>
              <c:f>'Fig (4.2)'!$E$6:$E$10</c:f>
              <c:numCache>
                <c:formatCode>#,##0</c:formatCode>
                <c:ptCount val="5"/>
                <c:pt idx="0">
                  <c:v>791</c:v>
                </c:pt>
                <c:pt idx="1">
                  <c:v>212</c:v>
                </c:pt>
                <c:pt idx="2">
                  <c:v>760</c:v>
                </c:pt>
                <c:pt idx="3">
                  <c:v>483</c:v>
                </c:pt>
                <c:pt idx="4">
                  <c:v>199</c:v>
                </c:pt>
              </c:numCache>
            </c:numRef>
          </c:val>
        </c:ser>
        <c:dLbls>
          <c:showLegendKey val="0"/>
          <c:showVal val="0"/>
          <c:showCatName val="0"/>
          <c:showSerName val="0"/>
          <c:showPercent val="0"/>
          <c:showBubbleSize val="0"/>
        </c:dLbls>
        <c:gapWidth val="80"/>
        <c:overlap val="-27"/>
        <c:axId val="705368064"/>
        <c:axId val="705375136"/>
      </c:barChart>
      <c:catAx>
        <c:axId val="705368064"/>
        <c:scaling>
          <c:orientation val="minMax"/>
        </c:scaling>
        <c:delete val="1"/>
        <c:axPos val="b"/>
        <c:numFmt formatCode="General" sourceLinked="1"/>
        <c:majorTickMark val="none"/>
        <c:minorTickMark val="none"/>
        <c:tickLblPos val="nextTo"/>
        <c:crossAx val="705375136"/>
        <c:crosses val="autoZero"/>
        <c:auto val="1"/>
        <c:lblAlgn val="ctr"/>
        <c:lblOffset val="100"/>
        <c:noMultiLvlLbl val="0"/>
      </c:catAx>
      <c:valAx>
        <c:axId val="705375136"/>
        <c:scaling>
          <c:orientation val="minMax"/>
          <c:max val="100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705368064"/>
        <c:crosses val="autoZero"/>
        <c:crossBetween val="between"/>
        <c:majorUnit val="50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'Fig (4.2)'!$F$5</c:f>
              <c:strCache>
                <c:ptCount val="1"/>
                <c:pt idx="0">
                  <c:v>South Census Region</c:v>
                </c:pt>
              </c:strCache>
            </c:strRef>
          </c:tx>
          <c:spPr>
            <a:solidFill>
              <a:schemeClr val="accent1"/>
            </a:solidFill>
            <a:ln>
              <a:noFill/>
            </a:ln>
            <a:effectLst/>
          </c:spPr>
          <c:invertIfNegative val="0"/>
          <c:dPt>
            <c:idx val="1"/>
            <c:invertIfNegative val="0"/>
            <c:bubble3D val="0"/>
            <c:spPr>
              <a:solidFill>
                <a:schemeClr val="accent2"/>
              </a:solidFill>
              <a:ln>
                <a:noFill/>
              </a:ln>
              <a:effectLst/>
            </c:spPr>
          </c:dPt>
          <c:dPt>
            <c:idx val="2"/>
            <c:invertIfNegative val="0"/>
            <c:bubble3D val="0"/>
            <c:spPr>
              <a:solidFill>
                <a:schemeClr val="tx1">
                  <a:lumMod val="75000"/>
                  <a:lumOff val="25000"/>
                </a:schemeClr>
              </a:solidFill>
              <a:ln>
                <a:noFill/>
              </a:ln>
              <a:effectLst/>
            </c:spPr>
          </c:dPt>
          <c:dPt>
            <c:idx val="3"/>
            <c:invertIfNegative val="0"/>
            <c:bubble3D val="0"/>
            <c:spPr>
              <a:solidFill>
                <a:schemeClr val="accent3">
                  <a:lumMod val="75000"/>
                </a:schemeClr>
              </a:solidFill>
              <a:ln>
                <a:noFill/>
              </a:ln>
              <a:effectLst/>
            </c:spPr>
          </c:dPt>
          <c:dPt>
            <c:idx val="4"/>
            <c:invertIfNegative val="0"/>
            <c:bubble3D val="0"/>
            <c:spPr>
              <a:solidFill>
                <a:schemeClr val="accent4">
                  <a:lumMod val="75000"/>
                </a:schemeClr>
              </a:solidFill>
              <a:ln>
                <a:noFill/>
              </a:ln>
              <a:effectLst/>
            </c:spPr>
          </c:dPt>
          <c:cat>
            <c:strRef>
              <c:f>'Fig (4.2)'!$B$6:$B$10</c:f>
              <c:strCache>
                <c:ptCount val="5"/>
                <c:pt idx="0">
                  <c:v>Chemicals</c:v>
                </c:pt>
                <c:pt idx="1">
                  <c:v>Petroleum and Coal Products</c:v>
                </c:pt>
                <c:pt idx="2">
                  <c:v>Primary Metals</c:v>
                </c:pt>
                <c:pt idx="3">
                  <c:v>Food</c:v>
                </c:pt>
                <c:pt idx="4">
                  <c:v>Paper</c:v>
                </c:pt>
              </c:strCache>
            </c:strRef>
          </c:cat>
          <c:val>
            <c:numRef>
              <c:f>'Fig (4.2)'!$F$6:$F$10</c:f>
              <c:numCache>
                <c:formatCode>#,##0</c:formatCode>
                <c:ptCount val="5"/>
                <c:pt idx="0">
                  <c:v>0</c:v>
                </c:pt>
                <c:pt idx="1">
                  <c:v>993</c:v>
                </c:pt>
                <c:pt idx="2">
                  <c:v>372</c:v>
                </c:pt>
                <c:pt idx="3">
                  <c:v>268</c:v>
                </c:pt>
                <c:pt idx="4">
                  <c:v>629</c:v>
                </c:pt>
              </c:numCache>
            </c:numRef>
          </c:val>
        </c:ser>
        <c:dLbls>
          <c:showLegendKey val="0"/>
          <c:showVal val="0"/>
          <c:showCatName val="0"/>
          <c:showSerName val="0"/>
          <c:showPercent val="0"/>
          <c:showBubbleSize val="0"/>
        </c:dLbls>
        <c:gapWidth val="80"/>
        <c:overlap val="-27"/>
        <c:axId val="705374592"/>
        <c:axId val="705369696"/>
      </c:barChart>
      <c:catAx>
        <c:axId val="705374592"/>
        <c:scaling>
          <c:orientation val="minMax"/>
        </c:scaling>
        <c:delete val="1"/>
        <c:axPos val="b"/>
        <c:numFmt formatCode="General" sourceLinked="1"/>
        <c:majorTickMark val="none"/>
        <c:minorTickMark val="none"/>
        <c:tickLblPos val="nextTo"/>
        <c:crossAx val="705369696"/>
        <c:crosses val="autoZero"/>
        <c:auto val="1"/>
        <c:lblAlgn val="ctr"/>
        <c:lblOffset val="100"/>
        <c:noMultiLvlLbl val="0"/>
      </c:catAx>
      <c:valAx>
        <c:axId val="705369696"/>
        <c:scaling>
          <c:orientation val="minMax"/>
          <c:max val="100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705374592"/>
        <c:crosses val="autoZero"/>
        <c:crossBetween val="between"/>
        <c:majorUnit val="50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'Fig (4.2)'!$G$5</c:f>
              <c:strCache>
                <c:ptCount val="1"/>
                <c:pt idx="0">
                  <c:v>West Census Region</c:v>
                </c:pt>
              </c:strCache>
            </c:strRef>
          </c:tx>
          <c:spPr>
            <a:solidFill>
              <a:schemeClr val="accent1"/>
            </a:solidFill>
            <a:ln>
              <a:noFill/>
            </a:ln>
            <a:effectLst/>
          </c:spPr>
          <c:invertIfNegative val="0"/>
          <c:dPt>
            <c:idx val="1"/>
            <c:invertIfNegative val="0"/>
            <c:bubble3D val="0"/>
            <c:spPr>
              <a:solidFill>
                <a:schemeClr val="accent2"/>
              </a:solidFill>
              <a:ln>
                <a:noFill/>
              </a:ln>
              <a:effectLst/>
            </c:spPr>
          </c:dPt>
          <c:dPt>
            <c:idx val="2"/>
            <c:invertIfNegative val="0"/>
            <c:bubble3D val="0"/>
            <c:spPr>
              <a:solidFill>
                <a:schemeClr val="tx1">
                  <a:lumMod val="75000"/>
                  <a:lumOff val="25000"/>
                </a:schemeClr>
              </a:solidFill>
              <a:ln>
                <a:noFill/>
              </a:ln>
              <a:effectLst/>
            </c:spPr>
          </c:dPt>
          <c:dPt>
            <c:idx val="3"/>
            <c:invertIfNegative val="0"/>
            <c:bubble3D val="0"/>
            <c:spPr>
              <a:solidFill>
                <a:schemeClr val="accent3">
                  <a:lumMod val="75000"/>
                </a:schemeClr>
              </a:solidFill>
              <a:ln>
                <a:noFill/>
              </a:ln>
              <a:effectLst/>
            </c:spPr>
          </c:dPt>
          <c:dPt>
            <c:idx val="4"/>
            <c:invertIfNegative val="0"/>
            <c:bubble3D val="0"/>
            <c:spPr>
              <a:solidFill>
                <a:schemeClr val="accent4">
                  <a:lumMod val="75000"/>
                </a:schemeClr>
              </a:solidFill>
              <a:ln>
                <a:noFill/>
              </a:ln>
              <a:effectLst/>
            </c:spPr>
          </c:dPt>
          <c:cat>
            <c:strRef>
              <c:f>'Fig (4.2)'!$B$6:$B$10</c:f>
              <c:strCache>
                <c:ptCount val="5"/>
                <c:pt idx="0">
                  <c:v>Chemicals</c:v>
                </c:pt>
                <c:pt idx="1">
                  <c:v>Petroleum and Coal Products</c:v>
                </c:pt>
                <c:pt idx="2">
                  <c:v>Primary Metals</c:v>
                </c:pt>
                <c:pt idx="3">
                  <c:v>Food</c:v>
                </c:pt>
                <c:pt idx="4">
                  <c:v>Paper</c:v>
                </c:pt>
              </c:strCache>
            </c:strRef>
          </c:cat>
          <c:val>
            <c:numRef>
              <c:f>'Fig (4.2)'!$G$6:$G$10</c:f>
              <c:numCache>
                <c:formatCode>#,##0</c:formatCode>
                <c:ptCount val="5"/>
                <c:pt idx="0">
                  <c:v>0</c:v>
                </c:pt>
                <c:pt idx="1">
                  <c:v>369</c:v>
                </c:pt>
                <c:pt idx="2">
                  <c:v>85</c:v>
                </c:pt>
                <c:pt idx="3">
                  <c:v>269</c:v>
                </c:pt>
                <c:pt idx="4">
                  <c:v>108</c:v>
                </c:pt>
              </c:numCache>
            </c:numRef>
          </c:val>
        </c:ser>
        <c:dLbls>
          <c:showLegendKey val="0"/>
          <c:showVal val="0"/>
          <c:showCatName val="0"/>
          <c:showSerName val="0"/>
          <c:showPercent val="0"/>
          <c:showBubbleSize val="0"/>
        </c:dLbls>
        <c:gapWidth val="80"/>
        <c:overlap val="-27"/>
        <c:axId val="705379488"/>
        <c:axId val="705368608"/>
      </c:barChart>
      <c:catAx>
        <c:axId val="705379488"/>
        <c:scaling>
          <c:orientation val="minMax"/>
        </c:scaling>
        <c:delete val="1"/>
        <c:axPos val="b"/>
        <c:numFmt formatCode="General" sourceLinked="1"/>
        <c:majorTickMark val="none"/>
        <c:minorTickMark val="none"/>
        <c:tickLblPos val="nextTo"/>
        <c:crossAx val="705368608"/>
        <c:crosses val="autoZero"/>
        <c:auto val="1"/>
        <c:lblAlgn val="ctr"/>
        <c:lblOffset val="100"/>
        <c:noMultiLvlLbl val="0"/>
      </c:catAx>
      <c:valAx>
        <c:axId val="705368608"/>
        <c:scaling>
          <c:orientation val="minMax"/>
          <c:max val="100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705379488"/>
        <c:crosses val="autoZero"/>
        <c:crossBetween val="between"/>
        <c:majorUnit val="50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'Fig (5.2)'!$C$31</c:f>
              <c:strCache>
                <c:ptCount val="1"/>
                <c:pt idx="0">
                  <c:v>Net Electricity</c:v>
                </c:pt>
              </c:strCache>
            </c:strRef>
          </c:tx>
          <c:spPr>
            <a:solidFill>
              <a:schemeClr val="accent1"/>
            </a:solidFill>
            <a:ln>
              <a:noFill/>
            </a:ln>
            <a:effectLst/>
          </c:spPr>
          <c:invertIfNegative val="0"/>
          <c:cat>
            <c:strRef>
              <c:f>'Fig (5.2)'!$B$32:$B$44</c:f>
              <c:strCache>
                <c:ptCount val="13"/>
                <c:pt idx="0">
                  <c:v>indirect uses</c:v>
                </c:pt>
                <c:pt idx="3">
                  <c:v>direct uses–total process</c:v>
                </c:pt>
                <c:pt idx="7">
                  <c:v>direct uses–total nonprocess</c:v>
                </c:pt>
                <c:pt idx="11">
                  <c:v>end use not reported</c:v>
                </c:pt>
                <c:pt idx="12">
                  <c:v>total fuel consumption</c:v>
                </c:pt>
              </c:strCache>
            </c:strRef>
          </c:cat>
          <c:val>
            <c:numRef>
              <c:f>'Fig (5.2)'!$C$32:$C$44</c:f>
              <c:numCache>
                <c:formatCode>General</c:formatCode>
                <c:ptCount val="13"/>
                <c:pt idx="0" formatCode="#,##0">
                  <c:v>33</c:v>
                </c:pt>
                <c:pt idx="3" formatCode="#,##0">
                  <c:v>2040</c:v>
                </c:pt>
                <c:pt idx="7" formatCode="#,##0">
                  <c:v>483</c:v>
                </c:pt>
                <c:pt idx="11" formatCode="#,##0">
                  <c:v>36</c:v>
                </c:pt>
                <c:pt idx="12" formatCode="#,##0">
                  <c:v>2591</c:v>
                </c:pt>
              </c:numCache>
            </c:numRef>
          </c:val>
        </c:ser>
        <c:ser>
          <c:idx val="1"/>
          <c:order val="1"/>
          <c:tx>
            <c:strRef>
              <c:f>'Fig (5.2)'!$D$31</c:f>
              <c:strCache>
                <c:ptCount val="1"/>
                <c:pt idx="0">
                  <c:v>Residual Fuel Oil</c:v>
                </c:pt>
              </c:strCache>
            </c:strRef>
          </c:tx>
          <c:spPr>
            <a:solidFill>
              <a:schemeClr val="accent2"/>
            </a:solidFill>
            <a:ln>
              <a:noFill/>
            </a:ln>
            <a:effectLst/>
          </c:spPr>
          <c:invertIfNegative val="0"/>
          <c:cat>
            <c:strRef>
              <c:f>'Fig (5.2)'!$B$32:$B$44</c:f>
              <c:strCache>
                <c:ptCount val="13"/>
                <c:pt idx="0">
                  <c:v>indirect uses</c:v>
                </c:pt>
                <c:pt idx="3">
                  <c:v>direct uses–total process</c:v>
                </c:pt>
                <c:pt idx="7">
                  <c:v>direct uses–total nonprocess</c:v>
                </c:pt>
                <c:pt idx="11">
                  <c:v>end use not reported</c:v>
                </c:pt>
                <c:pt idx="12">
                  <c:v>total fuel consumption</c:v>
                </c:pt>
              </c:strCache>
            </c:strRef>
          </c:cat>
          <c:val>
            <c:numRef>
              <c:f>'Fig (5.2)'!$D$32:$D$44</c:f>
              <c:numCache>
                <c:formatCode>General</c:formatCode>
                <c:ptCount val="13"/>
                <c:pt idx="0" formatCode="#,##0">
                  <c:v>11</c:v>
                </c:pt>
                <c:pt idx="3" formatCode="#,##0">
                  <c:v>5</c:v>
                </c:pt>
                <c:pt idx="7" formatCode="#,##0">
                  <c:v>1</c:v>
                </c:pt>
                <c:pt idx="12" formatCode="#,##0">
                  <c:v>17</c:v>
                </c:pt>
              </c:numCache>
            </c:numRef>
          </c:val>
        </c:ser>
        <c:ser>
          <c:idx val="2"/>
          <c:order val="2"/>
          <c:tx>
            <c:strRef>
              <c:f>'Fig (5.2)'!$E$31</c:f>
              <c:strCache>
                <c:ptCount val="1"/>
                <c:pt idx="0">
                  <c:v>Distillate Fuel Oil and Diesel Fuel</c:v>
                </c:pt>
              </c:strCache>
            </c:strRef>
          </c:tx>
          <c:spPr>
            <a:solidFill>
              <a:schemeClr val="accent5"/>
            </a:solidFill>
            <a:ln>
              <a:noFill/>
            </a:ln>
            <a:effectLst/>
          </c:spPr>
          <c:invertIfNegative val="0"/>
          <c:cat>
            <c:strRef>
              <c:f>'Fig (5.2)'!$B$32:$B$44</c:f>
              <c:strCache>
                <c:ptCount val="13"/>
                <c:pt idx="0">
                  <c:v>indirect uses</c:v>
                </c:pt>
                <c:pt idx="3">
                  <c:v>direct uses–total process</c:v>
                </c:pt>
                <c:pt idx="7">
                  <c:v>direct uses–total nonprocess</c:v>
                </c:pt>
                <c:pt idx="11">
                  <c:v>end use not reported</c:v>
                </c:pt>
                <c:pt idx="12">
                  <c:v>total fuel consumption</c:v>
                </c:pt>
              </c:strCache>
            </c:strRef>
          </c:cat>
          <c:val>
            <c:numRef>
              <c:f>'Fig (5.2)'!$E$32:$E$44</c:f>
              <c:numCache>
                <c:formatCode>General</c:formatCode>
                <c:ptCount val="13"/>
                <c:pt idx="0" formatCode="#,##0">
                  <c:v>8</c:v>
                </c:pt>
                <c:pt idx="3" formatCode="#,##0">
                  <c:v>35</c:v>
                </c:pt>
                <c:pt idx="7" formatCode="#,##0">
                  <c:v>43</c:v>
                </c:pt>
                <c:pt idx="12" formatCode="#,##0">
                  <c:v>86</c:v>
                </c:pt>
              </c:numCache>
            </c:numRef>
          </c:val>
        </c:ser>
        <c:ser>
          <c:idx val="3"/>
          <c:order val="3"/>
          <c:tx>
            <c:strRef>
              <c:f>'Fig (5.2)'!$F$31</c:f>
              <c:strCache>
                <c:ptCount val="1"/>
                <c:pt idx="0">
                  <c:v>Natural Gas</c:v>
                </c:pt>
              </c:strCache>
            </c:strRef>
          </c:tx>
          <c:spPr>
            <a:solidFill>
              <a:schemeClr val="tx2">
                <a:lumMod val="90000"/>
                <a:lumOff val="10000"/>
              </a:schemeClr>
            </a:solidFill>
            <a:ln>
              <a:noFill/>
            </a:ln>
            <a:effectLst/>
          </c:spPr>
          <c:invertIfNegative val="0"/>
          <c:cat>
            <c:strRef>
              <c:f>'Fig (5.2)'!$B$32:$B$44</c:f>
              <c:strCache>
                <c:ptCount val="13"/>
                <c:pt idx="0">
                  <c:v>indirect uses</c:v>
                </c:pt>
                <c:pt idx="3">
                  <c:v>direct uses–total process</c:v>
                </c:pt>
                <c:pt idx="7">
                  <c:v>direct uses–total nonprocess</c:v>
                </c:pt>
                <c:pt idx="11">
                  <c:v>end use not reported</c:v>
                </c:pt>
                <c:pt idx="12">
                  <c:v>total fuel consumption</c:v>
                </c:pt>
              </c:strCache>
            </c:strRef>
          </c:cat>
          <c:val>
            <c:numRef>
              <c:f>'Fig (5.2)'!$F$32:$F$44</c:f>
              <c:numCache>
                <c:formatCode>General</c:formatCode>
                <c:ptCount val="13"/>
                <c:pt idx="0" formatCode="#,##0">
                  <c:v>2570</c:v>
                </c:pt>
                <c:pt idx="3" formatCode="#,##0">
                  <c:v>3268</c:v>
                </c:pt>
                <c:pt idx="7" formatCode="#,##0">
                  <c:v>481</c:v>
                </c:pt>
                <c:pt idx="11" formatCode="#,##0">
                  <c:v>43</c:v>
                </c:pt>
                <c:pt idx="12" formatCode="#,##0">
                  <c:v>6362</c:v>
                </c:pt>
              </c:numCache>
            </c:numRef>
          </c:val>
        </c:ser>
        <c:ser>
          <c:idx val="4"/>
          <c:order val="4"/>
          <c:tx>
            <c:strRef>
              <c:f>'Fig (5.2)'!$G$31</c:f>
              <c:strCache>
                <c:ptCount val="1"/>
                <c:pt idx="0">
                  <c:v>HGL</c:v>
                </c:pt>
              </c:strCache>
            </c:strRef>
          </c:tx>
          <c:spPr>
            <a:solidFill>
              <a:schemeClr val="accent2">
                <a:lumMod val="60000"/>
                <a:lumOff val="40000"/>
              </a:schemeClr>
            </a:solidFill>
            <a:ln>
              <a:noFill/>
            </a:ln>
            <a:effectLst/>
          </c:spPr>
          <c:invertIfNegative val="0"/>
          <c:cat>
            <c:strRef>
              <c:f>'Fig (5.2)'!$B$32:$B$44</c:f>
              <c:strCache>
                <c:ptCount val="13"/>
                <c:pt idx="0">
                  <c:v>indirect uses</c:v>
                </c:pt>
                <c:pt idx="3">
                  <c:v>direct uses–total process</c:v>
                </c:pt>
                <c:pt idx="7">
                  <c:v>direct uses–total nonprocess</c:v>
                </c:pt>
                <c:pt idx="11">
                  <c:v>end use not reported</c:v>
                </c:pt>
                <c:pt idx="12">
                  <c:v>total fuel consumption</c:v>
                </c:pt>
              </c:strCache>
            </c:strRef>
          </c:cat>
          <c:val>
            <c:numRef>
              <c:f>'Fig (5.2)'!$G$32:$G$44</c:f>
              <c:numCache>
                <c:formatCode>General</c:formatCode>
                <c:ptCount val="13"/>
                <c:pt idx="0" formatCode="#,##0">
                  <c:v>9</c:v>
                </c:pt>
                <c:pt idx="11" formatCode="#,##0">
                  <c:v>3</c:v>
                </c:pt>
                <c:pt idx="12" formatCode="#,##0">
                  <c:v>64</c:v>
                </c:pt>
              </c:numCache>
            </c:numRef>
          </c:val>
        </c:ser>
        <c:ser>
          <c:idx val="5"/>
          <c:order val="5"/>
          <c:tx>
            <c:strRef>
              <c:f>'Fig (5.2)'!$H$31</c:f>
              <c:strCache>
                <c:ptCount val="1"/>
                <c:pt idx="0">
                  <c:v>Coal</c:v>
                </c:pt>
              </c:strCache>
            </c:strRef>
          </c:tx>
          <c:spPr>
            <a:solidFill>
              <a:schemeClr val="tx1"/>
            </a:solidFill>
            <a:ln>
              <a:noFill/>
            </a:ln>
            <a:effectLst/>
          </c:spPr>
          <c:invertIfNegative val="0"/>
          <c:cat>
            <c:strRef>
              <c:f>'Fig (5.2)'!$B$32:$B$44</c:f>
              <c:strCache>
                <c:ptCount val="13"/>
                <c:pt idx="0">
                  <c:v>indirect uses</c:v>
                </c:pt>
                <c:pt idx="3">
                  <c:v>direct uses–total process</c:v>
                </c:pt>
                <c:pt idx="7">
                  <c:v>direct uses–total nonprocess</c:v>
                </c:pt>
                <c:pt idx="11">
                  <c:v>end use not reported</c:v>
                </c:pt>
                <c:pt idx="12">
                  <c:v>total fuel consumption</c:v>
                </c:pt>
              </c:strCache>
            </c:strRef>
          </c:cat>
          <c:val>
            <c:numRef>
              <c:f>'Fig (5.2)'!$H$32:$H$44</c:f>
              <c:numCache>
                <c:formatCode>General</c:formatCode>
                <c:ptCount val="13"/>
                <c:pt idx="0" formatCode="#,##0">
                  <c:v>189</c:v>
                </c:pt>
                <c:pt idx="3" formatCode="#,##0">
                  <c:v>243</c:v>
                </c:pt>
                <c:pt idx="7" formatCode="#,##0">
                  <c:v>1</c:v>
                </c:pt>
                <c:pt idx="11" formatCode="#,##0">
                  <c:v>0</c:v>
                </c:pt>
                <c:pt idx="12" formatCode="#,##0">
                  <c:v>432</c:v>
                </c:pt>
              </c:numCache>
            </c:numRef>
          </c:val>
        </c:ser>
        <c:ser>
          <c:idx val="6"/>
          <c:order val="6"/>
          <c:tx>
            <c:strRef>
              <c:f>'Fig (5.2)'!$I$31</c:f>
              <c:strCache>
                <c:ptCount val="1"/>
                <c:pt idx="0">
                  <c:v>Other</c:v>
                </c:pt>
              </c:strCache>
            </c:strRef>
          </c:tx>
          <c:spPr>
            <a:solidFill>
              <a:schemeClr val="bg1">
                <a:lumMod val="85000"/>
              </a:schemeClr>
            </a:solidFill>
            <a:ln>
              <a:noFill/>
            </a:ln>
            <a:effectLst/>
          </c:spPr>
          <c:invertIfNegative val="0"/>
          <c:cat>
            <c:strRef>
              <c:f>'Fig (5.2)'!$B$32:$B$44</c:f>
              <c:strCache>
                <c:ptCount val="13"/>
                <c:pt idx="0">
                  <c:v>indirect uses</c:v>
                </c:pt>
                <c:pt idx="3">
                  <c:v>direct uses–total process</c:v>
                </c:pt>
                <c:pt idx="7">
                  <c:v>direct uses–total nonprocess</c:v>
                </c:pt>
                <c:pt idx="11">
                  <c:v>end use not reported</c:v>
                </c:pt>
                <c:pt idx="12">
                  <c:v>total fuel consumption</c:v>
                </c:pt>
              </c:strCache>
            </c:strRef>
          </c:cat>
          <c:val>
            <c:numRef>
              <c:f>'Fig (5.2)'!$I$32:$I$44</c:f>
              <c:numCache>
                <c:formatCode>General</c:formatCode>
                <c:ptCount val="13"/>
                <c:pt idx="11" formatCode="#,##0">
                  <c:v>5307</c:v>
                </c:pt>
                <c:pt idx="12" formatCode="#,##0">
                  <c:v>5307</c:v>
                </c:pt>
              </c:numCache>
            </c:numRef>
          </c:val>
        </c:ser>
        <c:dLbls>
          <c:showLegendKey val="0"/>
          <c:showVal val="0"/>
          <c:showCatName val="0"/>
          <c:showSerName val="0"/>
          <c:showPercent val="0"/>
          <c:showBubbleSize val="0"/>
        </c:dLbls>
        <c:gapWidth val="30"/>
        <c:overlap val="100"/>
        <c:axId val="705376768"/>
        <c:axId val="705370240"/>
      </c:barChart>
      <c:catAx>
        <c:axId val="705376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05370240"/>
        <c:crosses val="autoZero"/>
        <c:auto val="1"/>
        <c:lblAlgn val="ctr"/>
        <c:lblOffset val="100"/>
        <c:noMultiLvlLbl val="0"/>
      </c:catAx>
      <c:valAx>
        <c:axId val="705370240"/>
        <c:scaling>
          <c:orientation val="minMax"/>
          <c:max val="15000"/>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05376768"/>
        <c:crosses val="autoZero"/>
        <c:crossBetween val="between"/>
        <c:majorUnit val="5000"/>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1"/>
          <c:order val="0"/>
          <c:tx>
            <c:strRef>
              <c:f>'3.3'!$C$116</c:f>
              <c:strCache>
                <c:ptCount val="1"/>
                <c:pt idx="0">
                  <c:v>Natural gas</c:v>
                </c:pt>
              </c:strCache>
            </c:strRef>
          </c:tx>
          <c:spPr>
            <a:solidFill>
              <a:schemeClr val="tx2">
                <a:lumMod val="90000"/>
                <a:lumOff val="10000"/>
              </a:schemeClr>
            </a:solidFill>
            <a:ln>
              <a:noFill/>
            </a:ln>
            <a:effectLst/>
          </c:spPr>
          <c:invertIfNegative val="0"/>
          <c:cat>
            <c:strRef>
              <c:f>'3.3'!$A$117:$A$122</c:f>
              <c:strCache>
                <c:ptCount val="6"/>
                <c:pt idx="0">
                  <c:v>under 20</c:v>
                </c:pt>
                <c:pt idx="1">
                  <c:v>20-49</c:v>
                </c:pt>
                <c:pt idx="2">
                  <c:v>50-99</c:v>
                </c:pt>
                <c:pt idx="3">
                  <c:v>100-249</c:v>
                </c:pt>
                <c:pt idx="4">
                  <c:v>250-499</c:v>
                </c:pt>
                <c:pt idx="5">
                  <c:v>500 and over</c:v>
                </c:pt>
              </c:strCache>
            </c:strRef>
          </c:cat>
          <c:val>
            <c:numRef>
              <c:f>'3.3'!$C$117:$C$122</c:f>
              <c:numCache>
                <c:formatCode>General</c:formatCode>
                <c:ptCount val="6"/>
                <c:pt idx="0">
                  <c:v>461</c:v>
                </c:pt>
                <c:pt idx="1">
                  <c:v>366</c:v>
                </c:pt>
                <c:pt idx="2">
                  <c:v>602</c:v>
                </c:pt>
                <c:pt idx="3">
                  <c:v>1108</c:v>
                </c:pt>
                <c:pt idx="4">
                  <c:v>755</c:v>
                </c:pt>
                <c:pt idx="5">
                  <c:v>3071</c:v>
                </c:pt>
              </c:numCache>
            </c:numRef>
          </c:val>
        </c:ser>
        <c:ser>
          <c:idx val="0"/>
          <c:order val="1"/>
          <c:tx>
            <c:strRef>
              <c:f>'3.3'!$B$116</c:f>
              <c:strCache>
                <c:ptCount val="1"/>
                <c:pt idx="0">
                  <c:v>Net Electricity</c:v>
                </c:pt>
              </c:strCache>
            </c:strRef>
          </c:tx>
          <c:spPr>
            <a:solidFill>
              <a:schemeClr val="accent1"/>
            </a:solidFill>
            <a:ln>
              <a:noFill/>
            </a:ln>
            <a:effectLst/>
          </c:spPr>
          <c:invertIfNegative val="0"/>
          <c:cat>
            <c:strRef>
              <c:f>'3.3'!$A$117:$A$122</c:f>
              <c:strCache>
                <c:ptCount val="6"/>
                <c:pt idx="0">
                  <c:v>under 20</c:v>
                </c:pt>
                <c:pt idx="1">
                  <c:v>20-49</c:v>
                </c:pt>
                <c:pt idx="2">
                  <c:v>50-99</c:v>
                </c:pt>
                <c:pt idx="3">
                  <c:v>100-249</c:v>
                </c:pt>
                <c:pt idx="4">
                  <c:v>250-499</c:v>
                </c:pt>
                <c:pt idx="5">
                  <c:v>500 and over</c:v>
                </c:pt>
              </c:strCache>
            </c:strRef>
          </c:cat>
          <c:val>
            <c:numRef>
              <c:f>'3.3'!$B$117:$B$122</c:f>
              <c:numCache>
                <c:formatCode>General</c:formatCode>
                <c:ptCount val="6"/>
                <c:pt idx="0">
                  <c:v>321</c:v>
                </c:pt>
                <c:pt idx="1">
                  <c:v>268</c:v>
                </c:pt>
                <c:pt idx="2">
                  <c:v>400</c:v>
                </c:pt>
                <c:pt idx="3">
                  <c:v>509</c:v>
                </c:pt>
                <c:pt idx="4">
                  <c:v>342</c:v>
                </c:pt>
                <c:pt idx="5">
                  <c:v>751</c:v>
                </c:pt>
              </c:numCache>
            </c:numRef>
          </c:val>
        </c:ser>
        <c:ser>
          <c:idx val="3"/>
          <c:order val="2"/>
          <c:tx>
            <c:strRef>
              <c:f>'3.3'!$E$116</c:f>
              <c:strCache>
                <c:ptCount val="1"/>
                <c:pt idx="0">
                  <c:v>coal, coke, and breeze</c:v>
                </c:pt>
              </c:strCache>
            </c:strRef>
          </c:tx>
          <c:spPr>
            <a:solidFill>
              <a:schemeClr val="tx1">
                <a:lumMod val="75000"/>
                <a:lumOff val="25000"/>
              </a:schemeClr>
            </a:solidFill>
            <a:ln>
              <a:noFill/>
            </a:ln>
            <a:effectLst/>
          </c:spPr>
          <c:invertIfNegative val="0"/>
          <c:cat>
            <c:strRef>
              <c:f>'3.3'!$A$117:$A$122</c:f>
              <c:strCache>
                <c:ptCount val="6"/>
                <c:pt idx="0">
                  <c:v>under 20</c:v>
                </c:pt>
                <c:pt idx="1">
                  <c:v>20-49</c:v>
                </c:pt>
                <c:pt idx="2">
                  <c:v>50-99</c:v>
                </c:pt>
                <c:pt idx="3">
                  <c:v>100-249</c:v>
                </c:pt>
                <c:pt idx="4">
                  <c:v>250-499</c:v>
                </c:pt>
                <c:pt idx="5">
                  <c:v>500 and over</c:v>
                </c:pt>
              </c:strCache>
            </c:strRef>
          </c:cat>
          <c:val>
            <c:numRef>
              <c:f>'3.3'!$E$117:$E$122</c:f>
              <c:numCache>
                <c:formatCode>General</c:formatCode>
                <c:ptCount val="6"/>
                <c:pt idx="0">
                  <c:v>33</c:v>
                </c:pt>
                <c:pt idx="1">
                  <c:v>49</c:v>
                </c:pt>
                <c:pt idx="2">
                  <c:v>84</c:v>
                </c:pt>
                <c:pt idx="3">
                  <c:v>103</c:v>
                </c:pt>
                <c:pt idx="4">
                  <c:v>57</c:v>
                </c:pt>
                <c:pt idx="5">
                  <c:v>443</c:v>
                </c:pt>
              </c:numCache>
            </c:numRef>
          </c:val>
        </c:ser>
        <c:ser>
          <c:idx val="4"/>
          <c:order val="3"/>
          <c:tx>
            <c:strRef>
              <c:f>'3.3'!$F$116</c:f>
              <c:strCache>
                <c:ptCount val="1"/>
                <c:pt idx="0">
                  <c:v>residual and distillate fuel oil</c:v>
                </c:pt>
              </c:strCache>
            </c:strRef>
          </c:tx>
          <c:spPr>
            <a:solidFill>
              <a:schemeClr val="accent5"/>
            </a:solidFill>
            <a:ln>
              <a:noFill/>
            </a:ln>
            <a:effectLst/>
          </c:spPr>
          <c:invertIfNegative val="0"/>
          <c:cat>
            <c:strRef>
              <c:f>'3.3'!$A$117:$A$122</c:f>
              <c:strCache>
                <c:ptCount val="6"/>
                <c:pt idx="0">
                  <c:v>under 20</c:v>
                </c:pt>
                <c:pt idx="1">
                  <c:v>20-49</c:v>
                </c:pt>
                <c:pt idx="2">
                  <c:v>50-99</c:v>
                </c:pt>
                <c:pt idx="3">
                  <c:v>100-249</c:v>
                </c:pt>
                <c:pt idx="4">
                  <c:v>250-499</c:v>
                </c:pt>
                <c:pt idx="5">
                  <c:v>500 and over</c:v>
                </c:pt>
              </c:strCache>
            </c:strRef>
          </c:cat>
          <c:val>
            <c:numRef>
              <c:f>'3.3'!$F$117:$F$122</c:f>
              <c:numCache>
                <c:formatCode>General</c:formatCode>
                <c:ptCount val="6"/>
                <c:pt idx="0">
                  <c:v>36</c:v>
                </c:pt>
                <c:pt idx="1">
                  <c:v>8</c:v>
                </c:pt>
                <c:pt idx="2">
                  <c:v>11</c:v>
                </c:pt>
                <c:pt idx="3">
                  <c:v>13</c:v>
                </c:pt>
                <c:pt idx="4">
                  <c:v>10</c:v>
                </c:pt>
                <c:pt idx="5">
                  <c:v>28</c:v>
                </c:pt>
              </c:numCache>
            </c:numRef>
          </c:val>
        </c:ser>
        <c:ser>
          <c:idx val="2"/>
          <c:order val="4"/>
          <c:tx>
            <c:strRef>
              <c:f>'3.3'!$D$116</c:f>
              <c:strCache>
                <c:ptCount val="1"/>
                <c:pt idx="0">
                  <c:v>HGL (excluding natural gasoline)</c:v>
                </c:pt>
              </c:strCache>
            </c:strRef>
          </c:tx>
          <c:spPr>
            <a:solidFill>
              <a:schemeClr val="accent2">
                <a:lumMod val="60000"/>
                <a:lumOff val="40000"/>
              </a:schemeClr>
            </a:solidFill>
            <a:ln>
              <a:noFill/>
            </a:ln>
            <a:effectLst/>
          </c:spPr>
          <c:invertIfNegative val="0"/>
          <c:cat>
            <c:strRef>
              <c:f>'3.3'!$A$117:$A$122</c:f>
              <c:strCache>
                <c:ptCount val="6"/>
                <c:pt idx="0">
                  <c:v>under 20</c:v>
                </c:pt>
                <c:pt idx="1">
                  <c:v>20-49</c:v>
                </c:pt>
                <c:pt idx="2">
                  <c:v>50-99</c:v>
                </c:pt>
                <c:pt idx="3">
                  <c:v>100-249</c:v>
                </c:pt>
                <c:pt idx="4">
                  <c:v>250-499</c:v>
                </c:pt>
                <c:pt idx="5">
                  <c:v>500 and over</c:v>
                </c:pt>
              </c:strCache>
            </c:strRef>
          </c:cat>
          <c:val>
            <c:numRef>
              <c:f>'3.3'!$D$117:$D$122</c:f>
              <c:numCache>
                <c:formatCode>General</c:formatCode>
                <c:ptCount val="6"/>
                <c:pt idx="0">
                  <c:v>15</c:v>
                </c:pt>
                <c:pt idx="1">
                  <c:v>10</c:v>
                </c:pt>
                <c:pt idx="2">
                  <c:v>6</c:v>
                </c:pt>
                <c:pt idx="3">
                  <c:v>8</c:v>
                </c:pt>
                <c:pt idx="4">
                  <c:v>2</c:v>
                </c:pt>
                <c:pt idx="5">
                  <c:v>22</c:v>
                </c:pt>
              </c:numCache>
            </c:numRef>
          </c:val>
        </c:ser>
        <c:ser>
          <c:idx val="5"/>
          <c:order val="5"/>
          <c:tx>
            <c:strRef>
              <c:f>'3.3'!$G$116</c:f>
              <c:strCache>
                <c:ptCount val="1"/>
                <c:pt idx="0">
                  <c:v>Other</c:v>
                </c:pt>
              </c:strCache>
            </c:strRef>
          </c:tx>
          <c:spPr>
            <a:solidFill>
              <a:schemeClr val="bg1">
                <a:lumMod val="85000"/>
              </a:schemeClr>
            </a:solidFill>
            <a:ln>
              <a:noFill/>
            </a:ln>
            <a:effectLst/>
          </c:spPr>
          <c:invertIfNegative val="0"/>
          <c:cat>
            <c:strRef>
              <c:f>'3.3'!$A$117:$A$122</c:f>
              <c:strCache>
                <c:ptCount val="6"/>
                <c:pt idx="0">
                  <c:v>under 20</c:v>
                </c:pt>
                <c:pt idx="1">
                  <c:v>20-49</c:v>
                </c:pt>
                <c:pt idx="2">
                  <c:v>50-99</c:v>
                </c:pt>
                <c:pt idx="3">
                  <c:v>100-249</c:v>
                </c:pt>
                <c:pt idx="4">
                  <c:v>250-499</c:v>
                </c:pt>
                <c:pt idx="5">
                  <c:v>500 and over</c:v>
                </c:pt>
              </c:strCache>
            </c:strRef>
          </c:cat>
          <c:val>
            <c:numRef>
              <c:f>'3.3'!$G$117:$G$122</c:f>
              <c:numCache>
                <c:formatCode>General</c:formatCode>
                <c:ptCount val="6"/>
                <c:pt idx="0">
                  <c:v>105</c:v>
                </c:pt>
                <c:pt idx="1">
                  <c:v>114</c:v>
                </c:pt>
                <c:pt idx="2">
                  <c:v>196</c:v>
                </c:pt>
                <c:pt idx="3">
                  <c:v>384</c:v>
                </c:pt>
                <c:pt idx="4">
                  <c:v>609</c:v>
                </c:pt>
                <c:pt idx="5">
                  <c:v>3562</c:v>
                </c:pt>
              </c:numCache>
            </c:numRef>
          </c:val>
        </c:ser>
        <c:dLbls>
          <c:showLegendKey val="0"/>
          <c:showVal val="0"/>
          <c:showCatName val="0"/>
          <c:showSerName val="0"/>
          <c:showPercent val="0"/>
          <c:showBubbleSize val="0"/>
        </c:dLbls>
        <c:gapWidth val="60"/>
        <c:overlap val="100"/>
        <c:axId val="705374048"/>
        <c:axId val="705371872"/>
      </c:barChart>
      <c:catAx>
        <c:axId val="7053740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05371872"/>
        <c:crosses val="autoZero"/>
        <c:auto val="1"/>
        <c:lblAlgn val="ctr"/>
        <c:lblOffset val="100"/>
        <c:noMultiLvlLbl val="0"/>
      </c:catAx>
      <c:valAx>
        <c:axId val="705371872"/>
        <c:scaling>
          <c:orientation val="minMax"/>
          <c:max val="800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05374048"/>
        <c:crosses val="autoZero"/>
        <c:crossBetween val="between"/>
        <c:majorUnit val="2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1"/>
          <c:order val="0"/>
          <c:tx>
            <c:strRef>
              <c:f>'3.3'!$C$125</c:f>
              <c:strCache>
                <c:ptCount val="1"/>
                <c:pt idx="0">
                  <c:v>Natural gas</c:v>
                </c:pt>
              </c:strCache>
            </c:strRef>
          </c:tx>
          <c:spPr>
            <a:solidFill>
              <a:schemeClr val="tx2">
                <a:lumMod val="90000"/>
                <a:lumOff val="10000"/>
              </a:schemeClr>
            </a:solidFill>
            <a:ln>
              <a:noFill/>
            </a:ln>
            <a:effectLst/>
          </c:spPr>
          <c:invertIfNegative val="0"/>
          <c:cat>
            <c:strRef>
              <c:f>'3.3'!$A$126:$A$131</c:f>
              <c:strCache>
                <c:ptCount val="6"/>
                <c:pt idx="0">
                  <c:v>under 50</c:v>
                </c:pt>
                <c:pt idx="1">
                  <c:v>50-99</c:v>
                </c:pt>
                <c:pt idx="2">
                  <c:v>100-249</c:v>
                </c:pt>
                <c:pt idx="3">
                  <c:v>250-499</c:v>
                </c:pt>
                <c:pt idx="4">
                  <c:v>500-999</c:v>
                </c:pt>
                <c:pt idx="5">
                  <c:v>1,000 and over</c:v>
                </c:pt>
              </c:strCache>
            </c:strRef>
          </c:cat>
          <c:val>
            <c:numRef>
              <c:f>'3.3'!$C$126:$C$131</c:f>
              <c:numCache>
                <c:formatCode>General</c:formatCode>
                <c:ptCount val="6"/>
                <c:pt idx="0">
                  <c:v>738</c:v>
                </c:pt>
                <c:pt idx="1">
                  <c:v>632</c:v>
                </c:pt>
                <c:pt idx="2">
                  <c:v>1164</c:v>
                </c:pt>
                <c:pt idx="3">
                  <c:v>1248</c:v>
                </c:pt>
                <c:pt idx="4">
                  <c:v>1291</c:v>
                </c:pt>
                <c:pt idx="5">
                  <c:v>1290</c:v>
                </c:pt>
              </c:numCache>
            </c:numRef>
          </c:val>
        </c:ser>
        <c:ser>
          <c:idx val="0"/>
          <c:order val="1"/>
          <c:tx>
            <c:strRef>
              <c:f>'3.3'!$B$125</c:f>
              <c:strCache>
                <c:ptCount val="1"/>
                <c:pt idx="0">
                  <c:v>Net Electricity</c:v>
                </c:pt>
              </c:strCache>
            </c:strRef>
          </c:tx>
          <c:spPr>
            <a:solidFill>
              <a:schemeClr val="accent1"/>
            </a:solidFill>
            <a:ln>
              <a:noFill/>
            </a:ln>
            <a:effectLst/>
          </c:spPr>
          <c:invertIfNegative val="0"/>
          <c:cat>
            <c:strRef>
              <c:f>'3.3'!$A$126:$A$131</c:f>
              <c:strCache>
                <c:ptCount val="6"/>
                <c:pt idx="0">
                  <c:v>under 50</c:v>
                </c:pt>
                <c:pt idx="1">
                  <c:v>50-99</c:v>
                </c:pt>
                <c:pt idx="2">
                  <c:v>100-249</c:v>
                </c:pt>
                <c:pt idx="3">
                  <c:v>250-499</c:v>
                </c:pt>
                <c:pt idx="4">
                  <c:v>500-999</c:v>
                </c:pt>
                <c:pt idx="5">
                  <c:v>1,000 and over</c:v>
                </c:pt>
              </c:strCache>
            </c:strRef>
          </c:cat>
          <c:val>
            <c:numRef>
              <c:f>'3.3'!$B$126:$B$131</c:f>
              <c:numCache>
                <c:formatCode>General</c:formatCode>
                <c:ptCount val="6"/>
                <c:pt idx="0">
                  <c:v>316</c:v>
                </c:pt>
                <c:pt idx="1">
                  <c:v>276</c:v>
                </c:pt>
                <c:pt idx="2">
                  <c:v>642</c:v>
                </c:pt>
                <c:pt idx="3">
                  <c:v>576</c:v>
                </c:pt>
                <c:pt idx="4">
                  <c:v>460</c:v>
                </c:pt>
                <c:pt idx="5">
                  <c:v>320</c:v>
                </c:pt>
              </c:numCache>
            </c:numRef>
          </c:val>
        </c:ser>
        <c:ser>
          <c:idx val="3"/>
          <c:order val="2"/>
          <c:tx>
            <c:strRef>
              <c:f>'3.3'!$E$125</c:f>
              <c:strCache>
                <c:ptCount val="1"/>
                <c:pt idx="0">
                  <c:v>coal, coke, and breeze</c:v>
                </c:pt>
              </c:strCache>
            </c:strRef>
          </c:tx>
          <c:spPr>
            <a:solidFill>
              <a:schemeClr val="tx1">
                <a:lumMod val="75000"/>
                <a:lumOff val="25000"/>
              </a:schemeClr>
            </a:solidFill>
            <a:ln>
              <a:noFill/>
            </a:ln>
            <a:effectLst/>
          </c:spPr>
          <c:invertIfNegative val="0"/>
          <c:cat>
            <c:strRef>
              <c:f>'3.3'!$A$126:$A$131</c:f>
              <c:strCache>
                <c:ptCount val="6"/>
                <c:pt idx="0">
                  <c:v>under 50</c:v>
                </c:pt>
                <c:pt idx="1">
                  <c:v>50-99</c:v>
                </c:pt>
                <c:pt idx="2">
                  <c:v>100-249</c:v>
                </c:pt>
                <c:pt idx="3">
                  <c:v>250-499</c:v>
                </c:pt>
                <c:pt idx="4">
                  <c:v>500-999</c:v>
                </c:pt>
                <c:pt idx="5">
                  <c:v>1,000 and over</c:v>
                </c:pt>
              </c:strCache>
            </c:strRef>
          </c:cat>
          <c:val>
            <c:numRef>
              <c:f>'3.3'!$E$126:$E$131</c:f>
              <c:numCache>
                <c:formatCode>General</c:formatCode>
                <c:ptCount val="6"/>
                <c:pt idx="0">
                  <c:v>23</c:v>
                </c:pt>
                <c:pt idx="1">
                  <c:v>52</c:v>
                </c:pt>
                <c:pt idx="2">
                  <c:v>151</c:v>
                </c:pt>
                <c:pt idx="3">
                  <c:v>122</c:v>
                </c:pt>
                <c:pt idx="4">
                  <c:v>67</c:v>
                </c:pt>
                <c:pt idx="5">
                  <c:v>356</c:v>
                </c:pt>
              </c:numCache>
            </c:numRef>
          </c:val>
        </c:ser>
        <c:ser>
          <c:idx val="4"/>
          <c:order val="3"/>
          <c:tx>
            <c:strRef>
              <c:f>'3.3'!$F$125</c:f>
              <c:strCache>
                <c:ptCount val="1"/>
                <c:pt idx="0">
                  <c:v>residual and distillate fuel oil</c:v>
                </c:pt>
              </c:strCache>
            </c:strRef>
          </c:tx>
          <c:spPr>
            <a:solidFill>
              <a:schemeClr val="accent5"/>
            </a:solidFill>
            <a:ln>
              <a:noFill/>
            </a:ln>
            <a:effectLst/>
          </c:spPr>
          <c:invertIfNegative val="0"/>
          <c:cat>
            <c:strRef>
              <c:f>'3.3'!$A$126:$A$131</c:f>
              <c:strCache>
                <c:ptCount val="6"/>
                <c:pt idx="0">
                  <c:v>under 50</c:v>
                </c:pt>
                <c:pt idx="1">
                  <c:v>50-99</c:v>
                </c:pt>
                <c:pt idx="2">
                  <c:v>100-249</c:v>
                </c:pt>
                <c:pt idx="3">
                  <c:v>250-499</c:v>
                </c:pt>
                <c:pt idx="4">
                  <c:v>500-999</c:v>
                </c:pt>
                <c:pt idx="5">
                  <c:v>1,000 and over</c:v>
                </c:pt>
              </c:strCache>
            </c:strRef>
          </c:cat>
          <c:val>
            <c:numRef>
              <c:f>'3.3'!$F$126:$F$131</c:f>
              <c:numCache>
                <c:formatCode>General</c:formatCode>
                <c:ptCount val="6"/>
                <c:pt idx="0">
                  <c:v>32</c:v>
                </c:pt>
                <c:pt idx="1">
                  <c:v>11</c:v>
                </c:pt>
                <c:pt idx="2">
                  <c:v>11</c:v>
                </c:pt>
                <c:pt idx="3">
                  <c:v>17</c:v>
                </c:pt>
                <c:pt idx="4">
                  <c:v>15</c:v>
                </c:pt>
                <c:pt idx="5">
                  <c:v>11</c:v>
                </c:pt>
              </c:numCache>
            </c:numRef>
          </c:val>
        </c:ser>
        <c:ser>
          <c:idx val="2"/>
          <c:order val="4"/>
          <c:tx>
            <c:strRef>
              <c:f>'3.3'!$D$125</c:f>
              <c:strCache>
                <c:ptCount val="1"/>
                <c:pt idx="0">
                  <c:v>HGL (excluding natural gasoline)</c:v>
                </c:pt>
              </c:strCache>
            </c:strRef>
          </c:tx>
          <c:spPr>
            <a:solidFill>
              <a:schemeClr val="accent2">
                <a:lumMod val="60000"/>
                <a:lumOff val="40000"/>
              </a:schemeClr>
            </a:solidFill>
            <a:ln>
              <a:noFill/>
            </a:ln>
            <a:effectLst/>
          </c:spPr>
          <c:invertIfNegative val="0"/>
          <c:cat>
            <c:strRef>
              <c:f>'3.3'!$A$126:$A$131</c:f>
              <c:strCache>
                <c:ptCount val="6"/>
                <c:pt idx="0">
                  <c:v>under 50</c:v>
                </c:pt>
                <c:pt idx="1">
                  <c:v>50-99</c:v>
                </c:pt>
                <c:pt idx="2">
                  <c:v>100-249</c:v>
                </c:pt>
                <c:pt idx="3">
                  <c:v>250-499</c:v>
                </c:pt>
                <c:pt idx="4">
                  <c:v>500-999</c:v>
                </c:pt>
                <c:pt idx="5">
                  <c:v>1,000 and over</c:v>
                </c:pt>
              </c:strCache>
            </c:strRef>
          </c:cat>
          <c:val>
            <c:numRef>
              <c:f>'3.3'!$D$126:$D$131</c:f>
              <c:numCache>
                <c:formatCode>General</c:formatCode>
                <c:ptCount val="6"/>
                <c:pt idx="0">
                  <c:v>15</c:v>
                </c:pt>
                <c:pt idx="1">
                  <c:v>8</c:v>
                </c:pt>
                <c:pt idx="2">
                  <c:v>12</c:v>
                </c:pt>
                <c:pt idx="3">
                  <c:v>13</c:v>
                </c:pt>
                <c:pt idx="4">
                  <c:v>9</c:v>
                </c:pt>
                <c:pt idx="5">
                  <c:v>5</c:v>
                </c:pt>
              </c:numCache>
            </c:numRef>
          </c:val>
        </c:ser>
        <c:ser>
          <c:idx val="5"/>
          <c:order val="5"/>
          <c:tx>
            <c:strRef>
              <c:f>'3.3'!$G$125</c:f>
              <c:strCache>
                <c:ptCount val="1"/>
                <c:pt idx="0">
                  <c:v>Other</c:v>
                </c:pt>
              </c:strCache>
            </c:strRef>
          </c:tx>
          <c:spPr>
            <a:solidFill>
              <a:schemeClr val="bg1">
                <a:lumMod val="85000"/>
              </a:schemeClr>
            </a:solidFill>
            <a:ln>
              <a:noFill/>
            </a:ln>
            <a:effectLst/>
          </c:spPr>
          <c:invertIfNegative val="0"/>
          <c:cat>
            <c:strRef>
              <c:f>'3.3'!$A$126:$A$131</c:f>
              <c:strCache>
                <c:ptCount val="6"/>
                <c:pt idx="0">
                  <c:v>under 50</c:v>
                </c:pt>
                <c:pt idx="1">
                  <c:v>50-99</c:v>
                </c:pt>
                <c:pt idx="2">
                  <c:v>100-249</c:v>
                </c:pt>
                <c:pt idx="3">
                  <c:v>250-499</c:v>
                </c:pt>
                <c:pt idx="4">
                  <c:v>500-999</c:v>
                </c:pt>
                <c:pt idx="5">
                  <c:v>1,000 and over</c:v>
                </c:pt>
              </c:strCache>
            </c:strRef>
          </c:cat>
          <c:val>
            <c:numRef>
              <c:f>'3.3'!$G$126:$G$131</c:f>
              <c:numCache>
                <c:formatCode>General</c:formatCode>
                <c:ptCount val="6"/>
                <c:pt idx="0">
                  <c:v>138</c:v>
                </c:pt>
                <c:pt idx="1">
                  <c:v>128</c:v>
                </c:pt>
                <c:pt idx="2">
                  <c:v>549</c:v>
                </c:pt>
                <c:pt idx="3">
                  <c:v>1314</c:v>
                </c:pt>
                <c:pt idx="4">
                  <c:v>1743</c:v>
                </c:pt>
                <c:pt idx="5">
                  <c:v>1097</c:v>
                </c:pt>
              </c:numCache>
            </c:numRef>
          </c:val>
        </c:ser>
        <c:dLbls>
          <c:showLegendKey val="0"/>
          <c:showVal val="0"/>
          <c:showCatName val="0"/>
          <c:showSerName val="0"/>
          <c:showPercent val="0"/>
          <c:showBubbleSize val="0"/>
        </c:dLbls>
        <c:gapWidth val="60"/>
        <c:overlap val="100"/>
        <c:axId val="705377312"/>
        <c:axId val="705375680"/>
      </c:barChart>
      <c:catAx>
        <c:axId val="7053773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05375680"/>
        <c:crosses val="autoZero"/>
        <c:auto val="1"/>
        <c:lblAlgn val="ctr"/>
        <c:lblOffset val="100"/>
        <c:noMultiLvlLbl val="0"/>
      </c:catAx>
      <c:valAx>
        <c:axId val="70537568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05377312"/>
        <c:crosses val="autoZero"/>
        <c:crossBetween val="between"/>
        <c:majorUnit val="1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bg1">
                  <a:lumMod val="85000"/>
                </a:schemeClr>
              </a:solidFill>
              <a:ln>
                <a:noFill/>
              </a:ln>
              <a:effectLst/>
            </c:spPr>
          </c:dPt>
          <c:dPt>
            <c:idx val="1"/>
            <c:invertIfNegative val="0"/>
            <c:bubble3D val="0"/>
            <c:spPr>
              <a:solidFill>
                <a:schemeClr val="tx1">
                  <a:lumMod val="65000"/>
                  <a:lumOff val="35000"/>
                </a:schemeClr>
              </a:solidFill>
              <a:ln>
                <a:noFill/>
              </a:ln>
              <a:effectLst/>
            </c:spPr>
          </c:dPt>
          <c:dPt>
            <c:idx val="2"/>
            <c:invertIfNegative val="0"/>
            <c:bubble3D val="0"/>
            <c:spPr>
              <a:solidFill>
                <a:schemeClr val="accent4">
                  <a:lumMod val="75000"/>
                </a:schemeClr>
              </a:solidFill>
              <a:ln>
                <a:noFill/>
              </a:ln>
              <a:effectLst/>
            </c:spPr>
          </c:dPt>
          <c:dPt>
            <c:idx val="3"/>
            <c:invertIfNegative val="0"/>
            <c:bubble3D val="0"/>
            <c:spPr>
              <a:solidFill>
                <a:schemeClr val="accent1">
                  <a:lumMod val="50000"/>
                </a:schemeClr>
              </a:solidFill>
              <a:ln>
                <a:noFill/>
              </a:ln>
              <a:effectLst/>
            </c:spPr>
          </c:dPt>
          <c:dPt>
            <c:idx val="4"/>
            <c:invertIfNegative val="0"/>
            <c:bubble3D val="0"/>
            <c:spPr>
              <a:solidFill>
                <a:schemeClr val="accent6">
                  <a:lumMod val="75000"/>
                </a:schemeClr>
              </a:solidFill>
              <a:ln>
                <a:noFill/>
              </a:ln>
              <a:effectLst/>
            </c:spPr>
          </c:dPt>
          <c:cat>
            <c:strRef>
              <c:f>'6.1'!$C$223:$G$223</c:f>
              <c:strCache>
                <c:ptCount val="5"/>
                <c:pt idx="0">
                  <c:v>US</c:v>
                </c:pt>
                <c:pt idx="1">
                  <c:v>Northeast</c:v>
                </c:pt>
                <c:pt idx="2">
                  <c:v>Midwest</c:v>
                </c:pt>
                <c:pt idx="3">
                  <c:v>South</c:v>
                </c:pt>
                <c:pt idx="4">
                  <c:v>West</c:v>
                </c:pt>
              </c:strCache>
            </c:strRef>
          </c:cat>
          <c:val>
            <c:numRef>
              <c:f>'6.1'!$C$225:$G$225</c:f>
              <c:numCache>
                <c:formatCode>General</c:formatCode>
                <c:ptCount val="5"/>
                <c:pt idx="0" formatCode="_(* #,##0.00_);_(* \(#,##0.00\);_(* &quot;-&quot;??_);_(@_)">
                  <c:v>5.6</c:v>
                </c:pt>
                <c:pt idx="1">
                  <c:v>3.1</c:v>
                </c:pt>
                <c:pt idx="2">
                  <c:v>5.3</c:v>
                </c:pt>
                <c:pt idx="3">
                  <c:v>7.5</c:v>
                </c:pt>
                <c:pt idx="4">
                  <c:v>4</c:v>
                </c:pt>
              </c:numCache>
            </c:numRef>
          </c:val>
        </c:ser>
        <c:dLbls>
          <c:showLegendKey val="0"/>
          <c:showVal val="0"/>
          <c:showCatName val="0"/>
          <c:showSerName val="0"/>
          <c:showPercent val="0"/>
          <c:showBubbleSize val="0"/>
        </c:dLbls>
        <c:gapWidth val="40"/>
        <c:axId val="705376224"/>
        <c:axId val="705378400"/>
      </c:barChart>
      <c:catAx>
        <c:axId val="705376224"/>
        <c:scaling>
          <c:orientation val="maxMin"/>
        </c:scaling>
        <c:delete val="1"/>
        <c:axPos val="l"/>
        <c:numFmt formatCode="General" sourceLinked="1"/>
        <c:majorTickMark val="none"/>
        <c:minorTickMark val="none"/>
        <c:tickLblPos val="nextTo"/>
        <c:crossAx val="705378400"/>
        <c:crosses val="autoZero"/>
        <c:auto val="1"/>
        <c:lblAlgn val="ctr"/>
        <c:lblOffset val="100"/>
        <c:noMultiLvlLbl val="0"/>
      </c:catAx>
      <c:valAx>
        <c:axId val="70537840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05376224"/>
        <c:crosses val="autoZero"/>
        <c:crossBetween val="between"/>
        <c:majorUnit val="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bg1">
                  <a:lumMod val="85000"/>
                </a:schemeClr>
              </a:solidFill>
              <a:ln>
                <a:noFill/>
              </a:ln>
              <a:effectLst/>
            </c:spPr>
          </c:dPt>
          <c:dPt>
            <c:idx val="1"/>
            <c:invertIfNegative val="0"/>
            <c:bubble3D val="0"/>
            <c:spPr>
              <a:solidFill>
                <a:schemeClr val="tx1">
                  <a:lumMod val="65000"/>
                  <a:lumOff val="35000"/>
                </a:schemeClr>
              </a:solidFill>
              <a:ln>
                <a:noFill/>
              </a:ln>
              <a:effectLst/>
            </c:spPr>
          </c:dPt>
          <c:dPt>
            <c:idx val="2"/>
            <c:invertIfNegative val="0"/>
            <c:bubble3D val="0"/>
            <c:spPr>
              <a:solidFill>
                <a:schemeClr val="accent4">
                  <a:lumMod val="75000"/>
                </a:schemeClr>
              </a:solidFill>
              <a:ln>
                <a:noFill/>
              </a:ln>
              <a:effectLst/>
            </c:spPr>
          </c:dPt>
          <c:dPt>
            <c:idx val="3"/>
            <c:invertIfNegative val="0"/>
            <c:bubble3D val="0"/>
            <c:spPr>
              <a:solidFill>
                <a:schemeClr val="accent1">
                  <a:lumMod val="50000"/>
                </a:schemeClr>
              </a:solidFill>
              <a:ln>
                <a:noFill/>
              </a:ln>
              <a:effectLst/>
            </c:spPr>
          </c:dPt>
          <c:dPt>
            <c:idx val="4"/>
            <c:invertIfNegative val="0"/>
            <c:bubble3D val="0"/>
            <c:spPr>
              <a:solidFill>
                <a:schemeClr val="accent6">
                  <a:lumMod val="75000"/>
                </a:schemeClr>
              </a:solidFill>
              <a:ln>
                <a:noFill/>
              </a:ln>
              <a:effectLst/>
            </c:spPr>
          </c:dPt>
          <c:cat>
            <c:strRef>
              <c:f>'6.1'!$C$223:$G$223</c:f>
              <c:strCache>
                <c:ptCount val="5"/>
                <c:pt idx="0">
                  <c:v>US</c:v>
                </c:pt>
                <c:pt idx="1">
                  <c:v>Northeast</c:v>
                </c:pt>
                <c:pt idx="2">
                  <c:v>Midwest</c:v>
                </c:pt>
                <c:pt idx="3">
                  <c:v>South</c:v>
                </c:pt>
                <c:pt idx="4">
                  <c:v>West</c:v>
                </c:pt>
              </c:strCache>
            </c:strRef>
          </c:cat>
          <c:val>
            <c:numRef>
              <c:f>'6.1'!$C$226:$G$226</c:f>
              <c:numCache>
                <c:formatCode>General</c:formatCode>
                <c:ptCount val="5"/>
                <c:pt idx="0">
                  <c:v>2.6</c:v>
                </c:pt>
                <c:pt idx="1">
                  <c:v>1.6</c:v>
                </c:pt>
                <c:pt idx="2">
                  <c:v>2.1</c:v>
                </c:pt>
                <c:pt idx="3">
                  <c:v>3.5</c:v>
                </c:pt>
                <c:pt idx="4">
                  <c:v>2</c:v>
                </c:pt>
              </c:numCache>
            </c:numRef>
          </c:val>
        </c:ser>
        <c:dLbls>
          <c:showLegendKey val="0"/>
          <c:showVal val="0"/>
          <c:showCatName val="0"/>
          <c:showSerName val="0"/>
          <c:showPercent val="0"/>
          <c:showBubbleSize val="0"/>
        </c:dLbls>
        <c:gapWidth val="40"/>
        <c:axId val="705380032"/>
        <c:axId val="705380576"/>
      </c:barChart>
      <c:catAx>
        <c:axId val="705380032"/>
        <c:scaling>
          <c:orientation val="maxMin"/>
        </c:scaling>
        <c:delete val="1"/>
        <c:axPos val="l"/>
        <c:numFmt formatCode="General" sourceLinked="1"/>
        <c:majorTickMark val="none"/>
        <c:minorTickMark val="none"/>
        <c:tickLblPos val="nextTo"/>
        <c:crossAx val="705380576"/>
        <c:crosses val="autoZero"/>
        <c:auto val="1"/>
        <c:lblAlgn val="ctr"/>
        <c:lblOffset val="100"/>
        <c:noMultiLvlLbl val="0"/>
      </c:catAx>
      <c:valAx>
        <c:axId val="705380576"/>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05380032"/>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'slide 15'!$B$137</c:f>
              <c:strCache>
                <c:ptCount val="1"/>
                <c:pt idx="0">
                  <c:v>Consumption per employee (million Btu)</c:v>
                </c:pt>
              </c:strCache>
            </c:strRef>
          </c:tx>
          <c:spPr>
            <a:solidFill>
              <a:schemeClr val="accent1"/>
            </a:solidFill>
            <a:ln>
              <a:noFill/>
            </a:ln>
            <a:effectLst/>
          </c:spPr>
          <c:invertIfNegative val="0"/>
          <c:dPt>
            <c:idx val="0"/>
            <c:invertIfNegative val="0"/>
            <c:bubble3D val="0"/>
            <c:spPr>
              <a:solidFill>
                <a:schemeClr val="bg1">
                  <a:lumMod val="85000"/>
                </a:schemeClr>
              </a:solidFill>
              <a:ln>
                <a:noFill/>
              </a:ln>
              <a:effectLst/>
            </c:spPr>
          </c:dPt>
          <c:dPt>
            <c:idx val="1"/>
            <c:invertIfNegative val="0"/>
            <c:bubble3D val="0"/>
            <c:spPr>
              <a:solidFill>
                <a:schemeClr val="tx1">
                  <a:lumMod val="65000"/>
                  <a:lumOff val="35000"/>
                </a:schemeClr>
              </a:solidFill>
              <a:ln>
                <a:noFill/>
              </a:ln>
              <a:effectLst/>
            </c:spPr>
          </c:dPt>
          <c:dPt>
            <c:idx val="2"/>
            <c:invertIfNegative val="0"/>
            <c:bubble3D val="0"/>
            <c:spPr>
              <a:solidFill>
                <a:schemeClr val="accent4">
                  <a:lumMod val="75000"/>
                </a:schemeClr>
              </a:solidFill>
              <a:ln>
                <a:noFill/>
              </a:ln>
              <a:effectLst/>
            </c:spPr>
          </c:dPt>
          <c:dPt>
            <c:idx val="3"/>
            <c:invertIfNegative val="0"/>
            <c:bubble3D val="0"/>
            <c:spPr>
              <a:solidFill>
                <a:schemeClr val="accent1">
                  <a:lumMod val="50000"/>
                </a:schemeClr>
              </a:solidFill>
              <a:ln>
                <a:noFill/>
              </a:ln>
              <a:effectLst/>
            </c:spPr>
          </c:dPt>
          <c:dPt>
            <c:idx val="4"/>
            <c:invertIfNegative val="0"/>
            <c:bubble3D val="0"/>
            <c:spPr>
              <a:solidFill>
                <a:schemeClr val="accent6">
                  <a:lumMod val="75000"/>
                </a:schemeClr>
              </a:solidFill>
              <a:ln>
                <a:noFill/>
              </a:ln>
              <a:effectLst/>
            </c:spPr>
          </c:dPt>
          <c:cat>
            <c:strRef>
              <c:f>'slide 15'!$C$136:$G$136</c:f>
              <c:strCache>
                <c:ptCount val="5"/>
                <c:pt idx="0">
                  <c:v>U.S. total</c:v>
                </c:pt>
                <c:pt idx="1">
                  <c:v>Northeast</c:v>
                </c:pt>
                <c:pt idx="2">
                  <c:v>Midwest</c:v>
                </c:pt>
                <c:pt idx="3">
                  <c:v>South</c:v>
                </c:pt>
                <c:pt idx="4">
                  <c:v>West</c:v>
                </c:pt>
              </c:strCache>
            </c:strRef>
          </c:cat>
          <c:val>
            <c:numRef>
              <c:f>'slide 15'!$C$137:$G$137</c:f>
              <c:numCache>
                <c:formatCode>General</c:formatCode>
                <c:ptCount val="5"/>
                <c:pt idx="0">
                  <c:v>1285.0999999999999</c:v>
                </c:pt>
                <c:pt idx="1">
                  <c:v>519.1</c:v>
                </c:pt>
                <c:pt idx="2">
                  <c:v>1025.3</c:v>
                </c:pt>
                <c:pt idx="3">
                  <c:v>2245.6999999999998</c:v>
                </c:pt>
                <c:pt idx="4">
                  <c:v>935.1</c:v>
                </c:pt>
              </c:numCache>
            </c:numRef>
          </c:val>
        </c:ser>
        <c:dLbls>
          <c:showLegendKey val="0"/>
          <c:showVal val="0"/>
          <c:showCatName val="0"/>
          <c:showSerName val="0"/>
          <c:showPercent val="0"/>
          <c:showBubbleSize val="0"/>
        </c:dLbls>
        <c:gapWidth val="40"/>
        <c:axId val="870820224"/>
        <c:axId val="870824032"/>
      </c:barChart>
      <c:catAx>
        <c:axId val="8708202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70824032"/>
        <c:crosses val="autoZero"/>
        <c:auto val="1"/>
        <c:lblAlgn val="ctr"/>
        <c:lblOffset val="100"/>
        <c:noMultiLvlLbl val="0"/>
      </c:catAx>
      <c:valAx>
        <c:axId val="870824032"/>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708202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555555555555555E-2"/>
          <c:y val="3.8903625110521665E-2"/>
          <c:w val="0.93888888888888888"/>
          <c:h val="0.92926613616268794"/>
        </c:manualLayout>
      </c:layout>
      <c:barChart>
        <c:barDir val="bar"/>
        <c:grouping val="clustered"/>
        <c:varyColors val="0"/>
        <c:ser>
          <c:idx val="0"/>
          <c:order val="0"/>
          <c:tx>
            <c:strRef>
              <c:f>'Figure 2'!$H$2</c:f>
              <c:strCache>
                <c:ptCount val="1"/>
                <c:pt idx="0">
                  <c:v>Total (TBTU)</c:v>
                </c:pt>
              </c:strCache>
            </c:strRef>
          </c:tx>
          <c:spPr>
            <a:solidFill>
              <a:schemeClr val="bg1">
                <a:lumMod val="95000"/>
              </a:schemeClr>
            </a:solidFill>
            <a:ln>
              <a:solidFill>
                <a:sysClr val="windowText" lastClr="000000"/>
              </a:solidFill>
            </a:ln>
            <a:effectLst/>
          </c:spPr>
          <c:invertIfNegative val="0"/>
          <c:dLbls>
            <c:spPr>
              <a:noFill/>
              <a:ln>
                <a:noFill/>
              </a:ln>
              <a:effectLst/>
            </c:spPr>
            <c:txPr>
              <a:bodyPr rot="0" spcFirstLastPara="1" vertOverflow="ellipsis" vert="horz" wrap="square" lIns="0" tIns="19050" rIns="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0"/>
              </c:ext>
            </c:extLst>
          </c:dLbls>
          <c:cat>
            <c:strRef>
              <c:f>'Figure 2'!$A$3:$A$7</c:f>
              <c:strCache>
                <c:ptCount val="5"/>
                <c:pt idx="0">
                  <c:v>2002</c:v>
                </c:pt>
                <c:pt idx="1">
                  <c:v>2006 </c:v>
                </c:pt>
                <c:pt idx="2">
                  <c:v>2010</c:v>
                </c:pt>
                <c:pt idx="3">
                  <c:v>2014</c:v>
                </c:pt>
                <c:pt idx="4">
                  <c:v>2018</c:v>
                </c:pt>
              </c:strCache>
            </c:strRef>
          </c:cat>
          <c:val>
            <c:numRef>
              <c:f>'Figure 2'!$H$3:$H$7</c:f>
              <c:numCache>
                <c:formatCode>_(* #,##0_);_(* \(#,##0\);_(* "-"_);_(@_)</c:formatCode>
                <c:ptCount val="5"/>
                <c:pt idx="0">
                  <c:v>22394</c:v>
                </c:pt>
                <c:pt idx="1">
                  <c:v>20897</c:v>
                </c:pt>
                <c:pt idx="2">
                  <c:v>18358</c:v>
                </c:pt>
                <c:pt idx="3">
                  <c:v>18834</c:v>
                </c:pt>
                <c:pt idx="4">
                  <c:v>19436</c:v>
                </c:pt>
              </c:numCache>
            </c:numRef>
          </c:val>
        </c:ser>
        <c:dLbls>
          <c:showLegendKey val="0"/>
          <c:showVal val="0"/>
          <c:showCatName val="0"/>
          <c:showSerName val="0"/>
          <c:showPercent val="0"/>
          <c:showBubbleSize val="0"/>
        </c:dLbls>
        <c:gapWidth val="156"/>
        <c:axId val="676947056"/>
        <c:axId val="676947600"/>
      </c:barChart>
      <c:catAx>
        <c:axId val="676947056"/>
        <c:scaling>
          <c:orientation val="maxMin"/>
        </c:scaling>
        <c:delete val="0"/>
        <c:axPos val="l"/>
        <c:numFmt formatCode="General" sourceLinked="1"/>
        <c:majorTickMark val="none"/>
        <c:minorTickMark val="none"/>
        <c:tickLblPos val="none"/>
        <c:spPr>
          <a:noFill/>
          <a:ln w="1587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6947600"/>
        <c:crosses val="autoZero"/>
        <c:auto val="1"/>
        <c:lblAlgn val="ctr"/>
        <c:lblOffset val="100"/>
        <c:noMultiLvlLbl val="0"/>
      </c:catAx>
      <c:valAx>
        <c:axId val="676947600"/>
        <c:scaling>
          <c:orientation val="minMax"/>
        </c:scaling>
        <c:delete val="0"/>
        <c:axPos val="t"/>
        <c:numFmt formatCode="_(* #,##0_);_(* \(#,##0\);_(* &quot;-&quot;_);_(@_)" sourceLinked="1"/>
        <c:majorTickMark val="none"/>
        <c:minorTickMark val="none"/>
        <c:tickLblPos val="none"/>
        <c:spPr>
          <a:noFill/>
          <a:ln>
            <a:noFill/>
          </a:ln>
          <a:effectLst/>
        </c:spPr>
        <c:txPr>
          <a:bodyPr rot="-600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crossAx val="67694705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'Figs (10)'!$E$7</c:f>
              <c:strCache>
                <c:ptCount val="1"/>
                <c:pt idx="0">
                  <c:v>Percent Unswitchable</c:v>
                </c:pt>
              </c:strCache>
            </c:strRef>
          </c:tx>
          <c:spPr>
            <a:solidFill>
              <a:schemeClr val="tx2">
                <a:lumMod val="90000"/>
                <a:lumOff val="10000"/>
              </a:schemeClr>
            </a:solidFill>
            <a:ln>
              <a:noFill/>
            </a:ln>
            <a:effectLst/>
          </c:spPr>
          <c:invertIfNegative val="0"/>
          <c:dPt>
            <c:idx val="21"/>
            <c:invertIfNegative val="0"/>
            <c:bubble3D val="0"/>
            <c:spPr>
              <a:solidFill>
                <a:schemeClr val="accent1"/>
              </a:solidFill>
              <a:ln>
                <a:noFill/>
              </a:ln>
              <a:effectLst/>
            </c:spPr>
          </c:dPt>
          <c:cat>
            <c:strRef>
              <c:f>'Figs (10)'!$B$8:$B$29</c:f>
              <c:strCache>
                <c:ptCount val="22"/>
                <c:pt idx="0">
                  <c:v>food</c:v>
                </c:pt>
                <c:pt idx="1">
                  <c:v>beverage and tobacco products</c:v>
                </c:pt>
                <c:pt idx="2">
                  <c:v>textile mills</c:v>
                </c:pt>
                <c:pt idx="3">
                  <c:v>textile product mills</c:v>
                </c:pt>
                <c:pt idx="4">
                  <c:v>apparel</c:v>
                </c:pt>
                <c:pt idx="5">
                  <c:v>leather and allied products</c:v>
                </c:pt>
                <c:pt idx="6">
                  <c:v>wood products</c:v>
                </c:pt>
                <c:pt idx="7">
                  <c:v>paper</c:v>
                </c:pt>
                <c:pt idx="8">
                  <c:v>printing and related support</c:v>
                </c:pt>
                <c:pt idx="9">
                  <c:v>petroleum and coal products</c:v>
                </c:pt>
                <c:pt idx="10">
                  <c:v>chemicals</c:v>
                </c:pt>
                <c:pt idx="11">
                  <c:v>plastics and rubber products</c:v>
                </c:pt>
                <c:pt idx="12">
                  <c:v>nonmetallic mineral products</c:v>
                </c:pt>
                <c:pt idx="13">
                  <c:v>primary metals</c:v>
                </c:pt>
                <c:pt idx="14">
                  <c:v>fabricated metal products</c:v>
                </c:pt>
                <c:pt idx="15">
                  <c:v>machinery</c:v>
                </c:pt>
                <c:pt idx="16">
                  <c:v>computer and electronic products</c:v>
                </c:pt>
                <c:pt idx="17">
                  <c:v>electrical equipment, appliances, and components</c:v>
                </c:pt>
                <c:pt idx="18">
                  <c:v>transportation equipment</c:v>
                </c:pt>
                <c:pt idx="19">
                  <c:v>furniture and related products</c:v>
                </c:pt>
                <c:pt idx="20">
                  <c:v>miscellaneous</c:v>
                </c:pt>
                <c:pt idx="21">
                  <c:v>total United States</c:v>
                </c:pt>
              </c:strCache>
            </c:strRef>
          </c:cat>
          <c:val>
            <c:numRef>
              <c:f>'Figs (10)'!$E$8:$E$29</c:f>
              <c:numCache>
                <c:formatCode>0%</c:formatCode>
                <c:ptCount val="22"/>
                <c:pt idx="0">
                  <c:v>0.89751552795031053</c:v>
                </c:pt>
                <c:pt idx="1">
                  <c:v>0.90384615384615385</c:v>
                </c:pt>
                <c:pt idx="2">
                  <c:v>0.54545454545454541</c:v>
                </c:pt>
                <c:pt idx="3">
                  <c:v>0.54545454545454541</c:v>
                </c:pt>
                <c:pt idx="4">
                  <c:v>0.5</c:v>
                </c:pt>
                <c:pt idx="5">
                  <c:v>1</c:v>
                </c:pt>
                <c:pt idx="6">
                  <c:v>0.96923076923076923</c:v>
                </c:pt>
                <c:pt idx="7">
                  <c:v>0.88747731397459162</c:v>
                </c:pt>
                <c:pt idx="8">
                  <c:v>0.86956521739130432</c:v>
                </c:pt>
                <c:pt idx="9">
                  <c:v>0.90067502410800382</c:v>
                </c:pt>
                <c:pt idx="10">
                  <c:v>0.96412754650132859</c:v>
                </c:pt>
                <c:pt idx="11">
                  <c:v>0.83750000000000002</c:v>
                </c:pt>
                <c:pt idx="12">
                  <c:v>0.90447761194029852</c:v>
                </c:pt>
                <c:pt idx="13">
                  <c:v>0.95779220779220775</c:v>
                </c:pt>
                <c:pt idx="14">
                  <c:v>0.96666666666666667</c:v>
                </c:pt>
                <c:pt idx="15">
                  <c:v>0.94736842105263153</c:v>
                </c:pt>
                <c:pt idx="16">
                  <c:v>0.93103448275862066</c:v>
                </c:pt>
                <c:pt idx="17">
                  <c:v>0.97142857142857142</c:v>
                </c:pt>
                <c:pt idx="18">
                  <c:v>0.9668874172185431</c:v>
                </c:pt>
                <c:pt idx="19">
                  <c:v>0.8666666666666667</c:v>
                </c:pt>
                <c:pt idx="20">
                  <c:v>0.95833333333333337</c:v>
                </c:pt>
                <c:pt idx="21">
                  <c:v>0.93016805351607112</c:v>
                </c:pt>
              </c:numCache>
            </c:numRef>
          </c:val>
        </c:ser>
        <c:dLbls>
          <c:showLegendKey val="0"/>
          <c:showVal val="0"/>
          <c:showCatName val="0"/>
          <c:showSerName val="0"/>
          <c:showPercent val="0"/>
          <c:showBubbleSize val="0"/>
        </c:dLbls>
        <c:gapWidth val="80"/>
        <c:axId val="708784496"/>
        <c:axId val="708776336"/>
      </c:barChart>
      <c:catAx>
        <c:axId val="7087844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08776336"/>
        <c:crosses val="autoZero"/>
        <c:auto val="1"/>
        <c:lblAlgn val="ctr"/>
        <c:lblOffset val="100"/>
        <c:noMultiLvlLbl val="0"/>
      </c:catAx>
      <c:valAx>
        <c:axId val="708776336"/>
        <c:scaling>
          <c:orientation val="minMax"/>
          <c:max val="1"/>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08784496"/>
        <c:crosses val="autoZero"/>
        <c:crossBetween val="between"/>
        <c:majorUnit val="0.2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6">
                <a:lumMod val="75000"/>
              </a:schemeClr>
            </a:solidFill>
            <a:ln>
              <a:noFill/>
            </a:ln>
            <a:effectLst/>
          </c:spPr>
          <c:invertIfNegative val="0"/>
          <c:cat>
            <c:strRef>
              <c:f>'Figs (10)'!$B$33:$B$41</c:f>
              <c:strCache>
                <c:ptCount val="9"/>
                <c:pt idx="0">
                  <c:v>equipment is not capable of using another fuel</c:v>
                </c:pt>
                <c:pt idx="1">
                  <c:v>switching adversely affects the products</c:v>
                </c:pt>
                <c:pt idx="2">
                  <c:v>unavailable alternative fuel supply</c:v>
                </c:pt>
                <c:pt idx="3">
                  <c:v>environmental restrictions</c:v>
                </c:pt>
                <c:pt idx="4">
                  <c:v>long-term contract in place</c:v>
                </c:pt>
                <c:pt idx="5">
                  <c:v>unavailable storage for alternative fuels</c:v>
                </c:pt>
                <c:pt idx="6">
                  <c:v>another reason</c:v>
                </c:pt>
                <c:pt idx="7">
                  <c:v>combination of reasons</c:v>
                </c:pt>
                <c:pt idx="8">
                  <c:v>don't know/didn't answer</c:v>
                </c:pt>
              </c:strCache>
            </c:strRef>
          </c:cat>
          <c:val>
            <c:numRef>
              <c:f>'Figs (10)'!$C$33:$C$41</c:f>
              <c:numCache>
                <c:formatCode>#,##0</c:formatCode>
                <c:ptCount val="9"/>
                <c:pt idx="0">
                  <c:v>4273</c:v>
                </c:pt>
                <c:pt idx="1">
                  <c:v>52</c:v>
                </c:pt>
                <c:pt idx="2">
                  <c:v>185</c:v>
                </c:pt>
                <c:pt idx="3">
                  <c:v>84</c:v>
                </c:pt>
                <c:pt idx="4">
                  <c:v>66</c:v>
                </c:pt>
                <c:pt idx="5">
                  <c:v>30</c:v>
                </c:pt>
                <c:pt idx="6">
                  <c:v>190</c:v>
                </c:pt>
                <c:pt idx="7">
                  <c:v>204</c:v>
                </c:pt>
                <c:pt idx="8">
                  <c:v>618</c:v>
                </c:pt>
              </c:numCache>
            </c:numRef>
          </c:val>
        </c:ser>
        <c:dLbls>
          <c:showLegendKey val="0"/>
          <c:showVal val="0"/>
          <c:showCatName val="0"/>
          <c:showSerName val="0"/>
          <c:showPercent val="0"/>
          <c:showBubbleSize val="0"/>
        </c:dLbls>
        <c:gapWidth val="60"/>
        <c:axId val="708774704"/>
        <c:axId val="708780144"/>
      </c:barChart>
      <c:catAx>
        <c:axId val="7087747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08780144"/>
        <c:crosses val="autoZero"/>
        <c:auto val="1"/>
        <c:lblAlgn val="ctr"/>
        <c:lblOffset val="100"/>
        <c:noMultiLvlLbl val="0"/>
      </c:catAx>
      <c:valAx>
        <c:axId val="708780144"/>
        <c:scaling>
          <c:orientation val="minMax"/>
          <c:max val="4500"/>
          <c:min val="0"/>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08774704"/>
        <c:crosses val="autoZero"/>
        <c:crossBetween val="between"/>
        <c:majorUnit val="1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switch!$B$68</c:f>
              <c:strCache>
                <c:ptCount val="1"/>
                <c:pt idx="0">
                  <c:v>switchable</c:v>
                </c:pt>
              </c:strCache>
            </c:strRef>
          </c:tx>
          <c:spPr>
            <a:solidFill>
              <a:schemeClr val="accent1">
                <a:alpha val="75000"/>
              </a:schemeClr>
            </a:solidFill>
            <a:ln>
              <a:noFill/>
            </a:ln>
            <a:effectLst/>
          </c:spPr>
          <c:invertIfNegative val="0"/>
          <c:dPt>
            <c:idx val="0"/>
            <c:invertIfNegative val="0"/>
            <c:bubble3D val="0"/>
            <c:spPr>
              <a:solidFill>
                <a:schemeClr val="accent5"/>
              </a:solidFill>
              <a:ln>
                <a:noFill/>
              </a:ln>
              <a:effectLst/>
            </c:spPr>
          </c:dPt>
          <c:dPt>
            <c:idx val="1"/>
            <c:invertIfNegative val="0"/>
            <c:bubble3D val="0"/>
            <c:spPr>
              <a:solidFill>
                <a:schemeClr val="tx1">
                  <a:lumMod val="65000"/>
                  <a:lumOff val="35000"/>
                </a:schemeClr>
              </a:solidFill>
              <a:ln>
                <a:noFill/>
              </a:ln>
              <a:effectLst/>
            </c:spPr>
          </c:dPt>
          <c:dPt>
            <c:idx val="2"/>
            <c:invertIfNegative val="0"/>
            <c:bubble3D val="0"/>
            <c:spPr>
              <a:solidFill>
                <a:schemeClr val="accent5">
                  <a:lumMod val="60000"/>
                  <a:lumOff val="40000"/>
                </a:schemeClr>
              </a:solidFill>
              <a:ln>
                <a:noFill/>
              </a:ln>
              <a:effectLst/>
            </c:spPr>
          </c:dPt>
          <c:dPt>
            <c:idx val="3"/>
            <c:invertIfNegative val="0"/>
            <c:bubble3D val="0"/>
            <c:spPr>
              <a:solidFill>
                <a:schemeClr val="accent1"/>
              </a:solidFill>
              <a:ln>
                <a:noFill/>
              </a:ln>
              <a:effectLst/>
            </c:spPr>
          </c:dPt>
          <c:dPt>
            <c:idx val="4"/>
            <c:invertIfNegative val="0"/>
            <c:bubble3D val="0"/>
            <c:spPr>
              <a:solidFill>
                <a:schemeClr val="accent2">
                  <a:lumMod val="60000"/>
                  <a:lumOff val="40000"/>
                </a:schemeClr>
              </a:solidFill>
              <a:ln>
                <a:noFill/>
              </a:ln>
              <a:effectLst/>
            </c:spPr>
          </c:dPt>
          <c:dPt>
            <c:idx val="5"/>
            <c:invertIfNegative val="0"/>
            <c:bubble3D val="0"/>
            <c:spPr>
              <a:solidFill>
                <a:schemeClr val="tx2">
                  <a:lumMod val="90000"/>
                  <a:lumOff val="10000"/>
                </a:schemeClr>
              </a:solidFill>
              <a:ln>
                <a:noFill/>
              </a:ln>
              <a:effectLst/>
            </c:spPr>
          </c:dPt>
          <c:dLbls>
            <c:dLbl>
              <c:idx val="0"/>
              <c:layout>
                <c:manualLayout>
                  <c:x val="-0.12330761503608055"/>
                  <c:y val="4.6296048602262564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1"/>
              <c:extLst>
                <c:ext xmlns:c15="http://schemas.microsoft.com/office/drawing/2012/chart" uri="{CE6537A1-D6FC-4f65-9D91-7224C49458BB}"/>
              </c:extLst>
            </c:dLbl>
            <c:dLbl>
              <c:idx val="1"/>
              <c:layout>
                <c:manualLayout>
                  <c:x val="-0.10521703054503971"/>
                  <c:y val="9.2592097204525128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1"/>
              <c:extLst>
                <c:ext xmlns:c15="http://schemas.microsoft.com/office/drawing/2012/chart" uri="{CE6537A1-D6FC-4f65-9D91-7224C49458BB}"/>
              </c:extLst>
            </c:dLbl>
            <c:dLbl>
              <c:idx val="2"/>
              <c:layout>
                <c:manualLayout>
                  <c:x val="-7.1416772785854357E-2"/>
                  <c:y val="0"/>
                </c:manualLayout>
              </c:layout>
              <c:showLegendKey val="0"/>
              <c:showVal val="0"/>
              <c:showCatName val="0"/>
              <c:showSerName val="0"/>
              <c:showPercent val="0"/>
              <c:showBubbleSize val="1"/>
              <c:extLst>
                <c:ext xmlns:c15="http://schemas.microsoft.com/office/drawing/2012/chart" uri="{CE6537A1-D6FC-4f65-9D91-7224C49458BB}"/>
              </c:extLst>
            </c:dLbl>
            <c:dLbl>
              <c:idx val="3"/>
              <c:layout>
                <c:manualLayout>
                  <c:x val="-1.388888888888899E-2"/>
                  <c:y val="4.2437781360066642E-17"/>
                </c:manualLayout>
              </c:layout>
              <c:showLegendKey val="0"/>
              <c:showVal val="0"/>
              <c:showCatName val="0"/>
              <c:showSerName val="0"/>
              <c:showPercent val="0"/>
              <c:showBubbleSize val="1"/>
              <c:extLst>
                <c:ext xmlns:c15="http://schemas.microsoft.com/office/drawing/2012/chart" uri="{CE6537A1-D6FC-4f65-9D91-7224C49458BB}"/>
              </c:extLst>
            </c:dLbl>
            <c:dLbl>
              <c:idx val="4"/>
              <c:layout>
                <c:manualLayout>
                  <c:x val="-9.0312710677799182E-2"/>
                  <c:y val="4.6296048602262564E-3"/>
                </c:manualLayout>
              </c:layout>
              <c:showLegendKey val="0"/>
              <c:showVal val="0"/>
              <c:showCatName val="0"/>
              <c:showSerName val="0"/>
              <c:showPercent val="0"/>
              <c:showBubbleSize val="1"/>
              <c:extLst>
                <c:ext xmlns:c15="http://schemas.microsoft.com/office/drawing/2012/chart" uri="{CE6537A1-D6FC-4f65-9D91-7224C49458BB}"/>
              </c:extLst>
            </c:dLbl>
            <c:dLbl>
              <c:idx val="5"/>
              <c:layout>
                <c:manualLayout>
                  <c:x val="-7.2222222222222326E-2"/>
                  <c:y val="0"/>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1"/>
            <c:showLeaderLines val="0"/>
            <c:extLst>
              <c:ext xmlns:c15="http://schemas.microsoft.com/office/drawing/2012/chart" uri="{CE6537A1-D6FC-4f65-9D91-7224C49458BB}">
                <c15:showLeaderLines val="0"/>
              </c:ext>
            </c:extLst>
          </c:dLbls>
          <c:xVal>
            <c:strRef>
              <c:f>switch!$A$69:$A$74</c:f>
              <c:strCache>
                <c:ptCount val="6"/>
                <c:pt idx="0">
                  <c:v>residual fuel oil</c:v>
                </c:pt>
                <c:pt idx="1">
                  <c:v>coal</c:v>
                </c:pt>
                <c:pt idx="2">
                  <c:v>distillate fuel oil</c:v>
                </c:pt>
                <c:pt idx="3">
                  <c:v>electricity</c:v>
                </c:pt>
                <c:pt idx="4">
                  <c:v>HGL</c:v>
                </c:pt>
                <c:pt idx="5">
                  <c:v>natural gas</c:v>
                </c:pt>
              </c:strCache>
            </c:strRef>
          </c:xVal>
          <c:yVal>
            <c:numRef>
              <c:f>switch!$B$69:$B$74</c:f>
              <c:numCache>
                <c:formatCode>General</c:formatCode>
                <c:ptCount val="6"/>
                <c:pt idx="0">
                  <c:v>62</c:v>
                </c:pt>
                <c:pt idx="1">
                  <c:v>168</c:v>
                </c:pt>
                <c:pt idx="2">
                  <c:v>951</c:v>
                </c:pt>
                <c:pt idx="3">
                  <c:v>4003</c:v>
                </c:pt>
                <c:pt idx="4">
                  <c:v>5283</c:v>
                </c:pt>
                <c:pt idx="5">
                  <c:v>6650</c:v>
                </c:pt>
              </c:numCache>
            </c:numRef>
          </c:yVal>
          <c:bubbleSize>
            <c:numRef>
              <c:f>switch!$C$69:$C$74</c:f>
              <c:numCache>
                <c:formatCode>0%</c:formatCode>
                <c:ptCount val="6"/>
                <c:pt idx="0">
                  <c:v>0.22142857142857142</c:v>
                </c:pt>
                <c:pt idx="1">
                  <c:v>0.17090539165818922</c:v>
                </c:pt>
                <c:pt idx="2">
                  <c:v>5.0842020850040096E-2</c:v>
                </c:pt>
                <c:pt idx="3">
                  <c:v>2.2184536773793097E-2</c:v>
                </c:pt>
                <c:pt idx="4">
                  <c:v>9.2772099884100734E-2</c:v>
                </c:pt>
                <c:pt idx="5">
                  <c:v>5.9867840616503715E-2</c:v>
                </c:pt>
              </c:numCache>
            </c:numRef>
          </c:bubbleSize>
          <c:bubble3D val="0"/>
        </c:ser>
        <c:dLbls>
          <c:showLegendKey val="0"/>
          <c:showVal val="0"/>
          <c:showCatName val="0"/>
          <c:showSerName val="0"/>
          <c:showPercent val="0"/>
          <c:showBubbleSize val="0"/>
        </c:dLbls>
        <c:bubbleScale val="100"/>
        <c:showNegBubbles val="0"/>
        <c:axId val="708777968"/>
        <c:axId val="708778512"/>
      </c:bubbleChart>
      <c:valAx>
        <c:axId val="708777968"/>
        <c:scaling>
          <c:orientation val="minMax"/>
        </c:scaling>
        <c:delete val="1"/>
        <c:axPos val="b"/>
        <c:majorGridlines>
          <c:spPr>
            <a:ln w="9525" cap="flat" cmpd="sng" algn="ctr">
              <a:solidFill>
                <a:schemeClr val="tx1">
                  <a:lumMod val="15000"/>
                  <a:lumOff val="85000"/>
                </a:schemeClr>
              </a:solidFill>
              <a:round/>
            </a:ln>
            <a:effectLst/>
          </c:spPr>
        </c:majorGridlines>
        <c:majorTickMark val="none"/>
        <c:minorTickMark val="none"/>
        <c:tickLblPos val="nextTo"/>
        <c:crossAx val="708778512"/>
        <c:crosses val="autoZero"/>
        <c:crossBetween val="midCat"/>
      </c:valAx>
      <c:valAx>
        <c:axId val="7087785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0877796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28541337317644"/>
          <c:y val="0.10233407698019339"/>
          <c:w val="0.80832723437297627"/>
          <c:h val="0.85019259490842614"/>
        </c:manualLayout>
      </c:layout>
      <c:barChart>
        <c:barDir val="bar"/>
        <c:grouping val="stacked"/>
        <c:varyColors val="0"/>
        <c:ser>
          <c:idx val="0"/>
          <c:order val="0"/>
          <c:tx>
            <c:strRef>
              <c:f>switch!$C$105</c:f>
              <c:strCache>
                <c:ptCount val="1"/>
                <c:pt idx="0">
                  <c:v>would not switch due to price</c:v>
                </c:pt>
              </c:strCache>
            </c:strRef>
          </c:tx>
          <c:spPr>
            <a:solidFill>
              <a:schemeClr val="accent5">
                <a:lumMod val="75000"/>
              </a:schemeClr>
            </a:solidFill>
            <a:ln>
              <a:noFill/>
            </a:ln>
            <a:effectLst/>
          </c:spPr>
          <c:invertIfNegative val="0"/>
          <c:cat>
            <c:strRef>
              <c:f>switch!$B$106:$B$111</c:f>
              <c:strCache>
                <c:ptCount val="6"/>
                <c:pt idx="0">
                  <c:v>electricity</c:v>
                </c:pt>
                <c:pt idx="1">
                  <c:v>natural gas</c:v>
                </c:pt>
                <c:pt idx="2">
                  <c:v>coal*</c:v>
                </c:pt>
                <c:pt idx="4">
                  <c:v>distillate fuel oil*</c:v>
                </c:pt>
                <c:pt idx="5">
                  <c:v>residual fuel oil*</c:v>
                </c:pt>
              </c:strCache>
            </c:strRef>
          </c:cat>
          <c:val>
            <c:numRef>
              <c:f>switch!$C$106:$C$111</c:f>
              <c:numCache>
                <c:formatCode>#,##0</c:formatCode>
                <c:ptCount val="6"/>
                <c:pt idx="0">
                  <c:v>1011</c:v>
                </c:pt>
                <c:pt idx="1">
                  <c:v>1409</c:v>
                </c:pt>
                <c:pt idx="2">
                  <c:v>0</c:v>
                </c:pt>
                <c:pt idx="3">
                  <c:v>1303</c:v>
                </c:pt>
                <c:pt idx="4">
                  <c:v>66</c:v>
                </c:pt>
              </c:numCache>
            </c:numRef>
          </c:val>
        </c:ser>
        <c:ser>
          <c:idx val="1"/>
          <c:order val="1"/>
          <c:tx>
            <c:strRef>
              <c:f>switch!$D$105</c:f>
              <c:strCache>
                <c:ptCount val="1"/>
                <c:pt idx="0">
                  <c:v>1%-10%</c:v>
                </c:pt>
              </c:strCache>
            </c:strRef>
          </c:tx>
          <c:spPr>
            <a:solidFill>
              <a:schemeClr val="accent3">
                <a:lumMod val="40000"/>
                <a:lumOff val="60000"/>
              </a:schemeClr>
            </a:solidFill>
            <a:ln>
              <a:noFill/>
            </a:ln>
            <a:effectLst/>
          </c:spPr>
          <c:invertIfNegative val="0"/>
          <c:cat>
            <c:strRef>
              <c:f>switch!$B$106:$B$111</c:f>
              <c:strCache>
                <c:ptCount val="6"/>
                <c:pt idx="0">
                  <c:v>electricity</c:v>
                </c:pt>
                <c:pt idx="1">
                  <c:v>natural gas</c:v>
                </c:pt>
                <c:pt idx="2">
                  <c:v>coal*</c:v>
                </c:pt>
                <c:pt idx="4">
                  <c:v>distillate fuel oil*</c:v>
                </c:pt>
                <c:pt idx="5">
                  <c:v>residual fuel oil*</c:v>
                </c:pt>
              </c:strCache>
            </c:strRef>
          </c:cat>
          <c:val>
            <c:numRef>
              <c:f>switch!$D$106:$D$111</c:f>
              <c:numCache>
                <c:formatCode>#,##0</c:formatCode>
                <c:ptCount val="6"/>
                <c:pt idx="0">
                  <c:v>173</c:v>
                </c:pt>
                <c:pt idx="1">
                  <c:v>753</c:v>
                </c:pt>
                <c:pt idx="2">
                  <c:v>114</c:v>
                </c:pt>
                <c:pt idx="3">
                  <c:v>267</c:v>
                </c:pt>
                <c:pt idx="4">
                  <c:v>149</c:v>
                </c:pt>
                <c:pt idx="5">
                  <c:v>25</c:v>
                </c:pt>
              </c:numCache>
            </c:numRef>
          </c:val>
        </c:ser>
        <c:ser>
          <c:idx val="2"/>
          <c:order val="2"/>
          <c:tx>
            <c:strRef>
              <c:f>switch!$E$105</c:f>
              <c:strCache>
                <c:ptCount val="1"/>
                <c:pt idx="0">
                  <c:v>11%-25%</c:v>
                </c:pt>
              </c:strCache>
            </c:strRef>
          </c:tx>
          <c:spPr>
            <a:solidFill>
              <a:schemeClr val="accent3">
                <a:lumMod val="60000"/>
                <a:lumOff val="40000"/>
              </a:schemeClr>
            </a:solidFill>
            <a:ln>
              <a:noFill/>
            </a:ln>
            <a:effectLst/>
          </c:spPr>
          <c:invertIfNegative val="0"/>
          <c:cat>
            <c:strRef>
              <c:f>switch!$B$106:$B$111</c:f>
              <c:strCache>
                <c:ptCount val="6"/>
                <c:pt idx="0">
                  <c:v>electricity</c:v>
                </c:pt>
                <c:pt idx="1">
                  <c:v>natural gas</c:v>
                </c:pt>
                <c:pt idx="2">
                  <c:v>coal*</c:v>
                </c:pt>
                <c:pt idx="4">
                  <c:v>distillate fuel oil*</c:v>
                </c:pt>
                <c:pt idx="5">
                  <c:v>residual fuel oil*</c:v>
                </c:pt>
              </c:strCache>
            </c:strRef>
          </c:cat>
          <c:val>
            <c:numRef>
              <c:f>switch!$E$106:$E$111</c:f>
              <c:numCache>
                <c:formatCode>#,##0</c:formatCode>
                <c:ptCount val="6"/>
                <c:pt idx="0">
                  <c:v>897</c:v>
                </c:pt>
                <c:pt idx="1">
                  <c:v>1314</c:v>
                </c:pt>
                <c:pt idx="2">
                  <c:v>23</c:v>
                </c:pt>
                <c:pt idx="3">
                  <c:v>1091</c:v>
                </c:pt>
                <c:pt idx="4">
                  <c:v>266</c:v>
                </c:pt>
                <c:pt idx="5">
                  <c:v>10</c:v>
                </c:pt>
              </c:numCache>
            </c:numRef>
          </c:val>
        </c:ser>
        <c:ser>
          <c:idx val="3"/>
          <c:order val="3"/>
          <c:tx>
            <c:strRef>
              <c:f>switch!$F$105</c:f>
              <c:strCache>
                <c:ptCount val="1"/>
                <c:pt idx="0">
                  <c:v>26%-50%</c:v>
                </c:pt>
              </c:strCache>
            </c:strRef>
          </c:tx>
          <c:spPr>
            <a:solidFill>
              <a:schemeClr val="accent3"/>
            </a:solidFill>
            <a:ln>
              <a:noFill/>
            </a:ln>
            <a:effectLst/>
          </c:spPr>
          <c:invertIfNegative val="0"/>
          <c:cat>
            <c:strRef>
              <c:f>switch!$B$106:$B$111</c:f>
              <c:strCache>
                <c:ptCount val="6"/>
                <c:pt idx="0">
                  <c:v>electricity</c:v>
                </c:pt>
                <c:pt idx="1">
                  <c:v>natural gas</c:v>
                </c:pt>
                <c:pt idx="2">
                  <c:v>coal*</c:v>
                </c:pt>
                <c:pt idx="4">
                  <c:v>distillate fuel oil*</c:v>
                </c:pt>
                <c:pt idx="5">
                  <c:v>residual fuel oil*</c:v>
                </c:pt>
              </c:strCache>
            </c:strRef>
          </c:cat>
          <c:val>
            <c:numRef>
              <c:f>switch!$F$106:$F$111</c:f>
              <c:numCache>
                <c:formatCode>#,##0</c:formatCode>
                <c:ptCount val="6"/>
                <c:pt idx="0">
                  <c:v>390</c:v>
                </c:pt>
                <c:pt idx="1">
                  <c:v>499</c:v>
                </c:pt>
                <c:pt idx="3">
                  <c:v>662</c:v>
                </c:pt>
                <c:pt idx="4">
                  <c:v>215</c:v>
                </c:pt>
                <c:pt idx="5">
                  <c:v>0</c:v>
                </c:pt>
              </c:numCache>
            </c:numRef>
          </c:val>
        </c:ser>
        <c:ser>
          <c:idx val="4"/>
          <c:order val="4"/>
          <c:tx>
            <c:strRef>
              <c:f>switch!$G$105</c:f>
              <c:strCache>
                <c:ptCount val="1"/>
                <c:pt idx="0">
                  <c:v>over 50%</c:v>
                </c:pt>
              </c:strCache>
            </c:strRef>
          </c:tx>
          <c:spPr>
            <a:solidFill>
              <a:schemeClr val="accent3">
                <a:lumMod val="75000"/>
              </a:schemeClr>
            </a:solidFill>
            <a:ln>
              <a:noFill/>
            </a:ln>
            <a:effectLst/>
          </c:spPr>
          <c:invertIfNegative val="0"/>
          <c:cat>
            <c:strRef>
              <c:f>switch!$B$106:$B$111</c:f>
              <c:strCache>
                <c:ptCount val="6"/>
                <c:pt idx="0">
                  <c:v>electricity</c:v>
                </c:pt>
                <c:pt idx="1">
                  <c:v>natural gas</c:v>
                </c:pt>
                <c:pt idx="2">
                  <c:v>coal*</c:v>
                </c:pt>
                <c:pt idx="4">
                  <c:v>distillate fuel oil*</c:v>
                </c:pt>
                <c:pt idx="5">
                  <c:v>residual fuel oil*</c:v>
                </c:pt>
              </c:strCache>
            </c:strRef>
          </c:cat>
          <c:val>
            <c:numRef>
              <c:f>switch!$G$106:$G$111</c:f>
              <c:numCache>
                <c:formatCode>#,##0</c:formatCode>
                <c:ptCount val="6"/>
                <c:pt idx="0">
                  <c:v>204</c:v>
                </c:pt>
                <c:pt idx="1">
                  <c:v>754</c:v>
                </c:pt>
                <c:pt idx="3">
                  <c:v>512</c:v>
                </c:pt>
                <c:pt idx="5">
                  <c:v>0</c:v>
                </c:pt>
              </c:numCache>
            </c:numRef>
          </c:val>
        </c:ser>
        <c:ser>
          <c:idx val="6"/>
          <c:order val="5"/>
          <c:tx>
            <c:strRef>
              <c:f>switch!$I$105</c:f>
              <c:strCache>
                <c:ptCount val="1"/>
                <c:pt idx="0">
                  <c:v>would switch to more expensive substitute</c:v>
                </c:pt>
              </c:strCache>
            </c:strRef>
          </c:tx>
          <c:spPr>
            <a:solidFill>
              <a:schemeClr val="accent3">
                <a:lumMod val="50000"/>
              </a:schemeClr>
            </a:solidFill>
            <a:ln>
              <a:noFill/>
            </a:ln>
            <a:effectLst/>
          </c:spPr>
          <c:invertIfNegative val="0"/>
          <c:cat>
            <c:strRef>
              <c:f>switch!$B$106:$B$111</c:f>
              <c:strCache>
                <c:ptCount val="6"/>
                <c:pt idx="0">
                  <c:v>electricity</c:v>
                </c:pt>
                <c:pt idx="1">
                  <c:v>natural gas</c:v>
                </c:pt>
                <c:pt idx="2">
                  <c:v>coal*</c:v>
                </c:pt>
                <c:pt idx="4">
                  <c:v>distillate fuel oil*</c:v>
                </c:pt>
                <c:pt idx="5">
                  <c:v>residual fuel oil*</c:v>
                </c:pt>
              </c:strCache>
            </c:strRef>
          </c:cat>
          <c:val>
            <c:numRef>
              <c:f>switch!$I$106:$I$111</c:f>
              <c:numCache>
                <c:formatCode>#,##0</c:formatCode>
                <c:ptCount val="6"/>
                <c:pt idx="0">
                  <c:v>104</c:v>
                </c:pt>
                <c:pt idx="1">
                  <c:v>134</c:v>
                </c:pt>
                <c:pt idx="3">
                  <c:v>111</c:v>
                </c:pt>
              </c:numCache>
            </c:numRef>
          </c:val>
        </c:ser>
        <c:ser>
          <c:idx val="5"/>
          <c:order val="6"/>
          <c:tx>
            <c:strRef>
              <c:f>switch!$H$105</c:f>
              <c:strCache>
                <c:ptCount val="1"/>
                <c:pt idx="0">
                  <c:v>estimate cannot be provided</c:v>
                </c:pt>
              </c:strCache>
            </c:strRef>
          </c:tx>
          <c:spPr>
            <a:solidFill>
              <a:schemeClr val="bg1">
                <a:lumMod val="85000"/>
              </a:schemeClr>
            </a:solidFill>
            <a:ln>
              <a:noFill/>
            </a:ln>
            <a:effectLst/>
          </c:spPr>
          <c:invertIfNegative val="0"/>
          <c:cat>
            <c:strRef>
              <c:f>switch!$B$106:$B$111</c:f>
              <c:strCache>
                <c:ptCount val="6"/>
                <c:pt idx="0">
                  <c:v>electricity</c:v>
                </c:pt>
                <c:pt idx="1">
                  <c:v>natural gas</c:v>
                </c:pt>
                <c:pt idx="2">
                  <c:v>coal*</c:v>
                </c:pt>
                <c:pt idx="4">
                  <c:v>distillate fuel oil*</c:v>
                </c:pt>
                <c:pt idx="5">
                  <c:v>residual fuel oil*</c:v>
                </c:pt>
              </c:strCache>
            </c:strRef>
          </c:cat>
          <c:val>
            <c:numRef>
              <c:f>switch!$H$106:$H$111</c:f>
              <c:numCache>
                <c:formatCode>#,##0</c:formatCode>
                <c:ptCount val="6"/>
                <c:pt idx="0">
                  <c:v>1225</c:v>
                </c:pt>
                <c:pt idx="1">
                  <c:v>1787</c:v>
                </c:pt>
                <c:pt idx="2">
                  <c:v>23</c:v>
                </c:pt>
                <c:pt idx="3">
                  <c:v>1336</c:v>
                </c:pt>
                <c:pt idx="4">
                  <c:v>138</c:v>
                </c:pt>
                <c:pt idx="5">
                  <c:v>22</c:v>
                </c:pt>
              </c:numCache>
            </c:numRef>
          </c:val>
        </c:ser>
        <c:dLbls>
          <c:showLegendKey val="0"/>
          <c:showVal val="0"/>
          <c:showCatName val="0"/>
          <c:showSerName val="0"/>
          <c:showPercent val="0"/>
          <c:showBubbleSize val="0"/>
        </c:dLbls>
        <c:gapWidth val="25"/>
        <c:overlap val="100"/>
        <c:axId val="708785040"/>
        <c:axId val="708781776"/>
      </c:barChart>
      <c:catAx>
        <c:axId val="7087850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08781776"/>
        <c:crosses val="autoZero"/>
        <c:auto val="1"/>
        <c:lblAlgn val="ctr"/>
        <c:lblOffset val="100"/>
        <c:noMultiLvlLbl val="0"/>
      </c:catAx>
      <c:valAx>
        <c:axId val="708781776"/>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087850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'7.5f'!$C$10</c:f>
              <c:strCache>
                <c:ptCount val="1"/>
                <c:pt idx="0">
                  <c:v>Electricity</c:v>
                </c:pt>
              </c:strCache>
            </c:strRef>
          </c:tx>
          <c:spPr>
            <a:ln w="25400" cap="rnd">
              <a:noFill/>
              <a:round/>
            </a:ln>
            <a:effectLst/>
          </c:spPr>
          <c:marker>
            <c:symbol val="circle"/>
            <c:size val="14"/>
            <c:spPr>
              <a:solidFill>
                <a:schemeClr val="accent1"/>
              </a:solidFill>
              <a:ln w="9525">
                <a:noFill/>
              </a:ln>
              <a:effectLst/>
            </c:spPr>
          </c:marker>
          <c:xVal>
            <c:numRef>
              <c:f>'7.5f'!$B$11:$B$16</c:f>
              <c:numCache>
                <c:formatCode>General</c:formatCode>
                <c:ptCount val="6"/>
                <c:pt idx="0">
                  <c:v>0.5</c:v>
                </c:pt>
                <c:pt idx="1">
                  <c:v>1.5</c:v>
                </c:pt>
                <c:pt idx="2">
                  <c:v>2.5</c:v>
                </c:pt>
                <c:pt idx="3">
                  <c:v>3.5</c:v>
                </c:pt>
                <c:pt idx="4">
                  <c:v>4.5</c:v>
                </c:pt>
                <c:pt idx="5">
                  <c:v>5.5</c:v>
                </c:pt>
              </c:numCache>
            </c:numRef>
          </c:xVal>
          <c:yVal>
            <c:numRef>
              <c:f>'7.5f'!$C$11:$C$16</c:f>
              <c:numCache>
                <c:formatCode>General</c:formatCode>
                <c:ptCount val="6"/>
                <c:pt idx="0">
                  <c:v>26.02</c:v>
                </c:pt>
                <c:pt idx="1">
                  <c:v>23.8</c:v>
                </c:pt>
                <c:pt idx="2">
                  <c:v>20.75</c:v>
                </c:pt>
                <c:pt idx="3">
                  <c:v>18.190000000000001</c:v>
                </c:pt>
                <c:pt idx="4">
                  <c:v>16.88</c:v>
                </c:pt>
                <c:pt idx="5">
                  <c:v>18.16</c:v>
                </c:pt>
              </c:numCache>
            </c:numRef>
          </c:yVal>
          <c:smooth val="0"/>
        </c:ser>
        <c:ser>
          <c:idx val="1"/>
          <c:order val="1"/>
          <c:tx>
            <c:strRef>
              <c:f>'7.5f'!$D$10</c:f>
              <c:strCache>
                <c:ptCount val="1"/>
                <c:pt idx="0">
                  <c:v>Residual Fuel Oil</c:v>
                </c:pt>
              </c:strCache>
            </c:strRef>
          </c:tx>
          <c:spPr>
            <a:ln w="25400" cap="rnd">
              <a:noFill/>
              <a:round/>
            </a:ln>
            <a:effectLst/>
          </c:spPr>
          <c:marker>
            <c:symbol val="circle"/>
            <c:size val="14"/>
            <c:spPr>
              <a:solidFill>
                <a:schemeClr val="accent5">
                  <a:lumMod val="60000"/>
                  <a:lumOff val="40000"/>
                </a:schemeClr>
              </a:solidFill>
              <a:ln w="9525">
                <a:noFill/>
              </a:ln>
              <a:effectLst/>
            </c:spPr>
          </c:marker>
          <c:xVal>
            <c:numRef>
              <c:f>'7.5f'!$B$11:$B$16</c:f>
              <c:numCache>
                <c:formatCode>General</c:formatCode>
                <c:ptCount val="6"/>
                <c:pt idx="0">
                  <c:v>0.5</c:v>
                </c:pt>
                <c:pt idx="1">
                  <c:v>1.5</c:v>
                </c:pt>
                <c:pt idx="2">
                  <c:v>2.5</c:v>
                </c:pt>
                <c:pt idx="3">
                  <c:v>3.5</c:v>
                </c:pt>
                <c:pt idx="4">
                  <c:v>4.5</c:v>
                </c:pt>
                <c:pt idx="5">
                  <c:v>5.5</c:v>
                </c:pt>
              </c:numCache>
            </c:numRef>
          </c:xVal>
          <c:yVal>
            <c:numRef>
              <c:f>'7.5f'!$D$11:$D$16</c:f>
              <c:numCache>
                <c:formatCode>General</c:formatCode>
                <c:ptCount val="6"/>
                <c:pt idx="0">
                  <c:v>7.51</c:v>
                </c:pt>
                <c:pt idx="1">
                  <c:v>10.73</c:v>
                </c:pt>
                <c:pt idx="2">
                  <c:v>12.49</c:v>
                </c:pt>
                <c:pt idx="3">
                  <c:v>11.73</c:v>
                </c:pt>
                <c:pt idx="4">
                  <c:v>11.24</c:v>
                </c:pt>
                <c:pt idx="5">
                  <c:v>14.28</c:v>
                </c:pt>
              </c:numCache>
            </c:numRef>
          </c:yVal>
          <c:smooth val="0"/>
        </c:ser>
        <c:ser>
          <c:idx val="2"/>
          <c:order val="2"/>
          <c:tx>
            <c:strRef>
              <c:f>'7.5f'!$E$10</c:f>
              <c:strCache>
                <c:ptCount val="1"/>
                <c:pt idx="0">
                  <c:v>Distillate Fuel Oil</c:v>
                </c:pt>
              </c:strCache>
            </c:strRef>
          </c:tx>
          <c:spPr>
            <a:ln w="25400" cap="rnd">
              <a:noFill/>
              <a:round/>
            </a:ln>
            <a:effectLst/>
          </c:spPr>
          <c:marker>
            <c:symbol val="circle"/>
            <c:size val="14"/>
            <c:spPr>
              <a:solidFill>
                <a:schemeClr val="accent5"/>
              </a:solidFill>
              <a:ln w="9525">
                <a:noFill/>
              </a:ln>
              <a:effectLst/>
            </c:spPr>
          </c:marker>
          <c:xVal>
            <c:numRef>
              <c:f>'7.5f'!$B$11:$B$16</c:f>
              <c:numCache>
                <c:formatCode>General</c:formatCode>
                <c:ptCount val="6"/>
                <c:pt idx="0">
                  <c:v>0.5</c:v>
                </c:pt>
                <c:pt idx="1">
                  <c:v>1.5</c:v>
                </c:pt>
                <c:pt idx="2">
                  <c:v>2.5</c:v>
                </c:pt>
                <c:pt idx="3">
                  <c:v>3.5</c:v>
                </c:pt>
                <c:pt idx="4">
                  <c:v>4.5</c:v>
                </c:pt>
                <c:pt idx="5">
                  <c:v>5.5</c:v>
                </c:pt>
              </c:numCache>
            </c:numRef>
          </c:xVal>
          <c:yVal>
            <c:numRef>
              <c:f>'7.5f'!$E$11:$E$16</c:f>
              <c:numCache>
                <c:formatCode>General</c:formatCode>
                <c:ptCount val="6"/>
                <c:pt idx="0">
                  <c:v>17.97</c:v>
                </c:pt>
                <c:pt idx="1">
                  <c:v>14.02</c:v>
                </c:pt>
                <c:pt idx="2">
                  <c:v>17.57</c:v>
                </c:pt>
                <c:pt idx="3">
                  <c:v>17.72</c:v>
                </c:pt>
                <c:pt idx="4">
                  <c:v>17.510000000000002</c:v>
                </c:pt>
                <c:pt idx="5">
                  <c:v>19.22</c:v>
                </c:pt>
              </c:numCache>
            </c:numRef>
          </c:yVal>
          <c:smooth val="0"/>
        </c:ser>
        <c:ser>
          <c:idx val="3"/>
          <c:order val="3"/>
          <c:tx>
            <c:strRef>
              <c:f>'7.5f'!$F$10</c:f>
              <c:strCache>
                <c:ptCount val="1"/>
                <c:pt idx="0">
                  <c:v>Natural Gas</c:v>
                </c:pt>
              </c:strCache>
            </c:strRef>
          </c:tx>
          <c:spPr>
            <a:ln w="25400" cap="rnd">
              <a:noFill/>
              <a:round/>
            </a:ln>
            <a:effectLst/>
          </c:spPr>
          <c:marker>
            <c:symbol val="circle"/>
            <c:size val="14"/>
            <c:spPr>
              <a:solidFill>
                <a:schemeClr val="tx2">
                  <a:lumMod val="90000"/>
                  <a:lumOff val="10000"/>
                </a:schemeClr>
              </a:solidFill>
              <a:ln w="9525">
                <a:noFill/>
              </a:ln>
              <a:effectLst/>
            </c:spPr>
          </c:marker>
          <c:xVal>
            <c:numRef>
              <c:f>'7.5f'!$B$11:$B$16</c:f>
              <c:numCache>
                <c:formatCode>General</c:formatCode>
                <c:ptCount val="6"/>
                <c:pt idx="0">
                  <c:v>0.5</c:v>
                </c:pt>
                <c:pt idx="1">
                  <c:v>1.5</c:v>
                </c:pt>
                <c:pt idx="2">
                  <c:v>2.5</c:v>
                </c:pt>
                <c:pt idx="3">
                  <c:v>3.5</c:v>
                </c:pt>
                <c:pt idx="4">
                  <c:v>4.5</c:v>
                </c:pt>
                <c:pt idx="5">
                  <c:v>5.5</c:v>
                </c:pt>
              </c:numCache>
            </c:numRef>
          </c:xVal>
          <c:yVal>
            <c:numRef>
              <c:f>'7.5f'!$F$11:$F$16</c:f>
              <c:numCache>
                <c:formatCode>General</c:formatCode>
                <c:ptCount val="6"/>
                <c:pt idx="0">
                  <c:v>4.1399999999999997</c:v>
                </c:pt>
                <c:pt idx="1">
                  <c:v>4.0199999999999996</c:v>
                </c:pt>
                <c:pt idx="2">
                  <c:v>3.95</c:v>
                </c:pt>
                <c:pt idx="3">
                  <c:v>3.98</c:v>
                </c:pt>
                <c:pt idx="4">
                  <c:v>3.63</c:v>
                </c:pt>
                <c:pt idx="5">
                  <c:v>3.69</c:v>
                </c:pt>
              </c:numCache>
            </c:numRef>
          </c:yVal>
          <c:smooth val="0"/>
        </c:ser>
        <c:ser>
          <c:idx val="4"/>
          <c:order val="4"/>
          <c:tx>
            <c:strRef>
              <c:f>'7.5f'!$G$10</c:f>
              <c:strCache>
                <c:ptCount val="1"/>
                <c:pt idx="0">
                  <c:v>HGL (excluding natural gasoline)</c:v>
                </c:pt>
              </c:strCache>
            </c:strRef>
          </c:tx>
          <c:spPr>
            <a:ln w="25400" cap="rnd">
              <a:noFill/>
              <a:round/>
            </a:ln>
            <a:effectLst/>
          </c:spPr>
          <c:marker>
            <c:symbol val="circle"/>
            <c:size val="14"/>
            <c:spPr>
              <a:solidFill>
                <a:schemeClr val="accent2">
                  <a:lumMod val="60000"/>
                  <a:lumOff val="40000"/>
                </a:schemeClr>
              </a:solidFill>
              <a:ln w="9525">
                <a:noFill/>
              </a:ln>
              <a:effectLst/>
            </c:spPr>
          </c:marker>
          <c:xVal>
            <c:numRef>
              <c:f>'7.5f'!$B$11:$B$16</c:f>
              <c:numCache>
                <c:formatCode>General</c:formatCode>
                <c:ptCount val="6"/>
                <c:pt idx="0">
                  <c:v>0.5</c:v>
                </c:pt>
                <c:pt idx="1">
                  <c:v>1.5</c:v>
                </c:pt>
                <c:pt idx="2">
                  <c:v>2.5</c:v>
                </c:pt>
                <c:pt idx="3">
                  <c:v>3.5</c:v>
                </c:pt>
                <c:pt idx="4">
                  <c:v>4.5</c:v>
                </c:pt>
                <c:pt idx="5">
                  <c:v>5.5</c:v>
                </c:pt>
              </c:numCache>
            </c:numRef>
          </c:xVal>
          <c:yVal>
            <c:numRef>
              <c:f>'7.5f'!$G$11:$G$16</c:f>
              <c:numCache>
                <c:formatCode>General</c:formatCode>
                <c:ptCount val="6"/>
                <c:pt idx="0">
                  <c:v>6.5</c:v>
                </c:pt>
                <c:pt idx="1">
                  <c:v>14.79</c:v>
                </c:pt>
                <c:pt idx="2">
                  <c:v>14.92</c:v>
                </c:pt>
                <c:pt idx="3">
                  <c:v>8.49</c:v>
                </c:pt>
                <c:pt idx="4">
                  <c:v>22.43</c:v>
                </c:pt>
                <c:pt idx="5">
                  <c:v>9.17</c:v>
                </c:pt>
              </c:numCache>
            </c:numRef>
          </c:yVal>
          <c:smooth val="0"/>
        </c:ser>
        <c:ser>
          <c:idx val="5"/>
          <c:order val="5"/>
          <c:tx>
            <c:strRef>
              <c:f>'7.5f'!$H$10</c:f>
              <c:strCache>
                <c:ptCount val="1"/>
                <c:pt idx="0">
                  <c:v>Coal</c:v>
                </c:pt>
              </c:strCache>
            </c:strRef>
          </c:tx>
          <c:spPr>
            <a:ln w="25400" cap="rnd">
              <a:noFill/>
              <a:round/>
            </a:ln>
            <a:effectLst/>
          </c:spPr>
          <c:marker>
            <c:symbol val="circle"/>
            <c:size val="14"/>
            <c:spPr>
              <a:solidFill>
                <a:schemeClr val="tx1">
                  <a:lumMod val="50000"/>
                  <a:lumOff val="50000"/>
                </a:schemeClr>
              </a:solidFill>
              <a:ln w="9525">
                <a:noFill/>
              </a:ln>
              <a:effectLst/>
            </c:spPr>
          </c:marker>
          <c:xVal>
            <c:numRef>
              <c:f>'7.5f'!$B$11:$B$16</c:f>
              <c:numCache>
                <c:formatCode>General</c:formatCode>
                <c:ptCount val="6"/>
                <c:pt idx="0">
                  <c:v>0.5</c:v>
                </c:pt>
                <c:pt idx="1">
                  <c:v>1.5</c:v>
                </c:pt>
                <c:pt idx="2">
                  <c:v>2.5</c:v>
                </c:pt>
                <c:pt idx="3">
                  <c:v>3.5</c:v>
                </c:pt>
                <c:pt idx="4">
                  <c:v>4.5</c:v>
                </c:pt>
                <c:pt idx="5">
                  <c:v>5.5</c:v>
                </c:pt>
              </c:numCache>
            </c:numRef>
          </c:xVal>
          <c:yVal>
            <c:numRef>
              <c:f>'7.5f'!$H$11:$H$16</c:f>
              <c:numCache>
                <c:formatCode>General</c:formatCode>
                <c:ptCount val="6"/>
                <c:pt idx="0">
                  <c:v>5.27</c:v>
                </c:pt>
                <c:pt idx="1">
                  <c:v>4.03</c:v>
                </c:pt>
                <c:pt idx="2">
                  <c:v>3.9</c:v>
                </c:pt>
                <c:pt idx="3">
                  <c:v>2.97</c:v>
                </c:pt>
                <c:pt idx="4">
                  <c:v>4.25</c:v>
                </c:pt>
                <c:pt idx="5">
                  <c:v>4.5</c:v>
                </c:pt>
              </c:numCache>
            </c:numRef>
          </c:yVal>
          <c:smooth val="0"/>
        </c:ser>
        <c:dLbls>
          <c:showLegendKey val="0"/>
          <c:showVal val="0"/>
          <c:showCatName val="0"/>
          <c:showSerName val="0"/>
          <c:showPercent val="0"/>
          <c:showBubbleSize val="0"/>
        </c:dLbls>
        <c:axId val="708782320"/>
        <c:axId val="708775248"/>
      </c:scatterChart>
      <c:valAx>
        <c:axId val="708782320"/>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08775248"/>
        <c:crosses val="autoZero"/>
        <c:crossBetween val="midCat"/>
        <c:majorUnit val="0.5"/>
      </c:valAx>
      <c:valAx>
        <c:axId val="70877524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0878232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'7.5f'!$C$2</c:f>
              <c:strCache>
                <c:ptCount val="1"/>
                <c:pt idx="0">
                  <c:v>Electricity</c:v>
                </c:pt>
              </c:strCache>
            </c:strRef>
          </c:tx>
          <c:spPr>
            <a:ln w="25400" cap="rnd">
              <a:noFill/>
              <a:round/>
            </a:ln>
            <a:effectLst/>
          </c:spPr>
          <c:marker>
            <c:symbol val="circle"/>
            <c:size val="14"/>
            <c:spPr>
              <a:solidFill>
                <a:schemeClr val="accent1"/>
              </a:solidFill>
              <a:ln w="9525">
                <a:solidFill>
                  <a:schemeClr val="accent1"/>
                </a:solidFill>
              </a:ln>
              <a:effectLst/>
            </c:spPr>
          </c:marker>
          <c:xVal>
            <c:numRef>
              <c:f>'7.5f'!$B$3:$B$8</c:f>
              <c:numCache>
                <c:formatCode>General</c:formatCode>
                <c:ptCount val="6"/>
                <c:pt idx="0">
                  <c:v>0.5</c:v>
                </c:pt>
                <c:pt idx="1">
                  <c:v>1.5</c:v>
                </c:pt>
                <c:pt idx="2">
                  <c:v>2.5</c:v>
                </c:pt>
                <c:pt idx="3">
                  <c:v>3.5</c:v>
                </c:pt>
                <c:pt idx="4">
                  <c:v>4.5</c:v>
                </c:pt>
                <c:pt idx="5">
                  <c:v>5.5</c:v>
                </c:pt>
              </c:numCache>
            </c:numRef>
          </c:xVal>
          <c:yVal>
            <c:numRef>
              <c:f>'7.5f'!$C$3:$C$8</c:f>
              <c:numCache>
                <c:formatCode>General</c:formatCode>
                <c:ptCount val="6"/>
                <c:pt idx="0">
                  <c:v>29.4</c:v>
                </c:pt>
                <c:pt idx="1">
                  <c:v>24.24</c:v>
                </c:pt>
                <c:pt idx="2">
                  <c:v>20.93</c:v>
                </c:pt>
                <c:pt idx="3">
                  <c:v>19.68</c:v>
                </c:pt>
                <c:pt idx="4">
                  <c:v>17.02</c:v>
                </c:pt>
                <c:pt idx="5">
                  <c:v>16.16</c:v>
                </c:pt>
              </c:numCache>
            </c:numRef>
          </c:yVal>
          <c:smooth val="0"/>
        </c:ser>
        <c:ser>
          <c:idx val="1"/>
          <c:order val="1"/>
          <c:tx>
            <c:strRef>
              <c:f>'7.5f'!$D$2</c:f>
              <c:strCache>
                <c:ptCount val="1"/>
                <c:pt idx="0">
                  <c:v>Residual Fuel Oil</c:v>
                </c:pt>
              </c:strCache>
            </c:strRef>
          </c:tx>
          <c:spPr>
            <a:ln w="25400" cap="rnd">
              <a:noFill/>
              <a:round/>
            </a:ln>
            <a:effectLst/>
          </c:spPr>
          <c:marker>
            <c:symbol val="circle"/>
            <c:size val="14"/>
            <c:spPr>
              <a:solidFill>
                <a:schemeClr val="accent5">
                  <a:lumMod val="60000"/>
                  <a:lumOff val="40000"/>
                </a:schemeClr>
              </a:solidFill>
              <a:ln w="9525">
                <a:noFill/>
              </a:ln>
              <a:effectLst/>
            </c:spPr>
          </c:marker>
          <c:xVal>
            <c:numRef>
              <c:f>'7.5f'!$B$3:$B$8</c:f>
              <c:numCache>
                <c:formatCode>General</c:formatCode>
                <c:ptCount val="6"/>
                <c:pt idx="0">
                  <c:v>0.5</c:v>
                </c:pt>
                <c:pt idx="1">
                  <c:v>1.5</c:v>
                </c:pt>
                <c:pt idx="2">
                  <c:v>2.5</c:v>
                </c:pt>
                <c:pt idx="3">
                  <c:v>3.5</c:v>
                </c:pt>
                <c:pt idx="4">
                  <c:v>4.5</c:v>
                </c:pt>
                <c:pt idx="5">
                  <c:v>5.5</c:v>
                </c:pt>
              </c:numCache>
            </c:numRef>
          </c:xVal>
          <c:yVal>
            <c:numRef>
              <c:f>'7.5f'!$D$3:$D$8</c:f>
              <c:numCache>
                <c:formatCode>General</c:formatCode>
                <c:ptCount val="6"/>
                <c:pt idx="0">
                  <c:v>8.19</c:v>
                </c:pt>
                <c:pt idx="1">
                  <c:v>11.95</c:v>
                </c:pt>
                <c:pt idx="2">
                  <c:v>11.3</c:v>
                </c:pt>
                <c:pt idx="3">
                  <c:v>11.93</c:v>
                </c:pt>
                <c:pt idx="4">
                  <c:v>11.64</c:v>
                </c:pt>
                <c:pt idx="5">
                  <c:v>12.19</c:v>
                </c:pt>
              </c:numCache>
            </c:numRef>
          </c:yVal>
          <c:smooth val="0"/>
        </c:ser>
        <c:ser>
          <c:idx val="2"/>
          <c:order val="2"/>
          <c:tx>
            <c:strRef>
              <c:f>'7.5f'!$E$2</c:f>
              <c:strCache>
                <c:ptCount val="1"/>
                <c:pt idx="0">
                  <c:v>Distillate Fuel Oil</c:v>
                </c:pt>
              </c:strCache>
            </c:strRef>
          </c:tx>
          <c:spPr>
            <a:ln w="25400" cap="rnd">
              <a:noFill/>
              <a:round/>
            </a:ln>
            <a:effectLst/>
          </c:spPr>
          <c:marker>
            <c:symbol val="circle"/>
            <c:size val="13"/>
            <c:spPr>
              <a:solidFill>
                <a:schemeClr val="accent5"/>
              </a:solidFill>
              <a:ln w="9525">
                <a:noFill/>
              </a:ln>
              <a:effectLst/>
            </c:spPr>
          </c:marker>
          <c:xVal>
            <c:numRef>
              <c:f>'7.5f'!$B$3:$B$8</c:f>
              <c:numCache>
                <c:formatCode>General</c:formatCode>
                <c:ptCount val="6"/>
                <c:pt idx="0">
                  <c:v>0.5</c:v>
                </c:pt>
                <c:pt idx="1">
                  <c:v>1.5</c:v>
                </c:pt>
                <c:pt idx="2">
                  <c:v>2.5</c:v>
                </c:pt>
                <c:pt idx="3">
                  <c:v>3.5</c:v>
                </c:pt>
                <c:pt idx="4">
                  <c:v>4.5</c:v>
                </c:pt>
                <c:pt idx="5">
                  <c:v>5.5</c:v>
                </c:pt>
              </c:numCache>
            </c:numRef>
          </c:xVal>
          <c:yVal>
            <c:numRef>
              <c:f>'7.5f'!$E$3:$E$8</c:f>
              <c:numCache>
                <c:formatCode>General</c:formatCode>
                <c:ptCount val="6"/>
                <c:pt idx="0">
                  <c:v>16.600000000000001</c:v>
                </c:pt>
                <c:pt idx="1">
                  <c:v>18.77</c:v>
                </c:pt>
                <c:pt idx="2">
                  <c:v>17.510000000000002</c:v>
                </c:pt>
                <c:pt idx="3">
                  <c:v>18.36</c:v>
                </c:pt>
                <c:pt idx="4">
                  <c:v>18.03</c:v>
                </c:pt>
                <c:pt idx="5">
                  <c:v>18.079999999999998</c:v>
                </c:pt>
              </c:numCache>
            </c:numRef>
          </c:yVal>
          <c:smooth val="0"/>
        </c:ser>
        <c:ser>
          <c:idx val="3"/>
          <c:order val="3"/>
          <c:tx>
            <c:strRef>
              <c:f>'7.5f'!$F$2</c:f>
              <c:strCache>
                <c:ptCount val="1"/>
                <c:pt idx="0">
                  <c:v>Natural Gas</c:v>
                </c:pt>
              </c:strCache>
            </c:strRef>
          </c:tx>
          <c:spPr>
            <a:ln w="25400" cap="rnd">
              <a:noFill/>
              <a:round/>
            </a:ln>
            <a:effectLst/>
          </c:spPr>
          <c:marker>
            <c:symbol val="circle"/>
            <c:size val="14"/>
            <c:spPr>
              <a:solidFill>
                <a:schemeClr val="tx2">
                  <a:lumMod val="90000"/>
                  <a:lumOff val="10000"/>
                </a:schemeClr>
              </a:solidFill>
              <a:ln w="9525">
                <a:noFill/>
              </a:ln>
              <a:effectLst/>
            </c:spPr>
          </c:marker>
          <c:xVal>
            <c:numRef>
              <c:f>'7.5f'!$B$3:$B$8</c:f>
              <c:numCache>
                <c:formatCode>General</c:formatCode>
                <c:ptCount val="6"/>
                <c:pt idx="0">
                  <c:v>0.5</c:v>
                </c:pt>
                <c:pt idx="1">
                  <c:v>1.5</c:v>
                </c:pt>
                <c:pt idx="2">
                  <c:v>2.5</c:v>
                </c:pt>
                <c:pt idx="3">
                  <c:v>3.5</c:v>
                </c:pt>
                <c:pt idx="4">
                  <c:v>4.5</c:v>
                </c:pt>
                <c:pt idx="5">
                  <c:v>5.5</c:v>
                </c:pt>
              </c:numCache>
            </c:numRef>
          </c:xVal>
          <c:yVal>
            <c:numRef>
              <c:f>'7.5f'!$F$3:$F$8</c:f>
              <c:numCache>
                <c:formatCode>General</c:formatCode>
                <c:ptCount val="6"/>
                <c:pt idx="0">
                  <c:v>4.83</c:v>
                </c:pt>
                <c:pt idx="1">
                  <c:v>4.24</c:v>
                </c:pt>
                <c:pt idx="2">
                  <c:v>4.03</c:v>
                </c:pt>
                <c:pt idx="3">
                  <c:v>3.9</c:v>
                </c:pt>
                <c:pt idx="4">
                  <c:v>3.89</c:v>
                </c:pt>
                <c:pt idx="5">
                  <c:v>3.61</c:v>
                </c:pt>
              </c:numCache>
            </c:numRef>
          </c:yVal>
          <c:smooth val="0"/>
        </c:ser>
        <c:ser>
          <c:idx val="4"/>
          <c:order val="4"/>
          <c:tx>
            <c:strRef>
              <c:f>'7.5f'!$G$2</c:f>
              <c:strCache>
                <c:ptCount val="1"/>
                <c:pt idx="0">
                  <c:v>HGL (excluding natural gasoline)</c:v>
                </c:pt>
              </c:strCache>
            </c:strRef>
          </c:tx>
          <c:spPr>
            <a:ln w="25400" cap="rnd">
              <a:noFill/>
              <a:round/>
            </a:ln>
            <a:effectLst/>
          </c:spPr>
          <c:marker>
            <c:symbol val="circle"/>
            <c:size val="14"/>
            <c:spPr>
              <a:solidFill>
                <a:schemeClr val="accent2">
                  <a:lumMod val="60000"/>
                  <a:lumOff val="40000"/>
                </a:schemeClr>
              </a:solidFill>
              <a:ln w="9525">
                <a:noFill/>
              </a:ln>
              <a:effectLst/>
            </c:spPr>
          </c:marker>
          <c:xVal>
            <c:numRef>
              <c:f>'7.5f'!$B$3:$B$8</c:f>
              <c:numCache>
                <c:formatCode>General</c:formatCode>
                <c:ptCount val="6"/>
                <c:pt idx="0">
                  <c:v>0.5</c:v>
                </c:pt>
                <c:pt idx="1">
                  <c:v>1.5</c:v>
                </c:pt>
                <c:pt idx="2">
                  <c:v>2.5</c:v>
                </c:pt>
                <c:pt idx="3">
                  <c:v>3.5</c:v>
                </c:pt>
                <c:pt idx="4">
                  <c:v>4.5</c:v>
                </c:pt>
                <c:pt idx="5">
                  <c:v>5.5</c:v>
                </c:pt>
              </c:numCache>
            </c:numRef>
          </c:xVal>
          <c:yVal>
            <c:numRef>
              <c:f>'7.5f'!$G$3:$G$8</c:f>
              <c:numCache>
                <c:formatCode>General</c:formatCode>
                <c:ptCount val="6"/>
                <c:pt idx="0">
                  <c:v>19.68</c:v>
                </c:pt>
                <c:pt idx="1">
                  <c:v>17.39</c:v>
                </c:pt>
                <c:pt idx="2">
                  <c:v>5.86</c:v>
                </c:pt>
                <c:pt idx="3">
                  <c:v>15.97</c:v>
                </c:pt>
                <c:pt idx="4">
                  <c:v>10.78</c:v>
                </c:pt>
                <c:pt idx="5">
                  <c:v>12.89</c:v>
                </c:pt>
              </c:numCache>
            </c:numRef>
          </c:yVal>
          <c:smooth val="0"/>
        </c:ser>
        <c:ser>
          <c:idx val="5"/>
          <c:order val="5"/>
          <c:tx>
            <c:strRef>
              <c:f>'7.5f'!$H$2</c:f>
              <c:strCache>
                <c:ptCount val="1"/>
                <c:pt idx="0">
                  <c:v>Coal</c:v>
                </c:pt>
              </c:strCache>
            </c:strRef>
          </c:tx>
          <c:spPr>
            <a:ln w="25400" cap="rnd">
              <a:noFill/>
              <a:round/>
            </a:ln>
            <a:effectLst/>
          </c:spPr>
          <c:marker>
            <c:symbol val="circle"/>
            <c:size val="14"/>
            <c:spPr>
              <a:solidFill>
                <a:schemeClr val="tx1">
                  <a:lumMod val="50000"/>
                  <a:lumOff val="50000"/>
                </a:schemeClr>
              </a:solidFill>
              <a:ln w="9525">
                <a:noFill/>
              </a:ln>
              <a:effectLst/>
            </c:spPr>
          </c:marker>
          <c:xVal>
            <c:numRef>
              <c:f>'7.5f'!$B$3:$B$8</c:f>
              <c:numCache>
                <c:formatCode>General</c:formatCode>
                <c:ptCount val="6"/>
                <c:pt idx="0">
                  <c:v>0.5</c:v>
                </c:pt>
                <c:pt idx="1">
                  <c:v>1.5</c:v>
                </c:pt>
                <c:pt idx="2">
                  <c:v>2.5</c:v>
                </c:pt>
                <c:pt idx="3">
                  <c:v>3.5</c:v>
                </c:pt>
                <c:pt idx="4">
                  <c:v>4.5</c:v>
                </c:pt>
                <c:pt idx="5">
                  <c:v>5.5</c:v>
                </c:pt>
              </c:numCache>
            </c:numRef>
          </c:xVal>
          <c:yVal>
            <c:numRef>
              <c:f>'7.5f'!$H$3:$H$8</c:f>
              <c:numCache>
                <c:formatCode>General</c:formatCode>
                <c:ptCount val="6"/>
                <c:pt idx="0">
                  <c:v>5.96</c:v>
                </c:pt>
                <c:pt idx="1">
                  <c:v>4.03</c:v>
                </c:pt>
                <c:pt idx="2">
                  <c:v>4.3499999999999996</c:v>
                </c:pt>
                <c:pt idx="3">
                  <c:v>4.43</c:v>
                </c:pt>
                <c:pt idx="4">
                  <c:v>2.83</c:v>
                </c:pt>
                <c:pt idx="5">
                  <c:v>4.1900000000000004</c:v>
                </c:pt>
              </c:numCache>
            </c:numRef>
          </c:yVal>
          <c:smooth val="0"/>
        </c:ser>
        <c:dLbls>
          <c:showLegendKey val="0"/>
          <c:showVal val="0"/>
          <c:showCatName val="0"/>
          <c:showSerName val="0"/>
          <c:showPercent val="0"/>
          <c:showBubbleSize val="0"/>
        </c:dLbls>
        <c:axId val="708776880"/>
        <c:axId val="708777424"/>
      </c:scatterChart>
      <c:valAx>
        <c:axId val="708776880"/>
        <c:scaling>
          <c:orientation val="minMax"/>
          <c:max val="6"/>
          <c:min val="0"/>
        </c:scaling>
        <c:delete val="1"/>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708777424"/>
        <c:crosses val="autoZero"/>
        <c:crossBetween val="midCat"/>
        <c:majorUnit val="0.5"/>
      </c:valAx>
      <c:valAx>
        <c:axId val="708777424"/>
        <c:scaling>
          <c:orientation val="minMax"/>
          <c:max val="3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0877688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'7.2f'!$C$78</c:f>
              <c:strCache>
                <c:ptCount val="1"/>
                <c:pt idx="0">
                  <c:v>Coal Total</c:v>
                </c:pt>
              </c:strCache>
            </c:strRef>
          </c:tx>
          <c:spPr>
            <a:ln w="19050" cap="rnd">
              <a:noFill/>
              <a:round/>
            </a:ln>
            <a:effectLst/>
          </c:spPr>
          <c:marker>
            <c:symbol val="circle"/>
            <c:size val="12"/>
            <c:spPr>
              <a:solidFill>
                <a:schemeClr val="bg1">
                  <a:lumMod val="50000"/>
                </a:schemeClr>
              </a:solidFill>
              <a:ln w="9525">
                <a:noFill/>
              </a:ln>
              <a:effectLst/>
            </c:spPr>
          </c:marker>
          <c:xVal>
            <c:numRef>
              <c:f>'7.2f'!$N$79:$N$83</c:f>
              <c:numCache>
                <c:formatCode>General</c:formatCode>
                <c:ptCount val="5"/>
                <c:pt idx="0">
                  <c:v>0.6</c:v>
                </c:pt>
                <c:pt idx="1">
                  <c:v>1.6</c:v>
                </c:pt>
                <c:pt idx="2">
                  <c:v>2.6</c:v>
                </c:pt>
                <c:pt idx="3">
                  <c:v>3.6</c:v>
                </c:pt>
                <c:pt idx="4">
                  <c:v>4.5999999999999996</c:v>
                </c:pt>
              </c:numCache>
            </c:numRef>
          </c:xVal>
          <c:yVal>
            <c:numRef>
              <c:f>'7.2f'!$C$79:$C$83</c:f>
              <c:numCache>
                <c:formatCode>General</c:formatCode>
                <c:ptCount val="5"/>
                <c:pt idx="0">
                  <c:v>4.1100000000000003</c:v>
                </c:pt>
                <c:pt idx="1">
                  <c:v>4.55</c:v>
                </c:pt>
                <c:pt idx="2">
                  <c:v>3.77</c:v>
                </c:pt>
                <c:pt idx="3">
                  <c:v>4.47</c:v>
                </c:pt>
                <c:pt idx="4">
                  <c:v>3.94</c:v>
                </c:pt>
              </c:numCache>
            </c:numRef>
          </c:yVal>
          <c:smooth val="0"/>
        </c:ser>
        <c:ser>
          <c:idx val="1"/>
          <c:order val="1"/>
          <c:tx>
            <c:strRef>
              <c:f>'7.2f'!$D$78</c:f>
              <c:strCache>
                <c:ptCount val="1"/>
                <c:pt idx="0">
                  <c:v>Coal Coke</c:v>
                </c:pt>
              </c:strCache>
            </c:strRef>
          </c:tx>
          <c:spPr>
            <a:ln w="25400" cap="rnd">
              <a:noFill/>
              <a:round/>
            </a:ln>
            <a:effectLst/>
          </c:spPr>
          <c:marker>
            <c:symbol val="circle"/>
            <c:size val="12"/>
            <c:spPr>
              <a:solidFill>
                <a:schemeClr val="accent2">
                  <a:lumMod val="75000"/>
                </a:schemeClr>
              </a:solidFill>
              <a:ln w="9525">
                <a:noFill/>
              </a:ln>
              <a:effectLst/>
            </c:spPr>
          </c:marker>
          <c:xVal>
            <c:numRef>
              <c:f>'7.2f'!$N$79:$N$83</c:f>
              <c:numCache>
                <c:formatCode>General</c:formatCode>
                <c:ptCount val="5"/>
                <c:pt idx="0">
                  <c:v>0.6</c:v>
                </c:pt>
                <c:pt idx="1">
                  <c:v>1.6</c:v>
                </c:pt>
                <c:pt idx="2">
                  <c:v>2.6</c:v>
                </c:pt>
                <c:pt idx="3">
                  <c:v>3.6</c:v>
                </c:pt>
                <c:pt idx="4">
                  <c:v>4.5999999999999996</c:v>
                </c:pt>
              </c:numCache>
            </c:numRef>
          </c:xVal>
          <c:yVal>
            <c:numRef>
              <c:f>'7.2f'!$D$79:$D$83</c:f>
              <c:numCache>
                <c:formatCode>General</c:formatCode>
                <c:ptCount val="5"/>
                <c:pt idx="0">
                  <c:v>12.85</c:v>
                </c:pt>
                <c:pt idx="1">
                  <c:v>12.38</c:v>
                </c:pt>
                <c:pt idx="2">
                  <c:v>13.05</c:v>
                </c:pt>
                <c:pt idx="3">
                  <c:v>9.39</c:v>
                </c:pt>
              </c:numCache>
            </c:numRef>
          </c:yVal>
          <c:smooth val="0"/>
        </c:ser>
        <c:ser>
          <c:idx val="2"/>
          <c:order val="2"/>
          <c:tx>
            <c:strRef>
              <c:f>'7.2f'!$E$78</c:f>
              <c:strCache>
                <c:ptCount val="1"/>
                <c:pt idx="0">
                  <c:v>Petroleum Coke</c:v>
                </c:pt>
              </c:strCache>
            </c:strRef>
          </c:tx>
          <c:spPr>
            <a:ln w="25400" cap="rnd">
              <a:noFill/>
              <a:round/>
            </a:ln>
            <a:effectLst/>
          </c:spPr>
          <c:marker>
            <c:symbol val="circle"/>
            <c:size val="12"/>
            <c:spPr>
              <a:solidFill>
                <a:schemeClr val="tx1">
                  <a:lumMod val="75000"/>
                  <a:lumOff val="25000"/>
                </a:schemeClr>
              </a:solidFill>
              <a:ln w="9525">
                <a:noFill/>
              </a:ln>
              <a:effectLst/>
            </c:spPr>
          </c:marker>
          <c:xVal>
            <c:numRef>
              <c:f>'7.2f'!$B$79:$B$83</c:f>
              <c:numCache>
                <c:formatCode>General</c:formatCode>
                <c:ptCount val="5"/>
                <c:pt idx="0">
                  <c:v>0.5</c:v>
                </c:pt>
                <c:pt idx="1">
                  <c:v>1.5</c:v>
                </c:pt>
                <c:pt idx="2">
                  <c:v>2.5</c:v>
                </c:pt>
                <c:pt idx="3">
                  <c:v>3.5</c:v>
                </c:pt>
                <c:pt idx="4">
                  <c:v>4.5</c:v>
                </c:pt>
              </c:numCache>
            </c:numRef>
          </c:xVal>
          <c:yVal>
            <c:numRef>
              <c:f>'7.2f'!$E$79:$E$83</c:f>
              <c:numCache>
                <c:formatCode>General</c:formatCode>
                <c:ptCount val="5"/>
                <c:pt idx="0">
                  <c:v>4.3</c:v>
                </c:pt>
                <c:pt idx="1">
                  <c:v>4.17</c:v>
                </c:pt>
                <c:pt idx="2">
                  <c:v>2.88</c:v>
                </c:pt>
                <c:pt idx="3">
                  <c:v>4.76</c:v>
                </c:pt>
                <c:pt idx="4">
                  <c:v>3.83</c:v>
                </c:pt>
              </c:numCache>
            </c:numRef>
          </c:yVal>
          <c:smooth val="0"/>
        </c:ser>
        <c:ser>
          <c:idx val="3"/>
          <c:order val="3"/>
          <c:tx>
            <c:strRef>
              <c:f>'7.2f'!$F$78</c:f>
              <c:strCache>
                <c:ptCount val="1"/>
                <c:pt idx="0">
                  <c:v>Electricity Total</c:v>
                </c:pt>
              </c:strCache>
            </c:strRef>
          </c:tx>
          <c:spPr>
            <a:ln w="25400" cap="rnd">
              <a:noFill/>
              <a:round/>
            </a:ln>
            <a:effectLst/>
          </c:spPr>
          <c:marker>
            <c:symbol val="circle"/>
            <c:size val="12"/>
            <c:spPr>
              <a:solidFill>
                <a:schemeClr val="accent1"/>
              </a:solidFill>
              <a:ln w="9525">
                <a:noFill/>
              </a:ln>
              <a:effectLst/>
            </c:spPr>
          </c:marker>
          <c:xVal>
            <c:numRef>
              <c:f>'7.2f'!$B$79:$B$83</c:f>
              <c:numCache>
                <c:formatCode>General</c:formatCode>
                <c:ptCount val="5"/>
                <c:pt idx="0">
                  <c:v>0.5</c:v>
                </c:pt>
                <c:pt idx="1">
                  <c:v>1.5</c:v>
                </c:pt>
                <c:pt idx="2">
                  <c:v>2.5</c:v>
                </c:pt>
                <c:pt idx="3">
                  <c:v>3.5</c:v>
                </c:pt>
                <c:pt idx="4">
                  <c:v>4.5</c:v>
                </c:pt>
              </c:numCache>
            </c:numRef>
          </c:xVal>
          <c:yVal>
            <c:numRef>
              <c:f>'7.2f'!$F$79:$F$83</c:f>
              <c:numCache>
                <c:formatCode>General</c:formatCode>
                <c:ptCount val="5"/>
                <c:pt idx="0">
                  <c:v>20.11</c:v>
                </c:pt>
                <c:pt idx="1">
                  <c:v>23.57</c:v>
                </c:pt>
                <c:pt idx="2">
                  <c:v>21.04</c:v>
                </c:pt>
                <c:pt idx="3">
                  <c:v>17.52</c:v>
                </c:pt>
                <c:pt idx="4">
                  <c:v>23.92</c:v>
                </c:pt>
              </c:numCache>
            </c:numRef>
          </c:yVal>
          <c:smooth val="0"/>
        </c:ser>
        <c:ser>
          <c:idx val="4"/>
          <c:order val="4"/>
          <c:tx>
            <c:strRef>
              <c:f>'7.2f'!$G$78</c:f>
              <c:strCache>
                <c:ptCount val="1"/>
                <c:pt idx="0">
                  <c:v>Total Diesel Fuel and Distillate Fuel Oil</c:v>
                </c:pt>
              </c:strCache>
            </c:strRef>
          </c:tx>
          <c:spPr>
            <a:ln w="25400" cap="rnd">
              <a:noFill/>
              <a:round/>
            </a:ln>
            <a:effectLst/>
          </c:spPr>
          <c:marker>
            <c:symbol val="circle"/>
            <c:size val="12"/>
            <c:spPr>
              <a:solidFill>
                <a:schemeClr val="accent5"/>
              </a:solidFill>
              <a:ln w="9525">
                <a:noFill/>
              </a:ln>
              <a:effectLst/>
            </c:spPr>
          </c:marker>
          <c:xVal>
            <c:numRef>
              <c:f>'7.2f'!$B$79:$B$83</c:f>
              <c:numCache>
                <c:formatCode>General</c:formatCode>
                <c:ptCount val="5"/>
                <c:pt idx="0">
                  <c:v>0.5</c:v>
                </c:pt>
                <c:pt idx="1">
                  <c:v>1.5</c:v>
                </c:pt>
                <c:pt idx="2">
                  <c:v>2.5</c:v>
                </c:pt>
                <c:pt idx="3">
                  <c:v>3.5</c:v>
                </c:pt>
                <c:pt idx="4">
                  <c:v>4.5</c:v>
                </c:pt>
              </c:numCache>
            </c:numRef>
          </c:xVal>
          <c:yVal>
            <c:numRef>
              <c:f>'7.2f'!$G$79:$G$83</c:f>
              <c:numCache>
                <c:formatCode>General</c:formatCode>
                <c:ptCount val="5"/>
                <c:pt idx="0">
                  <c:v>17.489999999999998</c:v>
                </c:pt>
                <c:pt idx="1">
                  <c:v>14.49</c:v>
                </c:pt>
                <c:pt idx="2">
                  <c:v>17.82</c:v>
                </c:pt>
                <c:pt idx="3">
                  <c:v>17.8</c:v>
                </c:pt>
                <c:pt idx="4">
                  <c:v>19.2</c:v>
                </c:pt>
              </c:numCache>
            </c:numRef>
          </c:yVal>
          <c:smooth val="0"/>
        </c:ser>
        <c:ser>
          <c:idx val="5"/>
          <c:order val="5"/>
          <c:tx>
            <c:strRef>
              <c:f>'7.2f'!$H$78</c:f>
              <c:strCache>
                <c:ptCount val="1"/>
                <c:pt idx="0">
                  <c:v>Residual Fuel Oil</c:v>
                </c:pt>
              </c:strCache>
            </c:strRef>
          </c:tx>
          <c:spPr>
            <a:ln w="25400" cap="rnd">
              <a:noFill/>
              <a:round/>
            </a:ln>
            <a:effectLst/>
          </c:spPr>
          <c:marker>
            <c:symbol val="circle"/>
            <c:size val="12"/>
            <c:spPr>
              <a:solidFill>
                <a:schemeClr val="accent5">
                  <a:lumMod val="60000"/>
                  <a:lumOff val="40000"/>
                </a:schemeClr>
              </a:solidFill>
              <a:ln w="9525">
                <a:noFill/>
              </a:ln>
              <a:effectLst/>
            </c:spPr>
          </c:marker>
          <c:xVal>
            <c:numRef>
              <c:f>'7.2f'!$B$79:$B$83</c:f>
              <c:numCache>
                <c:formatCode>General</c:formatCode>
                <c:ptCount val="5"/>
                <c:pt idx="0">
                  <c:v>0.5</c:v>
                </c:pt>
                <c:pt idx="1">
                  <c:v>1.5</c:v>
                </c:pt>
                <c:pt idx="2">
                  <c:v>2.5</c:v>
                </c:pt>
                <c:pt idx="3">
                  <c:v>3.5</c:v>
                </c:pt>
                <c:pt idx="4">
                  <c:v>4.5</c:v>
                </c:pt>
              </c:numCache>
            </c:numRef>
          </c:xVal>
          <c:yVal>
            <c:numRef>
              <c:f>'7.2f'!$H$79:$H$83</c:f>
              <c:numCache>
                <c:formatCode>General</c:formatCode>
                <c:ptCount val="5"/>
                <c:pt idx="0">
                  <c:v>11.47</c:v>
                </c:pt>
                <c:pt idx="1">
                  <c:v>12.04</c:v>
                </c:pt>
                <c:pt idx="2">
                  <c:v>12.89</c:v>
                </c:pt>
                <c:pt idx="3">
                  <c:v>11.28</c:v>
                </c:pt>
                <c:pt idx="4">
                  <c:v>10.45</c:v>
                </c:pt>
              </c:numCache>
            </c:numRef>
          </c:yVal>
          <c:smooth val="0"/>
        </c:ser>
        <c:ser>
          <c:idx val="6"/>
          <c:order val="6"/>
          <c:tx>
            <c:strRef>
              <c:f>'7.2f'!$I$78</c:f>
              <c:strCache>
                <c:ptCount val="1"/>
                <c:pt idx="0">
                  <c:v>Motor Gasoline (excluding Highway Usage)</c:v>
                </c:pt>
              </c:strCache>
            </c:strRef>
          </c:tx>
          <c:spPr>
            <a:ln w="25400" cap="rnd">
              <a:noFill/>
              <a:round/>
            </a:ln>
            <a:effectLst/>
          </c:spPr>
          <c:marker>
            <c:symbol val="circle"/>
            <c:size val="12"/>
            <c:spPr>
              <a:solidFill>
                <a:schemeClr val="accent3">
                  <a:lumMod val="60000"/>
                  <a:lumOff val="40000"/>
                </a:schemeClr>
              </a:solidFill>
              <a:ln w="9525">
                <a:noFill/>
              </a:ln>
              <a:effectLst/>
            </c:spPr>
          </c:marker>
          <c:xVal>
            <c:numRef>
              <c:f>'7.2f'!$B$79:$B$83</c:f>
              <c:numCache>
                <c:formatCode>General</c:formatCode>
                <c:ptCount val="5"/>
                <c:pt idx="0">
                  <c:v>0.5</c:v>
                </c:pt>
                <c:pt idx="1">
                  <c:v>1.5</c:v>
                </c:pt>
                <c:pt idx="2">
                  <c:v>2.5</c:v>
                </c:pt>
                <c:pt idx="3">
                  <c:v>3.5</c:v>
                </c:pt>
                <c:pt idx="4">
                  <c:v>4.5</c:v>
                </c:pt>
              </c:numCache>
            </c:numRef>
          </c:xVal>
          <c:yVal>
            <c:numRef>
              <c:f>'7.2f'!$I$79:$I$83</c:f>
              <c:numCache>
                <c:formatCode>General</c:formatCode>
                <c:ptCount val="5"/>
                <c:pt idx="0">
                  <c:v>21.53</c:v>
                </c:pt>
                <c:pt idx="1">
                  <c:v>22.57</c:v>
                </c:pt>
                <c:pt idx="2">
                  <c:v>20.39</c:v>
                </c:pt>
                <c:pt idx="3">
                  <c:v>21.3</c:v>
                </c:pt>
                <c:pt idx="4">
                  <c:v>23.68</c:v>
                </c:pt>
              </c:numCache>
            </c:numRef>
          </c:yVal>
          <c:smooth val="0"/>
        </c:ser>
        <c:ser>
          <c:idx val="7"/>
          <c:order val="7"/>
          <c:tx>
            <c:strRef>
              <c:f>'7.2f'!$J$78</c:f>
              <c:strCache>
                <c:ptCount val="1"/>
                <c:pt idx="0">
                  <c:v>Hydrogen</c:v>
                </c:pt>
              </c:strCache>
            </c:strRef>
          </c:tx>
          <c:spPr>
            <a:ln w="25400" cap="rnd">
              <a:noFill/>
              <a:round/>
            </a:ln>
            <a:effectLst/>
          </c:spPr>
          <c:marker>
            <c:symbol val="circle"/>
            <c:size val="12"/>
            <c:spPr>
              <a:solidFill>
                <a:schemeClr val="accent3">
                  <a:lumMod val="75000"/>
                </a:schemeClr>
              </a:solidFill>
              <a:ln w="9525">
                <a:noFill/>
              </a:ln>
              <a:effectLst/>
            </c:spPr>
          </c:marker>
          <c:xVal>
            <c:numRef>
              <c:f>'7.2f'!$B$79:$B$83</c:f>
              <c:numCache>
                <c:formatCode>General</c:formatCode>
                <c:ptCount val="5"/>
                <c:pt idx="0">
                  <c:v>0.5</c:v>
                </c:pt>
                <c:pt idx="1">
                  <c:v>1.5</c:v>
                </c:pt>
                <c:pt idx="2">
                  <c:v>2.5</c:v>
                </c:pt>
                <c:pt idx="3">
                  <c:v>3.5</c:v>
                </c:pt>
                <c:pt idx="4">
                  <c:v>4.5</c:v>
                </c:pt>
              </c:numCache>
            </c:numRef>
          </c:xVal>
          <c:yVal>
            <c:numRef>
              <c:f>'7.2f'!$J$79:$J$83</c:f>
              <c:numCache>
                <c:formatCode>General</c:formatCode>
                <c:ptCount val="5"/>
                <c:pt idx="0">
                  <c:v>6.82</c:v>
                </c:pt>
                <c:pt idx="1">
                  <c:v>13.05</c:v>
                </c:pt>
                <c:pt idx="2">
                  <c:v>6.04</c:v>
                </c:pt>
                <c:pt idx="3">
                  <c:v>6.91</c:v>
                </c:pt>
                <c:pt idx="4">
                  <c:v>6.54</c:v>
                </c:pt>
              </c:numCache>
            </c:numRef>
          </c:yVal>
          <c:smooth val="0"/>
        </c:ser>
        <c:ser>
          <c:idx val="8"/>
          <c:order val="8"/>
          <c:tx>
            <c:strRef>
              <c:f>'7.2f'!$K$78</c:f>
              <c:strCache>
                <c:ptCount val="1"/>
                <c:pt idx="0">
                  <c:v>Kerosene</c:v>
                </c:pt>
              </c:strCache>
            </c:strRef>
          </c:tx>
          <c:spPr>
            <a:ln w="25400" cap="rnd">
              <a:noFill/>
              <a:round/>
            </a:ln>
            <a:effectLst/>
          </c:spPr>
          <c:marker>
            <c:symbol val="circle"/>
            <c:size val="12"/>
            <c:spPr>
              <a:solidFill>
                <a:schemeClr val="accent6">
                  <a:lumMod val="75000"/>
                </a:schemeClr>
              </a:solidFill>
              <a:ln w="9525">
                <a:noFill/>
              </a:ln>
              <a:effectLst/>
            </c:spPr>
          </c:marker>
          <c:xVal>
            <c:numRef>
              <c:f>'7.2f'!$B$79:$B$83</c:f>
              <c:numCache>
                <c:formatCode>General</c:formatCode>
                <c:ptCount val="5"/>
                <c:pt idx="0">
                  <c:v>0.5</c:v>
                </c:pt>
                <c:pt idx="1">
                  <c:v>1.5</c:v>
                </c:pt>
                <c:pt idx="2">
                  <c:v>2.5</c:v>
                </c:pt>
                <c:pt idx="3">
                  <c:v>3.5</c:v>
                </c:pt>
                <c:pt idx="4">
                  <c:v>4.5</c:v>
                </c:pt>
              </c:numCache>
            </c:numRef>
          </c:xVal>
          <c:yVal>
            <c:numRef>
              <c:f>'7.2f'!$K$79:$K$83</c:f>
              <c:numCache>
                <c:formatCode>General</c:formatCode>
                <c:ptCount val="5"/>
                <c:pt idx="0">
                  <c:v>15.76</c:v>
                </c:pt>
                <c:pt idx="1">
                  <c:v>27.53</c:v>
                </c:pt>
                <c:pt idx="2">
                  <c:v>22.1</c:v>
                </c:pt>
                <c:pt idx="3">
                  <c:v>15.37</c:v>
                </c:pt>
                <c:pt idx="4">
                  <c:v>33.69</c:v>
                </c:pt>
              </c:numCache>
            </c:numRef>
          </c:yVal>
          <c:smooth val="0"/>
        </c:ser>
        <c:ser>
          <c:idx val="9"/>
          <c:order val="9"/>
          <c:tx>
            <c:strRef>
              <c:f>'7.2f'!$L$78</c:f>
              <c:strCache>
                <c:ptCount val="1"/>
                <c:pt idx="0">
                  <c:v>HGL (excluding natural gasoline)(d) </c:v>
                </c:pt>
              </c:strCache>
            </c:strRef>
          </c:tx>
          <c:spPr>
            <a:ln w="25400" cap="rnd">
              <a:noFill/>
              <a:round/>
            </a:ln>
            <a:effectLst/>
          </c:spPr>
          <c:marker>
            <c:symbol val="circle"/>
            <c:size val="12"/>
            <c:spPr>
              <a:solidFill>
                <a:schemeClr val="accent2">
                  <a:lumMod val="60000"/>
                  <a:lumOff val="40000"/>
                </a:schemeClr>
              </a:solidFill>
              <a:ln w="9525">
                <a:noFill/>
              </a:ln>
              <a:effectLst/>
            </c:spPr>
          </c:marker>
          <c:xVal>
            <c:numRef>
              <c:f>'7.2f'!$B$79:$B$83</c:f>
              <c:numCache>
                <c:formatCode>General</c:formatCode>
                <c:ptCount val="5"/>
                <c:pt idx="0">
                  <c:v>0.5</c:v>
                </c:pt>
                <c:pt idx="1">
                  <c:v>1.5</c:v>
                </c:pt>
                <c:pt idx="2">
                  <c:v>2.5</c:v>
                </c:pt>
                <c:pt idx="3">
                  <c:v>3.5</c:v>
                </c:pt>
                <c:pt idx="4">
                  <c:v>4.5</c:v>
                </c:pt>
              </c:numCache>
            </c:numRef>
          </c:xVal>
          <c:yVal>
            <c:numRef>
              <c:f>'7.2f'!$L$79:$L$83</c:f>
              <c:numCache>
                <c:formatCode>General</c:formatCode>
                <c:ptCount val="5"/>
                <c:pt idx="0">
                  <c:v>12.73</c:v>
                </c:pt>
                <c:pt idx="1">
                  <c:v>19.66</c:v>
                </c:pt>
                <c:pt idx="2">
                  <c:v>5.27</c:v>
                </c:pt>
                <c:pt idx="3">
                  <c:v>13.02</c:v>
                </c:pt>
                <c:pt idx="4">
                  <c:v>18.39</c:v>
                </c:pt>
              </c:numCache>
            </c:numRef>
          </c:yVal>
          <c:smooth val="0"/>
        </c:ser>
        <c:ser>
          <c:idx val="10"/>
          <c:order val="10"/>
          <c:tx>
            <c:strRef>
              <c:f>'7.2f'!$M$78</c:f>
              <c:strCache>
                <c:ptCount val="1"/>
                <c:pt idx="0">
                  <c:v>Natural Gas Total</c:v>
                </c:pt>
              </c:strCache>
            </c:strRef>
          </c:tx>
          <c:spPr>
            <a:ln w="25400" cap="rnd">
              <a:noFill/>
              <a:round/>
            </a:ln>
            <a:effectLst/>
          </c:spPr>
          <c:marker>
            <c:symbol val="circle"/>
            <c:size val="12"/>
            <c:spPr>
              <a:solidFill>
                <a:schemeClr val="tx2">
                  <a:lumMod val="90000"/>
                  <a:lumOff val="10000"/>
                </a:schemeClr>
              </a:solidFill>
              <a:ln w="9525">
                <a:noFill/>
              </a:ln>
              <a:effectLst/>
            </c:spPr>
          </c:marker>
          <c:xVal>
            <c:numRef>
              <c:f>'7.2f'!$B$79:$B$83</c:f>
              <c:numCache>
                <c:formatCode>General</c:formatCode>
                <c:ptCount val="5"/>
                <c:pt idx="0">
                  <c:v>0.5</c:v>
                </c:pt>
                <c:pt idx="1">
                  <c:v>1.5</c:v>
                </c:pt>
                <c:pt idx="2">
                  <c:v>2.5</c:v>
                </c:pt>
                <c:pt idx="3">
                  <c:v>3.5</c:v>
                </c:pt>
                <c:pt idx="4">
                  <c:v>4.5</c:v>
                </c:pt>
              </c:numCache>
            </c:numRef>
          </c:xVal>
          <c:yVal>
            <c:numRef>
              <c:f>'7.2f'!$M$79:$M$83</c:f>
              <c:numCache>
                <c:formatCode>General</c:formatCode>
                <c:ptCount val="5"/>
                <c:pt idx="0">
                  <c:v>3.87</c:v>
                </c:pt>
                <c:pt idx="1">
                  <c:v>4.7300000000000004</c:v>
                </c:pt>
                <c:pt idx="2">
                  <c:v>3.86</c:v>
                </c:pt>
                <c:pt idx="3">
                  <c:v>3.66</c:v>
                </c:pt>
                <c:pt idx="4">
                  <c:v>4.49</c:v>
                </c:pt>
              </c:numCache>
            </c:numRef>
          </c:yVal>
          <c:smooth val="0"/>
        </c:ser>
        <c:dLbls>
          <c:showLegendKey val="0"/>
          <c:showVal val="0"/>
          <c:showCatName val="0"/>
          <c:showSerName val="0"/>
          <c:showPercent val="0"/>
          <c:showBubbleSize val="0"/>
        </c:dLbls>
        <c:axId val="708782864"/>
        <c:axId val="708783408"/>
      </c:scatterChart>
      <c:valAx>
        <c:axId val="708782864"/>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08783408"/>
        <c:crosses val="autoZero"/>
        <c:crossBetween val="midCat"/>
        <c:majorUnit val="0.5"/>
        <c:minorUnit val="0.5"/>
      </c:valAx>
      <c:valAx>
        <c:axId val="708783408"/>
        <c:scaling>
          <c:orientation val="minMax"/>
          <c:max val="35"/>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0878286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a:noFill/>
            </a:ln>
          </c:spPr>
          <c:dPt>
            <c:idx val="0"/>
            <c:bubble3D val="0"/>
            <c:spPr>
              <a:solidFill>
                <a:schemeClr val="tx2">
                  <a:lumMod val="50000"/>
                  <a:lumOff val="50000"/>
                </a:schemeClr>
              </a:solidFill>
              <a:ln w="19050">
                <a:noFill/>
              </a:ln>
              <a:effectLst/>
            </c:spPr>
          </c:dPt>
          <c:dPt>
            <c:idx val="1"/>
            <c:bubble3D val="0"/>
            <c:spPr>
              <a:solidFill>
                <a:schemeClr val="tx2">
                  <a:lumMod val="90000"/>
                  <a:lumOff val="10000"/>
                </a:schemeClr>
              </a:solidFill>
              <a:ln w="19050">
                <a:noFill/>
              </a:ln>
              <a:effectLst/>
            </c:spPr>
          </c:dPt>
          <c:val>
            <c:numRef>
              <c:f>'7.7,8,10'!$C$22:$C$23</c:f>
              <c:numCache>
                <c:formatCode>0%</c:formatCode>
                <c:ptCount val="2"/>
                <c:pt idx="0">
                  <c:v>0.33951741786956768</c:v>
                </c:pt>
                <c:pt idx="1">
                  <c:v>0.66048258213043232</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a:noFill/>
            </a:ln>
          </c:spPr>
          <c:dPt>
            <c:idx val="0"/>
            <c:bubble3D val="0"/>
            <c:spPr>
              <a:solidFill>
                <a:schemeClr val="tx2">
                  <a:lumMod val="50000"/>
                  <a:lumOff val="50000"/>
                </a:schemeClr>
              </a:solidFill>
              <a:ln w="19050">
                <a:noFill/>
              </a:ln>
              <a:effectLst/>
            </c:spPr>
          </c:dPt>
          <c:dPt>
            <c:idx val="1"/>
            <c:bubble3D val="0"/>
            <c:spPr>
              <a:solidFill>
                <a:schemeClr val="tx2">
                  <a:lumMod val="90000"/>
                  <a:lumOff val="10000"/>
                </a:schemeClr>
              </a:solidFill>
              <a:ln w="19050">
                <a:noFill/>
              </a:ln>
              <a:effectLst/>
            </c:spPr>
          </c:dPt>
          <c:dPt>
            <c:idx val="2"/>
            <c:bubble3D val="0"/>
            <c:spPr>
              <a:solidFill>
                <a:schemeClr val="accent3"/>
              </a:solidFill>
              <a:ln w="19050">
                <a:noFill/>
              </a:ln>
              <a:effectLst/>
            </c:spPr>
          </c:dPt>
          <c:val>
            <c:numRef>
              <c:f>'7.7,8,10'!$E$22:$E$24</c:f>
              <c:numCache>
                <c:formatCode>0%</c:formatCode>
                <c:ptCount val="3"/>
                <c:pt idx="0">
                  <c:v>0.22673352085116791</c:v>
                </c:pt>
                <c:pt idx="1">
                  <c:v>0.76253238017943903</c:v>
                </c:pt>
                <c:pt idx="2">
                  <c:v>0</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a:noFill/>
            </a:ln>
          </c:spPr>
          <c:dPt>
            <c:idx val="0"/>
            <c:bubble3D val="0"/>
            <c:spPr>
              <a:solidFill>
                <a:schemeClr val="tx2">
                  <a:lumMod val="50000"/>
                  <a:lumOff val="50000"/>
                </a:schemeClr>
              </a:solidFill>
              <a:ln w="19050">
                <a:noFill/>
              </a:ln>
              <a:effectLst/>
            </c:spPr>
          </c:dPt>
          <c:dPt>
            <c:idx val="1"/>
            <c:bubble3D val="0"/>
            <c:spPr>
              <a:solidFill>
                <a:schemeClr val="tx2">
                  <a:lumMod val="90000"/>
                  <a:lumOff val="10000"/>
                </a:schemeClr>
              </a:solidFill>
              <a:ln w="19050">
                <a:noFill/>
              </a:ln>
              <a:effectLst/>
            </c:spPr>
          </c:dPt>
          <c:val>
            <c:numRef>
              <c:f>'7.7,8,10'!$G$22:$G$23</c:f>
              <c:numCache>
                <c:formatCode>0%</c:formatCode>
                <c:ptCount val="2"/>
                <c:pt idx="0">
                  <c:v>0.31173111131916487</c:v>
                </c:pt>
                <c:pt idx="1">
                  <c:v>0.68825016384233684</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'Figure 1'!$B$1</c:f>
              <c:strCache>
                <c:ptCount val="1"/>
                <c:pt idx="0">
                  <c:v>Index of Fuel Plus Feedstock</c:v>
                </c:pt>
              </c:strCache>
            </c:strRef>
          </c:tx>
          <c:spPr>
            <a:solidFill>
              <a:schemeClr val="bg1">
                <a:lumMod val="75000"/>
              </a:schemeClr>
            </a:solidFill>
            <a:ln>
              <a:noFill/>
            </a:ln>
            <a:effectLst/>
          </c:spPr>
          <c:invertIfNegative val="0"/>
          <c:dPt>
            <c:idx val="4"/>
            <c:invertIfNegative val="0"/>
            <c:bubble3D val="0"/>
            <c:spPr>
              <a:solidFill>
                <a:schemeClr val="bg1">
                  <a:lumMod val="75000"/>
                </a:schemeClr>
              </a:solidFill>
              <a:ln>
                <a:noFill/>
              </a:ln>
              <a:effectLst/>
            </c:spPr>
          </c:dPt>
          <c:dPt>
            <c:idx val="8"/>
            <c:invertIfNegative val="0"/>
            <c:bubble3D val="0"/>
            <c:spPr>
              <a:solidFill>
                <a:schemeClr val="bg1">
                  <a:lumMod val="75000"/>
                </a:schemeClr>
              </a:solidFill>
              <a:ln>
                <a:noFill/>
              </a:ln>
              <a:effectLst/>
            </c:spPr>
          </c:dPt>
          <c:dPt>
            <c:idx val="12"/>
            <c:invertIfNegative val="0"/>
            <c:bubble3D val="0"/>
            <c:spPr>
              <a:solidFill>
                <a:schemeClr val="bg1">
                  <a:lumMod val="75000"/>
                </a:schemeClr>
              </a:solidFill>
              <a:ln>
                <a:noFill/>
              </a:ln>
              <a:effectLst/>
            </c:spPr>
          </c:dPt>
          <c:dPt>
            <c:idx val="16"/>
            <c:invertIfNegative val="0"/>
            <c:bubble3D val="0"/>
            <c:spPr>
              <a:solidFill>
                <a:schemeClr val="bg1">
                  <a:lumMod val="75000"/>
                </a:schemeClr>
              </a:solidFill>
              <a:ln>
                <a:noFill/>
              </a:ln>
              <a:effectLst/>
            </c:spPr>
          </c:dPt>
          <c:cat>
            <c:strRef>
              <c:f>'Figure 1'!$A$2:$A$22</c:f>
              <c:strCache>
                <c:ptCount val="21"/>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strCache>
            </c:strRef>
          </c:cat>
          <c:val>
            <c:numRef>
              <c:f>'Figure 1'!$B$2:$B$22</c:f>
              <c:numCache>
                <c:formatCode>General</c:formatCode>
                <c:ptCount val="21"/>
                <c:pt idx="0" formatCode="0.00">
                  <c:v>1</c:v>
                </c:pt>
                <c:pt idx="4" formatCode="0.00">
                  <c:v>0.95599186166932637</c:v>
                </c:pt>
                <c:pt idx="8" formatCode="0.00">
                  <c:v>0.89246231299754519</c:v>
                </c:pt>
                <c:pt idx="12" formatCode="0.00">
                  <c:v>0.78494780893562988</c:v>
                </c:pt>
                <c:pt idx="16" formatCode="0.00">
                  <c:v>0.8053432825636011</c:v>
                </c:pt>
                <c:pt idx="20" formatCode="0.00">
                  <c:v>0.83104072417871788</c:v>
                </c:pt>
              </c:numCache>
            </c:numRef>
          </c:val>
        </c:ser>
        <c:dLbls>
          <c:showLegendKey val="0"/>
          <c:showVal val="0"/>
          <c:showCatName val="0"/>
          <c:showSerName val="0"/>
          <c:showPercent val="0"/>
          <c:showBubbleSize val="0"/>
        </c:dLbls>
        <c:gapWidth val="0"/>
        <c:overlap val="100"/>
        <c:axId val="676948144"/>
        <c:axId val="676948688"/>
      </c:barChart>
      <c:barChart>
        <c:barDir val="col"/>
        <c:grouping val="clustered"/>
        <c:varyColors val="0"/>
        <c:ser>
          <c:idx val="1"/>
          <c:order val="1"/>
          <c:tx>
            <c:strRef>
              <c:f>'Figure 1'!$C$1</c:f>
              <c:strCache>
                <c:ptCount val="1"/>
                <c:pt idx="0">
                  <c:v>Index of Fuel Only</c:v>
                </c:pt>
              </c:strCache>
            </c:strRef>
          </c:tx>
          <c:spPr>
            <a:solidFill>
              <a:schemeClr val="accent4"/>
            </a:solidFill>
            <a:ln>
              <a:noFill/>
            </a:ln>
            <a:effectLst/>
          </c:spPr>
          <c:invertIfNegative val="0"/>
          <c:dPt>
            <c:idx val="0"/>
            <c:invertIfNegative val="0"/>
            <c:bubble3D val="0"/>
            <c:spPr>
              <a:solidFill>
                <a:schemeClr val="accent5">
                  <a:lumMod val="60000"/>
                  <a:lumOff val="40000"/>
                </a:schemeClr>
              </a:solidFill>
              <a:ln>
                <a:noFill/>
              </a:ln>
              <a:effectLst/>
            </c:spPr>
          </c:dPt>
          <c:dPt>
            <c:idx val="4"/>
            <c:invertIfNegative val="0"/>
            <c:bubble3D val="0"/>
            <c:spPr>
              <a:solidFill>
                <a:schemeClr val="accent5">
                  <a:lumMod val="60000"/>
                  <a:lumOff val="40000"/>
                </a:schemeClr>
              </a:solidFill>
              <a:ln>
                <a:noFill/>
              </a:ln>
              <a:effectLst/>
            </c:spPr>
          </c:dPt>
          <c:dPt>
            <c:idx val="8"/>
            <c:invertIfNegative val="0"/>
            <c:bubble3D val="0"/>
            <c:spPr>
              <a:solidFill>
                <a:schemeClr val="accent5">
                  <a:lumMod val="60000"/>
                  <a:lumOff val="40000"/>
                </a:schemeClr>
              </a:solidFill>
              <a:ln>
                <a:noFill/>
              </a:ln>
              <a:effectLst/>
            </c:spPr>
          </c:dPt>
          <c:dPt>
            <c:idx val="12"/>
            <c:invertIfNegative val="0"/>
            <c:bubble3D val="0"/>
            <c:spPr>
              <a:solidFill>
                <a:schemeClr val="accent5">
                  <a:lumMod val="60000"/>
                  <a:lumOff val="40000"/>
                </a:schemeClr>
              </a:solidFill>
              <a:ln>
                <a:noFill/>
              </a:ln>
              <a:effectLst/>
            </c:spPr>
          </c:dPt>
          <c:dPt>
            <c:idx val="16"/>
            <c:invertIfNegative val="0"/>
            <c:bubble3D val="0"/>
            <c:spPr>
              <a:solidFill>
                <a:schemeClr val="accent5">
                  <a:lumMod val="60000"/>
                  <a:lumOff val="40000"/>
                </a:schemeClr>
              </a:solidFill>
              <a:ln>
                <a:noFill/>
              </a:ln>
              <a:effectLst/>
            </c:spPr>
          </c:dPt>
          <c:dPt>
            <c:idx val="20"/>
            <c:invertIfNegative val="0"/>
            <c:bubble3D val="0"/>
            <c:spPr>
              <a:solidFill>
                <a:schemeClr val="accent5">
                  <a:lumMod val="60000"/>
                  <a:lumOff val="40000"/>
                </a:schemeClr>
              </a:solidFill>
              <a:ln>
                <a:noFill/>
              </a:ln>
              <a:effectLst/>
            </c:spPr>
          </c:dPt>
          <c:cat>
            <c:strRef>
              <c:f>'Figure 1'!$A$2:$A$22</c:f>
              <c:strCache>
                <c:ptCount val="21"/>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strCache>
            </c:strRef>
          </c:cat>
          <c:val>
            <c:numRef>
              <c:f>'Figure 1'!$C$2:$C$22</c:f>
              <c:numCache>
                <c:formatCode>General</c:formatCode>
                <c:ptCount val="21"/>
                <c:pt idx="0" formatCode="0.00">
                  <c:v>1</c:v>
                </c:pt>
                <c:pt idx="4" formatCode="0.00">
                  <c:v>0.91980785532636333</c:v>
                </c:pt>
                <c:pt idx="8" formatCode="0.00">
                  <c:v>0.88482622209663742</c:v>
                </c:pt>
                <c:pt idx="12" formatCode="0.00">
                  <c:v>0.80406894602995194</c:v>
                </c:pt>
                <c:pt idx="16" formatCode="0.00">
                  <c:v>0.84221531506075165</c:v>
                </c:pt>
                <c:pt idx="20" formatCode="0.00">
                  <c:v>0.83972873693133654</c:v>
                </c:pt>
              </c:numCache>
            </c:numRef>
          </c:val>
        </c:ser>
        <c:dLbls>
          <c:showLegendKey val="0"/>
          <c:showVal val="0"/>
          <c:showCatName val="0"/>
          <c:showSerName val="0"/>
          <c:showPercent val="0"/>
          <c:showBubbleSize val="0"/>
        </c:dLbls>
        <c:gapWidth val="63"/>
        <c:overlap val="100"/>
        <c:axId val="676950320"/>
        <c:axId val="676949232"/>
      </c:barChart>
      <c:lineChart>
        <c:grouping val="standard"/>
        <c:varyColors val="0"/>
        <c:ser>
          <c:idx val="2"/>
          <c:order val="2"/>
          <c:tx>
            <c:strRef>
              <c:f>'Figure 1'!$D$1</c:f>
              <c:strCache>
                <c:ptCount val="1"/>
                <c:pt idx="0">
                  <c:v>Index of Employees</c:v>
                </c:pt>
              </c:strCache>
            </c:strRef>
          </c:tx>
          <c:spPr>
            <a:ln w="28575" cap="rnd">
              <a:solidFill>
                <a:schemeClr val="bg2">
                  <a:lumMod val="50000"/>
                </a:schemeClr>
              </a:solidFill>
              <a:round/>
            </a:ln>
            <a:effectLst/>
          </c:spPr>
          <c:marker>
            <c:symbol val="none"/>
          </c:marker>
          <c:cat>
            <c:strRef>
              <c:f>'Figure 1'!$A$2:$A$22</c:f>
              <c:strCache>
                <c:ptCount val="21"/>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strCache>
            </c:strRef>
          </c:cat>
          <c:val>
            <c:numRef>
              <c:f>'Figure 1'!$D$2:$D$22</c:f>
              <c:numCache>
                <c:formatCode>0.00</c:formatCode>
                <c:ptCount val="21"/>
                <c:pt idx="0">
                  <c:v>1</c:v>
                </c:pt>
                <c:pt idx="1">
                  <c:v>0.98469528757696156</c:v>
                </c:pt>
                <c:pt idx="2">
                  <c:v>0.98270443211578273</c:v>
                </c:pt>
                <c:pt idx="3">
                  <c:v>0.93512148172287279</c:v>
                </c:pt>
                <c:pt idx="4">
                  <c:v>0.86543935704368324</c:v>
                </c:pt>
                <c:pt idx="5">
                  <c:v>0.81901379978267308</c:v>
                </c:pt>
                <c:pt idx="6">
                  <c:v>0.79104810823880134</c:v>
                </c:pt>
                <c:pt idx="7">
                  <c:v>0.77674227589686318</c:v>
                </c:pt>
                <c:pt idx="8">
                  <c:v>0.76628584388164112</c:v>
                </c:pt>
                <c:pt idx="9">
                  <c:v>0.79189065880703169</c:v>
                </c:pt>
                <c:pt idx="10">
                  <c:v>0.75427479187490187</c:v>
                </c:pt>
                <c:pt idx="11">
                  <c:v>0.64408674027707447</c:v>
                </c:pt>
                <c:pt idx="12">
                  <c:v>0.62007437366247231</c:v>
                </c:pt>
                <c:pt idx="13">
                  <c:v>0.62846812952298492</c:v>
                </c:pt>
                <c:pt idx="14">
                  <c:v>0.66179877376050733</c:v>
                </c:pt>
                <c:pt idx="15">
                  <c:v>0.65457279759069609</c:v>
                </c:pt>
                <c:pt idx="16">
                  <c:v>0.64909276654668813</c:v>
                </c:pt>
                <c:pt idx="17">
                  <c:v>0.65901257936201385</c:v>
                </c:pt>
                <c:pt idx="18">
                  <c:v>0.65581464052739635</c:v>
                </c:pt>
                <c:pt idx="19">
                  <c:v>0.67996781583120469</c:v>
                </c:pt>
                <c:pt idx="20">
                  <c:v>0.69128580109610061</c:v>
                </c:pt>
              </c:numCache>
            </c:numRef>
          </c:val>
          <c:smooth val="0"/>
        </c:ser>
        <c:ser>
          <c:idx val="3"/>
          <c:order val="3"/>
          <c:tx>
            <c:strRef>
              <c:f>'Figure 1'!$E$1</c:f>
              <c:strCache>
                <c:ptCount val="1"/>
                <c:pt idx="0">
                  <c:v>Index of Gross Output</c:v>
                </c:pt>
              </c:strCache>
            </c:strRef>
          </c:tx>
          <c:spPr>
            <a:ln w="28575" cap="rnd">
              <a:solidFill>
                <a:schemeClr val="accent5"/>
              </a:solidFill>
              <a:round/>
            </a:ln>
            <a:effectLst/>
          </c:spPr>
          <c:marker>
            <c:symbol val="none"/>
          </c:marker>
          <c:cat>
            <c:strRef>
              <c:f>'Figure 1'!$A$2:$A$22</c:f>
              <c:strCache>
                <c:ptCount val="21"/>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strCache>
            </c:strRef>
          </c:cat>
          <c:val>
            <c:numRef>
              <c:f>'Figure 1'!$E$2:$E$22</c:f>
              <c:numCache>
                <c:formatCode>0.00</c:formatCode>
                <c:ptCount val="21"/>
                <c:pt idx="0">
                  <c:v>1</c:v>
                </c:pt>
                <c:pt idx="1">
                  <c:v>1.0353851130507288</c:v>
                </c:pt>
                <c:pt idx="2">
                  <c:v>1.0650355588253877</c:v>
                </c:pt>
                <c:pt idx="3">
                  <c:v>1.0165705368395264</c:v>
                </c:pt>
                <c:pt idx="4">
                  <c:v>1.0085293657555559</c:v>
                </c:pt>
                <c:pt idx="5">
                  <c:v>1.0085191050268389</c:v>
                </c:pt>
                <c:pt idx="6">
                  <c:v>1.0384914136601981</c:v>
                </c:pt>
                <c:pt idx="7">
                  <c:v>1.0807333936856196</c:v>
                </c:pt>
                <c:pt idx="8">
                  <c:v>1.099070215966738</c:v>
                </c:pt>
                <c:pt idx="9">
                  <c:v>1.1301749850274367</c:v>
                </c:pt>
                <c:pt idx="10">
                  <c:v>1.0683081912477423</c:v>
                </c:pt>
                <c:pt idx="11">
                  <c:v>0.94005502270771268</c:v>
                </c:pt>
                <c:pt idx="12">
                  <c:v>0.99056679005342962</c:v>
                </c:pt>
                <c:pt idx="13">
                  <c:v>1.0191886427774099</c:v>
                </c:pt>
                <c:pt idx="14">
                  <c:v>1.0389070631796271</c:v>
                </c:pt>
                <c:pt idx="15">
                  <c:v>1.0685782104245043</c:v>
                </c:pt>
                <c:pt idx="16">
                  <c:v>1.077055732498122</c:v>
                </c:pt>
                <c:pt idx="17">
                  <c:v>1.0830190160105171</c:v>
                </c:pt>
                <c:pt idx="18">
                  <c:v>1.083538532906607</c:v>
                </c:pt>
                <c:pt idx="19">
                  <c:v>1.0864786817159755</c:v>
                </c:pt>
                <c:pt idx="20">
                  <c:v>1.1169393650337047</c:v>
                </c:pt>
              </c:numCache>
            </c:numRef>
          </c:val>
          <c:smooth val="0"/>
        </c:ser>
        <c:dLbls>
          <c:showLegendKey val="0"/>
          <c:showVal val="0"/>
          <c:showCatName val="0"/>
          <c:showSerName val="0"/>
          <c:showPercent val="0"/>
          <c:showBubbleSize val="0"/>
        </c:dLbls>
        <c:marker val="1"/>
        <c:smooth val="0"/>
        <c:axId val="676948144"/>
        <c:axId val="676948688"/>
      </c:lineChart>
      <c:catAx>
        <c:axId val="676948144"/>
        <c:scaling>
          <c:orientation val="minMax"/>
        </c:scaling>
        <c:delete val="1"/>
        <c:axPos val="b"/>
        <c:numFmt formatCode="General" sourceLinked="1"/>
        <c:majorTickMark val="none"/>
        <c:minorTickMark val="none"/>
        <c:tickLblPos val="nextTo"/>
        <c:crossAx val="676948688"/>
        <c:crosses val="autoZero"/>
        <c:auto val="1"/>
        <c:lblAlgn val="ctr"/>
        <c:lblOffset val="100"/>
        <c:noMultiLvlLbl val="0"/>
      </c:catAx>
      <c:valAx>
        <c:axId val="6769486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76948144"/>
        <c:crosses val="autoZero"/>
        <c:crossBetween val="between"/>
      </c:valAx>
      <c:valAx>
        <c:axId val="676949232"/>
        <c:scaling>
          <c:orientation val="minMax"/>
        </c:scaling>
        <c:delete val="1"/>
        <c:axPos val="r"/>
        <c:numFmt formatCode="0.00" sourceLinked="1"/>
        <c:majorTickMark val="out"/>
        <c:minorTickMark val="none"/>
        <c:tickLblPos val="nextTo"/>
        <c:crossAx val="676950320"/>
        <c:crosses val="max"/>
        <c:crossBetween val="between"/>
      </c:valAx>
      <c:catAx>
        <c:axId val="676950320"/>
        <c:scaling>
          <c:orientation val="minMax"/>
        </c:scaling>
        <c:delete val="1"/>
        <c:axPos val="b"/>
        <c:numFmt formatCode="General" sourceLinked="1"/>
        <c:majorTickMark val="out"/>
        <c:minorTickMark val="none"/>
        <c:tickLblPos val="nextTo"/>
        <c:crossAx val="676949232"/>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a:noFill/>
            </a:ln>
          </c:spPr>
          <c:dPt>
            <c:idx val="0"/>
            <c:bubble3D val="0"/>
            <c:spPr>
              <a:solidFill>
                <a:schemeClr val="accent2"/>
              </a:solidFill>
              <a:ln w="19050">
                <a:noFill/>
              </a:ln>
              <a:effectLst/>
            </c:spPr>
          </c:dPt>
          <c:dPt>
            <c:idx val="1"/>
            <c:bubble3D val="0"/>
            <c:spPr>
              <a:solidFill>
                <a:schemeClr val="accent6">
                  <a:lumMod val="75000"/>
                </a:schemeClr>
              </a:solidFill>
              <a:ln w="19050">
                <a:noFill/>
              </a:ln>
              <a:effectLst/>
            </c:spPr>
          </c:dPt>
          <c:val>
            <c:numRef>
              <c:f>'7.7,8,10'!$C$29:$C$30</c:f>
              <c:numCache>
                <c:formatCode>0%</c:formatCode>
                <c:ptCount val="2"/>
                <c:pt idx="0">
                  <c:v>0.83269258151786985</c:v>
                </c:pt>
                <c:pt idx="1">
                  <c:v>0.16730741848213015</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accent6">
                <a:lumMod val="75000"/>
              </a:schemeClr>
            </a:solidFill>
            <a:ln>
              <a:noFill/>
            </a:ln>
          </c:spPr>
          <c:dPt>
            <c:idx val="0"/>
            <c:bubble3D val="0"/>
            <c:spPr>
              <a:solidFill>
                <a:schemeClr val="accent2"/>
              </a:solidFill>
              <a:ln w="19050">
                <a:noFill/>
              </a:ln>
              <a:effectLst/>
            </c:spPr>
          </c:dPt>
          <c:dPt>
            <c:idx val="1"/>
            <c:bubble3D val="0"/>
            <c:spPr>
              <a:solidFill>
                <a:schemeClr val="accent6">
                  <a:lumMod val="75000"/>
                </a:schemeClr>
              </a:solidFill>
              <a:ln w="19050">
                <a:noFill/>
              </a:ln>
              <a:effectLst/>
            </c:spPr>
          </c:dPt>
          <c:dPt>
            <c:idx val="2"/>
            <c:bubble3D val="0"/>
            <c:spPr>
              <a:solidFill>
                <a:schemeClr val="accent6">
                  <a:lumMod val="75000"/>
                </a:schemeClr>
              </a:solidFill>
              <a:ln w="19050">
                <a:noFill/>
              </a:ln>
              <a:effectLst/>
            </c:spPr>
          </c:dPt>
          <c:val>
            <c:numRef>
              <c:f>'7.7,8,10'!$E$29:$E$31</c:f>
              <c:numCache>
                <c:formatCode>0%</c:formatCode>
                <c:ptCount val="3"/>
                <c:pt idx="0">
                  <c:v>0.43282949194766646</c:v>
                </c:pt>
                <c:pt idx="1">
                  <c:v>0.55195809076212266</c:v>
                </c:pt>
                <c:pt idx="2">
                  <c:v>0</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accent6">
                <a:lumMod val="75000"/>
              </a:schemeClr>
            </a:solidFill>
            <a:ln>
              <a:noFill/>
            </a:ln>
          </c:spPr>
          <c:dPt>
            <c:idx val="0"/>
            <c:bubble3D val="0"/>
            <c:spPr>
              <a:solidFill>
                <a:schemeClr val="accent2"/>
              </a:solidFill>
              <a:ln w="19050">
                <a:noFill/>
              </a:ln>
              <a:effectLst/>
            </c:spPr>
          </c:dPt>
          <c:dPt>
            <c:idx val="1"/>
            <c:bubble3D val="0"/>
            <c:spPr>
              <a:solidFill>
                <a:schemeClr val="accent6">
                  <a:lumMod val="75000"/>
                </a:schemeClr>
              </a:solidFill>
              <a:ln w="19050">
                <a:noFill/>
              </a:ln>
              <a:effectLst/>
            </c:spPr>
          </c:dPt>
          <c:val>
            <c:numRef>
              <c:f>'7.7,8,10'!$G$29:$G$30</c:f>
              <c:numCache>
                <c:formatCode>0%</c:formatCode>
                <c:ptCount val="2"/>
                <c:pt idx="0">
                  <c:v>0.80535297033208242</c:v>
                </c:pt>
                <c:pt idx="1">
                  <c:v>0.19464702966791758</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'9.1'!$H$140</c:f>
              <c:strCache>
                <c:ptCount val="1"/>
                <c:pt idx="0">
                  <c:v>estab%</c:v>
                </c:pt>
              </c:strCache>
            </c:strRef>
          </c:tx>
          <c:spPr>
            <a:ln>
              <a:noFill/>
            </a:ln>
          </c:spPr>
          <c:dPt>
            <c:idx val="0"/>
            <c:bubble3D val="0"/>
            <c:spPr>
              <a:solidFill>
                <a:schemeClr val="bg1">
                  <a:lumMod val="85000"/>
                </a:schemeClr>
              </a:solidFill>
              <a:ln w="19050">
                <a:noFill/>
              </a:ln>
              <a:effectLst/>
            </c:spPr>
          </c:dPt>
          <c:dPt>
            <c:idx val="1"/>
            <c:bubble3D val="0"/>
            <c:spPr>
              <a:solidFill>
                <a:schemeClr val="accent1"/>
              </a:solidFill>
              <a:ln w="19050">
                <a:noFill/>
              </a:ln>
              <a:effectLst/>
            </c:spPr>
          </c:dPt>
          <c:dPt>
            <c:idx val="2"/>
            <c:bubble3D val="0"/>
            <c:spPr>
              <a:solidFill>
                <a:schemeClr val="accent1">
                  <a:lumMod val="75000"/>
                </a:schemeClr>
              </a:solidFill>
              <a:ln w="19050">
                <a:noFill/>
              </a:ln>
              <a:effectLst/>
            </c:spPr>
          </c:dPt>
          <c:dPt>
            <c:idx val="3"/>
            <c:bubble3D val="0"/>
            <c:spPr>
              <a:solidFill>
                <a:schemeClr val="accent1">
                  <a:lumMod val="50000"/>
                </a:schemeClr>
              </a:solidFill>
              <a:ln w="19050">
                <a:noFill/>
              </a:ln>
              <a:effectLst/>
            </c:spPr>
          </c:dPt>
          <c:dPt>
            <c:idx val="4"/>
            <c:bubble3D val="0"/>
            <c:spPr>
              <a:solidFill>
                <a:schemeClr val="accent3"/>
              </a:solidFill>
              <a:ln w="19050">
                <a:noFill/>
              </a:ln>
              <a:effectLst/>
            </c:spPr>
          </c:dPt>
          <c:dPt>
            <c:idx val="5"/>
            <c:bubble3D val="0"/>
            <c:spPr>
              <a:solidFill>
                <a:schemeClr val="accent3">
                  <a:lumMod val="75000"/>
                </a:schemeClr>
              </a:solidFill>
              <a:ln w="19050">
                <a:noFill/>
              </a:ln>
              <a:effectLst/>
            </c:spPr>
          </c:dPt>
          <c:dPt>
            <c:idx val="6"/>
            <c:bubble3D val="0"/>
            <c:spPr>
              <a:solidFill>
                <a:schemeClr val="accent3">
                  <a:lumMod val="50000"/>
                </a:schemeClr>
              </a:solidFill>
              <a:ln w="19050">
                <a:noFill/>
              </a:ln>
              <a:effectLst/>
            </c:spPr>
          </c:dPt>
          <c:dPt>
            <c:idx val="7"/>
            <c:bubble3D val="0"/>
            <c:spPr>
              <a:solidFill>
                <a:schemeClr val="accent4"/>
              </a:solidFill>
              <a:ln w="19050">
                <a:noFill/>
              </a:ln>
              <a:effectLst/>
            </c:spPr>
          </c:dPt>
          <c:dPt>
            <c:idx val="8"/>
            <c:bubble3D val="0"/>
            <c:spPr>
              <a:solidFill>
                <a:schemeClr val="accent4">
                  <a:lumMod val="75000"/>
                </a:schemeClr>
              </a:solidFill>
              <a:ln w="19050">
                <a:noFill/>
              </a:ln>
              <a:effectLst/>
            </c:spPr>
          </c:dPt>
          <c:dPt>
            <c:idx val="9"/>
            <c:bubble3D val="0"/>
            <c:spPr>
              <a:solidFill>
                <a:schemeClr val="accent4">
                  <a:lumMod val="60000"/>
                </a:schemeClr>
              </a:solidFill>
              <a:ln w="19050">
                <a:noFill/>
              </a:ln>
              <a:effectLst/>
            </c:spPr>
          </c:dPt>
          <c:dPt>
            <c:idx val="10"/>
            <c:bubble3D val="0"/>
            <c:spPr>
              <a:solidFill>
                <a:schemeClr val="tx1">
                  <a:lumMod val="75000"/>
                  <a:lumOff val="25000"/>
                </a:schemeClr>
              </a:solidFill>
              <a:ln w="19050">
                <a:noFill/>
              </a:ln>
              <a:effectLst/>
            </c:spPr>
          </c:dPt>
          <c:cat>
            <c:strRef>
              <c:f>'9.1'!$F$141:$F$151</c:f>
              <c:strCache>
                <c:ptCount val="11"/>
                <c:pt idx="0">
                  <c:v>all other sectors</c:v>
                </c:pt>
                <c:pt idx="1">
                  <c:v>furniture and related products</c:v>
                </c:pt>
                <c:pt idx="2">
                  <c:v>plastics and rubber products</c:v>
                </c:pt>
                <c:pt idx="3">
                  <c:v>chemicals</c:v>
                </c:pt>
                <c:pt idx="4">
                  <c:v>wood products</c:v>
                </c:pt>
                <c:pt idx="5">
                  <c:v>nonmetallic mineral products</c:v>
                </c:pt>
                <c:pt idx="6">
                  <c:v>printing and related support</c:v>
                </c:pt>
                <c:pt idx="7">
                  <c:v>miscellaneous</c:v>
                </c:pt>
                <c:pt idx="8">
                  <c:v>food</c:v>
                </c:pt>
                <c:pt idx="9">
                  <c:v>machinery</c:v>
                </c:pt>
                <c:pt idx="10">
                  <c:v>fabricated metal products</c:v>
                </c:pt>
              </c:strCache>
            </c:strRef>
          </c:cat>
          <c:val>
            <c:numRef>
              <c:f>'9.1'!$H$141:$H$151</c:f>
              <c:numCache>
                <c:formatCode>0%</c:formatCode>
                <c:ptCount val="11"/>
                <c:pt idx="0">
                  <c:v>0.21416150122779709</c:v>
                </c:pt>
                <c:pt idx="1">
                  <c:v>4.7642311437183352E-2</c:v>
                </c:pt>
                <c:pt idx="2">
                  <c:v>4.7646668544272262E-2</c:v>
                </c:pt>
                <c:pt idx="3">
                  <c:v>4.9018432362414002E-2</c:v>
                </c:pt>
                <c:pt idx="4">
                  <c:v>5.1329832021933051E-2</c:v>
                </c:pt>
                <c:pt idx="5">
                  <c:v>5.9923908091243663E-2</c:v>
                </c:pt>
                <c:pt idx="6">
                  <c:v>6.9853384049441108E-2</c:v>
                </c:pt>
                <c:pt idx="7">
                  <c:v>7.5403557793692427E-2</c:v>
                </c:pt>
                <c:pt idx="8">
                  <c:v>8.4660909330298587E-2</c:v>
                </c:pt>
                <c:pt idx="9">
                  <c:v>8.6672489936252498E-2</c:v>
                </c:pt>
                <c:pt idx="10">
                  <c:v>0.21368700520547196</c:v>
                </c:pt>
              </c:numCache>
            </c:numRef>
          </c:val>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'9.1'!$D$170</c:f>
              <c:strCache>
                <c:ptCount val="1"/>
                <c:pt idx="0">
                  <c:v>flrsp %</c:v>
                </c:pt>
              </c:strCache>
            </c:strRef>
          </c:tx>
          <c:spPr>
            <a:ln>
              <a:noFill/>
            </a:ln>
          </c:spPr>
          <c:dPt>
            <c:idx val="0"/>
            <c:bubble3D val="0"/>
            <c:spPr>
              <a:solidFill>
                <a:schemeClr val="bg1">
                  <a:lumMod val="85000"/>
                </a:schemeClr>
              </a:solidFill>
              <a:ln w="19050">
                <a:noFill/>
              </a:ln>
              <a:effectLst/>
            </c:spPr>
          </c:dPt>
          <c:dPt>
            <c:idx val="1"/>
            <c:bubble3D val="0"/>
            <c:spPr>
              <a:solidFill>
                <a:schemeClr val="accent3"/>
              </a:solidFill>
              <a:ln w="19050">
                <a:noFill/>
              </a:ln>
              <a:effectLst/>
            </c:spPr>
          </c:dPt>
          <c:dPt>
            <c:idx val="2"/>
            <c:bubble3D val="0"/>
            <c:spPr>
              <a:solidFill>
                <a:schemeClr val="accent5"/>
              </a:solidFill>
              <a:ln w="19050">
                <a:noFill/>
              </a:ln>
              <a:effectLst/>
            </c:spPr>
          </c:dPt>
          <c:dPt>
            <c:idx val="3"/>
            <c:bubble3D val="0"/>
            <c:spPr>
              <a:solidFill>
                <a:schemeClr val="accent5">
                  <a:lumMod val="75000"/>
                </a:schemeClr>
              </a:solidFill>
              <a:ln w="19050">
                <a:noFill/>
              </a:ln>
              <a:effectLst/>
            </c:spPr>
          </c:dPt>
          <c:dPt>
            <c:idx val="4"/>
            <c:bubble3D val="0"/>
            <c:spPr>
              <a:solidFill>
                <a:schemeClr val="accent1"/>
              </a:solidFill>
              <a:ln w="19050">
                <a:noFill/>
              </a:ln>
              <a:effectLst/>
            </c:spPr>
          </c:dPt>
          <c:dPt>
            <c:idx val="5"/>
            <c:bubble3D val="0"/>
            <c:spPr>
              <a:solidFill>
                <a:schemeClr val="accent1">
                  <a:lumMod val="50000"/>
                </a:schemeClr>
              </a:solidFill>
              <a:ln w="19050">
                <a:noFill/>
              </a:ln>
              <a:effectLst/>
            </c:spPr>
          </c:dPt>
          <c:dPt>
            <c:idx val="6"/>
            <c:bubble3D val="0"/>
            <c:spPr>
              <a:solidFill>
                <a:schemeClr val="accent4">
                  <a:lumMod val="75000"/>
                </a:schemeClr>
              </a:solidFill>
              <a:ln w="19050">
                <a:noFill/>
              </a:ln>
              <a:effectLst/>
            </c:spPr>
          </c:dPt>
          <c:dPt>
            <c:idx val="7"/>
            <c:bubble3D val="0"/>
            <c:spPr>
              <a:solidFill>
                <a:schemeClr val="accent4">
                  <a:lumMod val="50000"/>
                </a:schemeClr>
              </a:solidFill>
              <a:ln w="19050">
                <a:noFill/>
              </a:ln>
              <a:effectLst/>
            </c:spPr>
          </c:dPt>
          <c:dPt>
            <c:idx val="8"/>
            <c:bubble3D val="0"/>
            <c:spPr>
              <a:solidFill>
                <a:schemeClr val="tx1">
                  <a:lumMod val="85000"/>
                  <a:lumOff val="15000"/>
                </a:schemeClr>
              </a:solidFill>
              <a:ln w="19050">
                <a:noFill/>
              </a:ln>
              <a:effectLst/>
            </c:spPr>
          </c:dPt>
          <c:dPt>
            <c:idx val="9"/>
            <c:bubble3D val="0"/>
            <c:spPr>
              <a:solidFill>
                <a:schemeClr val="tx1">
                  <a:lumMod val="75000"/>
                  <a:lumOff val="25000"/>
                </a:schemeClr>
              </a:solidFill>
              <a:ln w="19050">
                <a:noFill/>
              </a:ln>
              <a:effectLst/>
            </c:spPr>
          </c:dPt>
          <c:cat>
            <c:strRef>
              <c:f>'9.1'!$B$171:$B$180</c:f>
              <c:strCache>
                <c:ptCount val="10"/>
                <c:pt idx="0">
                  <c:v>all other sectors</c:v>
                </c:pt>
                <c:pt idx="1">
                  <c:v>Wood Products</c:v>
                </c:pt>
                <c:pt idx="2">
                  <c:v>Paper</c:v>
                </c:pt>
                <c:pt idx="3">
                  <c:v>Primary Metals</c:v>
                </c:pt>
                <c:pt idx="4">
                  <c:v>Plastics and Rubber Products</c:v>
                </c:pt>
                <c:pt idx="5">
                  <c:v>Chemicals</c:v>
                </c:pt>
                <c:pt idx="6">
                  <c:v>Machinery</c:v>
                </c:pt>
                <c:pt idx="7">
                  <c:v>Food</c:v>
                </c:pt>
                <c:pt idx="8">
                  <c:v>Transportation Equipment</c:v>
                </c:pt>
                <c:pt idx="9">
                  <c:v>Fabricated Metal Products</c:v>
                </c:pt>
              </c:strCache>
            </c:strRef>
          </c:cat>
          <c:val>
            <c:numRef>
              <c:f>'9.1'!$D$171:$D$180</c:f>
              <c:numCache>
                <c:formatCode>0%</c:formatCode>
                <c:ptCount val="10"/>
                <c:pt idx="0">
                  <c:v>0.26433007985803025</c:v>
                </c:pt>
                <c:pt idx="1">
                  <c:v>4.5696539485359358E-2</c:v>
                </c:pt>
                <c:pt idx="2">
                  <c:v>5.2351375332741791E-2</c:v>
                </c:pt>
                <c:pt idx="3">
                  <c:v>5.3416149068322982E-2</c:v>
                </c:pt>
                <c:pt idx="4">
                  <c:v>7.4889086069210298E-2</c:v>
                </c:pt>
                <c:pt idx="5">
                  <c:v>8.331854480922804E-2</c:v>
                </c:pt>
                <c:pt idx="6">
                  <c:v>9.0594498669032825E-2</c:v>
                </c:pt>
                <c:pt idx="7">
                  <c:v>9.5918367346938774E-2</c:v>
                </c:pt>
                <c:pt idx="8">
                  <c:v>0.10372670807453416</c:v>
                </c:pt>
                <c:pt idx="9">
                  <c:v>0.13575865128660158</c:v>
                </c:pt>
              </c:numCache>
            </c:numRef>
          </c:val>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1"/>
          <c:tx>
            <c:strRef>
              <c:f>'9.1'!$D$188</c:f>
              <c:strCache>
                <c:ptCount val="1"/>
                <c:pt idx="0">
                  <c:v>Average Enclosed Floorspace per Establishment (sq ft)</c:v>
                </c:pt>
              </c:strCache>
            </c:strRef>
          </c:tx>
          <c:spPr>
            <a:solidFill>
              <a:schemeClr val="accent2">
                <a:lumMod val="60000"/>
                <a:lumOff val="40000"/>
              </a:schemeClr>
            </a:solidFill>
            <a:ln>
              <a:noFill/>
            </a:ln>
            <a:effectLst/>
          </c:spPr>
          <c:invertIfNegative val="0"/>
          <c:cat>
            <c:strRef>
              <c:f>'9.1'!$B$189:$B$209</c:f>
              <c:strCache>
                <c:ptCount val="21"/>
                <c:pt idx="0">
                  <c:v>apparel</c:v>
                </c:pt>
                <c:pt idx="1">
                  <c:v>printing and related support</c:v>
                </c:pt>
                <c:pt idx="2">
                  <c:v>leather and allied products</c:v>
                </c:pt>
                <c:pt idx="3">
                  <c:v>miscellaneous</c:v>
                </c:pt>
                <c:pt idx="4">
                  <c:v>textile product mills</c:v>
                </c:pt>
                <c:pt idx="5">
                  <c:v>fabricated metal products</c:v>
                </c:pt>
                <c:pt idx="6">
                  <c:v>nonmetallic mineral products</c:v>
                </c:pt>
                <c:pt idx="7">
                  <c:v>furniture and related products</c:v>
                </c:pt>
                <c:pt idx="8">
                  <c:v>wood products</c:v>
                </c:pt>
                <c:pt idx="9">
                  <c:v>computer and electronic products</c:v>
                </c:pt>
                <c:pt idx="10">
                  <c:v>machinery</c:v>
                </c:pt>
                <c:pt idx="11">
                  <c:v>beverage and tobacco products</c:v>
                </c:pt>
                <c:pt idx="12">
                  <c:v>food</c:v>
                </c:pt>
                <c:pt idx="13">
                  <c:v>petroleum and coal products</c:v>
                </c:pt>
                <c:pt idx="14">
                  <c:v>electrical equipment, appliances, and components</c:v>
                </c:pt>
                <c:pt idx="15">
                  <c:v>textile mills</c:v>
                </c:pt>
                <c:pt idx="16">
                  <c:v>plastics and rubber products</c:v>
                </c:pt>
                <c:pt idx="17">
                  <c:v>chemicals</c:v>
                </c:pt>
                <c:pt idx="18">
                  <c:v>transportation equipment</c:v>
                </c:pt>
                <c:pt idx="19">
                  <c:v>primary metals</c:v>
                </c:pt>
                <c:pt idx="20">
                  <c:v>paper</c:v>
                </c:pt>
              </c:strCache>
            </c:strRef>
          </c:cat>
          <c:val>
            <c:numRef>
              <c:f>'9.1'!$D$189:$D$209</c:f>
              <c:numCache>
                <c:formatCode>_(* #,##0.0_);_(* \(#,##0.0\);_(* "-"??_);_(@_)</c:formatCode>
                <c:ptCount val="21"/>
                <c:pt idx="0">
                  <c:v>12892.7</c:v>
                </c:pt>
                <c:pt idx="1">
                  <c:v>28686.2</c:v>
                </c:pt>
                <c:pt idx="2">
                  <c:v>29088.1</c:v>
                </c:pt>
                <c:pt idx="3">
                  <c:v>29175.3</c:v>
                </c:pt>
                <c:pt idx="4">
                  <c:v>30538.2</c:v>
                </c:pt>
                <c:pt idx="5">
                  <c:v>43875.9</c:v>
                </c:pt>
                <c:pt idx="6">
                  <c:v>49801.4</c:v>
                </c:pt>
                <c:pt idx="7">
                  <c:v>53378.7</c:v>
                </c:pt>
                <c:pt idx="8">
                  <c:v>61482.3</c:v>
                </c:pt>
                <c:pt idx="9">
                  <c:v>67171</c:v>
                </c:pt>
                <c:pt idx="10">
                  <c:v>72186.7</c:v>
                </c:pt>
                <c:pt idx="11">
                  <c:v>75622.100000000006</c:v>
                </c:pt>
                <c:pt idx="12">
                  <c:v>78244.800000000003</c:v>
                </c:pt>
                <c:pt idx="13">
                  <c:v>78328.399999999994</c:v>
                </c:pt>
                <c:pt idx="14">
                  <c:v>92693.6</c:v>
                </c:pt>
                <c:pt idx="15">
                  <c:v>99458</c:v>
                </c:pt>
                <c:pt idx="16">
                  <c:v>108548.2</c:v>
                </c:pt>
                <c:pt idx="17">
                  <c:v>117386.7</c:v>
                </c:pt>
                <c:pt idx="18">
                  <c:v>176604.1</c:v>
                </c:pt>
                <c:pt idx="19">
                  <c:v>202492</c:v>
                </c:pt>
                <c:pt idx="20">
                  <c:v>223238.6</c:v>
                </c:pt>
              </c:numCache>
            </c:numRef>
          </c:val>
        </c:ser>
        <c:dLbls>
          <c:showLegendKey val="0"/>
          <c:showVal val="0"/>
          <c:showCatName val="0"/>
          <c:showSerName val="0"/>
          <c:showPercent val="0"/>
          <c:showBubbleSize val="0"/>
        </c:dLbls>
        <c:gapWidth val="60"/>
        <c:axId val="708771984"/>
        <c:axId val="708773616"/>
      </c:barChart>
      <c:barChart>
        <c:barDir val="bar"/>
        <c:grouping val="clustered"/>
        <c:varyColors val="0"/>
        <c:ser>
          <c:idx val="0"/>
          <c:order val="0"/>
          <c:tx>
            <c:strRef>
              <c:f>'9.1'!$C$188</c:f>
              <c:strCache>
                <c:ptCount val="1"/>
                <c:pt idx="0">
                  <c:v>Establishments(b)(counts)</c:v>
                </c:pt>
              </c:strCache>
            </c:strRef>
          </c:tx>
          <c:spPr>
            <a:solidFill>
              <a:schemeClr val="tx1">
                <a:lumMod val="65000"/>
                <a:lumOff val="35000"/>
              </a:schemeClr>
            </a:solidFill>
            <a:ln>
              <a:noFill/>
            </a:ln>
            <a:effectLst/>
          </c:spPr>
          <c:invertIfNegative val="0"/>
          <c:cat>
            <c:strRef>
              <c:f>'9.1'!$B$189:$B$209</c:f>
              <c:strCache>
                <c:ptCount val="21"/>
                <c:pt idx="0">
                  <c:v>apparel</c:v>
                </c:pt>
                <c:pt idx="1">
                  <c:v>printing and related support</c:v>
                </c:pt>
                <c:pt idx="2">
                  <c:v>leather and allied products</c:v>
                </c:pt>
                <c:pt idx="3">
                  <c:v>miscellaneous</c:v>
                </c:pt>
                <c:pt idx="4">
                  <c:v>textile product mills</c:v>
                </c:pt>
                <c:pt idx="5">
                  <c:v>fabricated metal products</c:v>
                </c:pt>
                <c:pt idx="6">
                  <c:v>nonmetallic mineral products</c:v>
                </c:pt>
                <c:pt idx="7">
                  <c:v>furniture and related products</c:v>
                </c:pt>
                <c:pt idx="8">
                  <c:v>wood products</c:v>
                </c:pt>
                <c:pt idx="9">
                  <c:v>computer and electronic products</c:v>
                </c:pt>
                <c:pt idx="10">
                  <c:v>machinery</c:v>
                </c:pt>
                <c:pt idx="11">
                  <c:v>beverage and tobacco products</c:v>
                </c:pt>
                <c:pt idx="12">
                  <c:v>food</c:v>
                </c:pt>
                <c:pt idx="13">
                  <c:v>petroleum and coal products</c:v>
                </c:pt>
                <c:pt idx="14">
                  <c:v>electrical equipment, appliances, and components</c:v>
                </c:pt>
                <c:pt idx="15">
                  <c:v>textile mills</c:v>
                </c:pt>
                <c:pt idx="16">
                  <c:v>plastics and rubber products</c:v>
                </c:pt>
                <c:pt idx="17">
                  <c:v>chemicals</c:v>
                </c:pt>
                <c:pt idx="18">
                  <c:v>transportation equipment</c:v>
                </c:pt>
                <c:pt idx="19">
                  <c:v>primary metals</c:v>
                </c:pt>
                <c:pt idx="20">
                  <c:v>paper</c:v>
                </c:pt>
              </c:strCache>
            </c:strRef>
          </c:cat>
          <c:val>
            <c:numRef>
              <c:f>'9.1'!$C$189:$C$209</c:f>
              <c:numCache>
                <c:formatCode>#,##0</c:formatCode>
                <c:ptCount val="21"/>
                <c:pt idx="0">
                  <c:v>3856</c:v>
                </c:pt>
                <c:pt idx="1">
                  <c:v>12614</c:v>
                </c:pt>
                <c:pt idx="2">
                  <c:v>655</c:v>
                </c:pt>
                <c:pt idx="3">
                  <c:v>13679</c:v>
                </c:pt>
                <c:pt idx="4">
                  <c:v>4116</c:v>
                </c:pt>
                <c:pt idx="5">
                  <c:v>37949</c:v>
                </c:pt>
                <c:pt idx="6">
                  <c:v>12035</c:v>
                </c:pt>
                <c:pt idx="7">
                  <c:v>8347</c:v>
                </c:pt>
                <c:pt idx="8">
                  <c:v>9435</c:v>
                </c:pt>
                <c:pt idx="9">
                  <c:v>6646</c:v>
                </c:pt>
                <c:pt idx="10">
                  <c:v>14919</c:v>
                </c:pt>
                <c:pt idx="11">
                  <c:v>3938</c:v>
                </c:pt>
                <c:pt idx="12">
                  <c:v>15842</c:v>
                </c:pt>
                <c:pt idx="13">
                  <c:v>1883</c:v>
                </c:pt>
                <c:pt idx="14">
                  <c:v>3295</c:v>
                </c:pt>
                <c:pt idx="15">
                  <c:v>1360</c:v>
                </c:pt>
                <c:pt idx="16">
                  <c:v>8317</c:v>
                </c:pt>
                <c:pt idx="17">
                  <c:v>8902</c:v>
                </c:pt>
                <c:pt idx="18">
                  <c:v>7103</c:v>
                </c:pt>
                <c:pt idx="19">
                  <c:v>3226</c:v>
                </c:pt>
                <c:pt idx="20">
                  <c:v>3009</c:v>
                </c:pt>
              </c:numCache>
            </c:numRef>
          </c:val>
        </c:ser>
        <c:dLbls>
          <c:showLegendKey val="0"/>
          <c:showVal val="0"/>
          <c:showCatName val="0"/>
          <c:showSerName val="0"/>
          <c:showPercent val="0"/>
          <c:showBubbleSize val="0"/>
        </c:dLbls>
        <c:gapWidth val="60"/>
        <c:axId val="708773072"/>
        <c:axId val="708772528"/>
      </c:barChart>
      <c:catAx>
        <c:axId val="7087719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08773616"/>
        <c:crosses val="autoZero"/>
        <c:auto val="1"/>
        <c:lblAlgn val="ctr"/>
        <c:lblOffset val="100"/>
        <c:noMultiLvlLbl val="0"/>
      </c:catAx>
      <c:valAx>
        <c:axId val="708773616"/>
        <c:scaling>
          <c:orientation val="minMax"/>
        </c:scaling>
        <c:delete val="1"/>
        <c:axPos val="b"/>
        <c:majorGridlines>
          <c:spPr>
            <a:ln w="9525" cap="flat" cmpd="sng" algn="ctr">
              <a:solidFill>
                <a:schemeClr val="tx1">
                  <a:lumMod val="15000"/>
                  <a:lumOff val="85000"/>
                </a:schemeClr>
              </a:solidFill>
              <a:round/>
            </a:ln>
            <a:effectLst/>
          </c:spPr>
        </c:majorGridlines>
        <c:numFmt formatCode="_(* #,##0.0_);_(* \(#,##0.0\);_(* &quot;-&quot;??_);_(@_)" sourceLinked="1"/>
        <c:majorTickMark val="none"/>
        <c:minorTickMark val="none"/>
        <c:tickLblPos val="nextTo"/>
        <c:crossAx val="708771984"/>
        <c:crosses val="autoZero"/>
        <c:crossBetween val="between"/>
      </c:valAx>
      <c:valAx>
        <c:axId val="708772528"/>
        <c:scaling>
          <c:orientation val="minMax"/>
          <c:max val="250000"/>
        </c:scaling>
        <c:delete val="0"/>
        <c:axPos val="t"/>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08773072"/>
        <c:crosses val="max"/>
        <c:crossBetween val="between"/>
      </c:valAx>
      <c:catAx>
        <c:axId val="708773072"/>
        <c:scaling>
          <c:orientation val="minMax"/>
        </c:scaling>
        <c:delete val="1"/>
        <c:axPos val="l"/>
        <c:numFmt formatCode="General" sourceLinked="1"/>
        <c:majorTickMark val="out"/>
        <c:minorTickMark val="none"/>
        <c:tickLblPos val="nextTo"/>
        <c:crossAx val="708772528"/>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3"/>
          <c:order val="0"/>
          <c:tx>
            <c:strRef>
              <c:f>'8.5&amp;6'!$B$56</c:f>
              <c:strCache>
                <c:ptCount val="1"/>
                <c:pt idx="0">
                  <c:v>Energy Consumption Becoming Higher Priority for Establishment</c:v>
                </c:pt>
              </c:strCache>
            </c:strRef>
          </c:tx>
          <c:spPr>
            <a:solidFill>
              <a:schemeClr val="accent4">
                <a:lumMod val="50000"/>
              </a:schemeClr>
            </a:solidFill>
            <a:ln>
              <a:noFill/>
            </a:ln>
            <a:effectLst/>
          </c:spPr>
          <c:invertIfNegative val="0"/>
          <c:cat>
            <c:strRef>
              <c:f>'8.5&amp;6'!$C$52</c:f>
              <c:strCache>
                <c:ptCount val="1"/>
                <c:pt idx="0">
                  <c:v>establishments</c:v>
                </c:pt>
              </c:strCache>
            </c:strRef>
          </c:cat>
          <c:val>
            <c:numRef>
              <c:f>'8.5&amp;6'!$C$56</c:f>
              <c:numCache>
                <c:formatCode>0%</c:formatCode>
                <c:ptCount val="1"/>
                <c:pt idx="0">
                  <c:v>0.21870410653357331</c:v>
                </c:pt>
              </c:numCache>
            </c:numRef>
          </c:val>
        </c:ser>
        <c:ser>
          <c:idx val="2"/>
          <c:order val="1"/>
          <c:tx>
            <c:strRef>
              <c:f>'8.5&amp;6'!$B$55</c:f>
              <c:strCache>
                <c:ptCount val="1"/>
                <c:pt idx="0">
                  <c:v>Management Sometimes Supports Projects to Improve Energy Consumption</c:v>
                </c:pt>
              </c:strCache>
            </c:strRef>
          </c:tx>
          <c:spPr>
            <a:solidFill>
              <a:schemeClr val="accent4">
                <a:lumMod val="75000"/>
              </a:schemeClr>
            </a:solidFill>
            <a:ln>
              <a:noFill/>
            </a:ln>
            <a:effectLst/>
          </c:spPr>
          <c:invertIfNegative val="0"/>
          <c:cat>
            <c:strRef>
              <c:f>'8.5&amp;6'!$C$52</c:f>
              <c:strCache>
                <c:ptCount val="1"/>
                <c:pt idx="0">
                  <c:v>establishments</c:v>
                </c:pt>
              </c:strCache>
            </c:strRef>
          </c:cat>
          <c:val>
            <c:numRef>
              <c:f>'8.5&amp;6'!$C$55</c:f>
              <c:numCache>
                <c:formatCode>0%</c:formatCode>
                <c:ptCount val="1"/>
                <c:pt idx="0">
                  <c:v>0.38755341585415676</c:v>
                </c:pt>
              </c:numCache>
            </c:numRef>
          </c:val>
        </c:ser>
        <c:ser>
          <c:idx val="1"/>
          <c:order val="2"/>
          <c:tx>
            <c:strRef>
              <c:f>'8.5&amp;6'!$B$54</c:f>
              <c:strCache>
                <c:ptCount val="1"/>
                <c:pt idx="0">
                  <c:v>Energy Consumption are Rarely a Part of Management Decision-Making</c:v>
                </c:pt>
              </c:strCache>
            </c:strRef>
          </c:tx>
          <c:spPr>
            <a:solidFill>
              <a:schemeClr val="accent4">
                <a:lumMod val="60000"/>
                <a:lumOff val="40000"/>
              </a:schemeClr>
            </a:solidFill>
            <a:ln>
              <a:noFill/>
            </a:ln>
            <a:effectLst/>
          </c:spPr>
          <c:invertIfNegative val="0"/>
          <c:cat>
            <c:strRef>
              <c:f>'8.5&amp;6'!$C$52</c:f>
              <c:strCache>
                <c:ptCount val="1"/>
                <c:pt idx="0">
                  <c:v>establishments</c:v>
                </c:pt>
              </c:strCache>
            </c:strRef>
          </c:cat>
          <c:val>
            <c:numRef>
              <c:f>'8.5&amp;6'!$C$54</c:f>
              <c:numCache>
                <c:formatCode>0%</c:formatCode>
                <c:ptCount val="1"/>
                <c:pt idx="0">
                  <c:v>0.32675043892097216</c:v>
                </c:pt>
              </c:numCache>
            </c:numRef>
          </c:val>
        </c:ser>
        <c:ser>
          <c:idx val="0"/>
          <c:order val="3"/>
          <c:tx>
            <c:strRef>
              <c:f>'8.5&amp;6'!$B$53</c:f>
              <c:strCache>
                <c:ptCount val="1"/>
                <c:pt idx="0">
                  <c:v>Don't Know</c:v>
                </c:pt>
              </c:strCache>
            </c:strRef>
          </c:tx>
          <c:spPr>
            <a:solidFill>
              <a:schemeClr val="accent4">
                <a:lumMod val="20000"/>
                <a:lumOff val="80000"/>
              </a:schemeClr>
            </a:solidFill>
            <a:ln>
              <a:noFill/>
            </a:ln>
            <a:effectLst/>
          </c:spPr>
          <c:invertIfNegative val="0"/>
          <c:cat>
            <c:strRef>
              <c:f>'8.5&amp;6'!$C$52</c:f>
              <c:strCache>
                <c:ptCount val="1"/>
                <c:pt idx="0">
                  <c:v>establishments</c:v>
                </c:pt>
              </c:strCache>
            </c:strRef>
          </c:cat>
          <c:val>
            <c:numRef>
              <c:f>'8.5&amp;6'!$C$53</c:f>
              <c:numCache>
                <c:formatCode>0%</c:formatCode>
                <c:ptCount val="1"/>
                <c:pt idx="0">
                  <c:v>6.6992038691297773E-2</c:v>
                </c:pt>
              </c:numCache>
            </c:numRef>
          </c:val>
        </c:ser>
        <c:dLbls>
          <c:showLegendKey val="0"/>
          <c:showVal val="0"/>
          <c:showCatName val="0"/>
          <c:showSerName val="0"/>
          <c:showPercent val="0"/>
          <c:showBubbleSize val="0"/>
        </c:dLbls>
        <c:gapWidth val="70"/>
        <c:overlap val="100"/>
        <c:axId val="708779056"/>
        <c:axId val="708779600"/>
      </c:barChart>
      <c:catAx>
        <c:axId val="708779056"/>
        <c:scaling>
          <c:orientation val="minMax"/>
        </c:scaling>
        <c:delete val="1"/>
        <c:axPos val="b"/>
        <c:numFmt formatCode="General" sourceLinked="1"/>
        <c:majorTickMark val="none"/>
        <c:minorTickMark val="none"/>
        <c:tickLblPos val="nextTo"/>
        <c:crossAx val="708779600"/>
        <c:crosses val="autoZero"/>
        <c:auto val="1"/>
        <c:lblAlgn val="ctr"/>
        <c:lblOffset val="100"/>
        <c:noMultiLvlLbl val="0"/>
      </c:catAx>
      <c:valAx>
        <c:axId val="7087796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0877905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a:noFill/>
            </a:ln>
          </c:spPr>
          <c:dPt>
            <c:idx val="0"/>
            <c:bubble3D val="0"/>
            <c:spPr>
              <a:solidFill>
                <a:schemeClr val="bg1">
                  <a:lumMod val="95000"/>
                </a:schemeClr>
              </a:solidFill>
              <a:ln w="19050">
                <a:noFill/>
              </a:ln>
              <a:effectLst/>
            </c:spPr>
          </c:dPt>
          <c:dPt>
            <c:idx val="1"/>
            <c:bubble3D val="0"/>
            <c:spPr>
              <a:solidFill>
                <a:schemeClr val="accent4"/>
              </a:solidFill>
              <a:ln w="19050">
                <a:noFill/>
              </a:ln>
              <a:effectLst/>
            </c:spPr>
          </c:dPt>
          <c:val>
            <c:numRef>
              <c:f>'8.5&amp;6'!$C$59:$D$59</c:f>
              <c:numCache>
                <c:formatCode>0%</c:formatCode>
                <c:ptCount val="2"/>
                <c:pt idx="0">
                  <c:v>0.93306869251239466</c:v>
                </c:pt>
                <c:pt idx="1">
                  <c:v>6.6931307487605313E-2</c:v>
                </c:pt>
              </c:numCache>
            </c:numRef>
          </c:val>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a:noFill/>
            </a:ln>
          </c:spPr>
          <c:dPt>
            <c:idx val="0"/>
            <c:bubble3D val="0"/>
            <c:spPr>
              <a:solidFill>
                <a:schemeClr val="bg1">
                  <a:lumMod val="95000"/>
                </a:schemeClr>
              </a:solidFill>
              <a:ln w="19050">
                <a:noFill/>
              </a:ln>
              <a:effectLst/>
            </c:spPr>
          </c:dPt>
          <c:dPt>
            <c:idx val="1"/>
            <c:bubble3D val="0"/>
            <c:spPr>
              <a:solidFill>
                <a:schemeClr val="accent4"/>
              </a:solidFill>
              <a:ln w="19050">
                <a:noFill/>
              </a:ln>
              <a:effectLst/>
            </c:spPr>
          </c:dPt>
          <c:val>
            <c:numRef>
              <c:f>'8.5&amp;6'!$C$60:$D$60</c:f>
              <c:numCache>
                <c:formatCode>0%</c:formatCode>
                <c:ptCount val="2"/>
                <c:pt idx="0">
                  <c:v>0.91211090621997948</c:v>
                </c:pt>
                <c:pt idx="1">
                  <c:v>8.7889093780020536E-2</c:v>
                </c:pt>
              </c:numCache>
            </c:numRef>
          </c:val>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a:noFill/>
            </a:ln>
          </c:spPr>
          <c:dPt>
            <c:idx val="0"/>
            <c:bubble3D val="0"/>
            <c:spPr>
              <a:solidFill>
                <a:schemeClr val="bg1">
                  <a:lumMod val="95000"/>
                </a:schemeClr>
              </a:solidFill>
              <a:ln w="19050">
                <a:noFill/>
              </a:ln>
              <a:effectLst/>
            </c:spPr>
          </c:dPt>
          <c:dPt>
            <c:idx val="1"/>
            <c:bubble3D val="0"/>
            <c:spPr>
              <a:solidFill>
                <a:schemeClr val="accent4"/>
              </a:solidFill>
              <a:ln w="19050">
                <a:noFill/>
              </a:ln>
              <a:effectLst/>
            </c:spPr>
          </c:dPt>
          <c:val>
            <c:numRef>
              <c:f>'8.5&amp;6'!$C$61:$D$61</c:f>
              <c:numCache>
                <c:formatCode>0%</c:formatCode>
                <c:ptCount val="2"/>
                <c:pt idx="0">
                  <c:v>0.56975806896856329</c:v>
                </c:pt>
                <c:pt idx="1">
                  <c:v>0.43024193103143665</c:v>
                </c:pt>
              </c:numCache>
            </c:numRef>
          </c:val>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9358397894633148E-2"/>
          <c:y val="7.5555555555555556E-2"/>
          <c:w val="0.93518518518518523"/>
          <c:h val="0.86962956879769904"/>
        </c:manualLayout>
      </c:layout>
      <c:barChart>
        <c:barDir val="bar"/>
        <c:grouping val="percentStacked"/>
        <c:varyColors val="0"/>
        <c:ser>
          <c:idx val="6"/>
          <c:order val="0"/>
          <c:tx>
            <c:strRef>
              <c:f>'Industry shares'!$B$167</c:f>
              <c:strCache>
                <c:ptCount val="1"/>
                <c:pt idx="0">
                  <c:v>F Petroleum and Coal Products</c:v>
                </c:pt>
              </c:strCache>
            </c:strRef>
          </c:tx>
          <c:spPr>
            <a:solidFill>
              <a:schemeClr val="accent4">
                <a:lumMod val="50000"/>
              </a:schemeClr>
            </a:solidFill>
            <a:ln>
              <a:solidFill>
                <a:schemeClr val="bg1"/>
              </a:solidFill>
            </a:ln>
          </c:spPr>
          <c:invertIfNegative val="0"/>
          <c:dPt>
            <c:idx val="0"/>
            <c:invertIfNegative val="0"/>
            <c:bubble3D val="0"/>
            <c:spPr>
              <a:solidFill>
                <a:srgbClr val="604B00"/>
              </a:solidFill>
              <a:ln>
                <a:solidFill>
                  <a:schemeClr val="bg1"/>
                </a:solidFill>
              </a:ln>
            </c:spPr>
          </c:dPt>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'Industry shares'!$C$164</c:f>
              <c:numCache>
                <c:formatCode>General</c:formatCode>
                <c:ptCount val="1"/>
                <c:pt idx="0">
                  <c:v>2018</c:v>
                </c:pt>
              </c:numCache>
            </c:numRef>
          </c:cat>
          <c:val>
            <c:numRef>
              <c:f>'Industry shares'!$D$167</c:f>
              <c:numCache>
                <c:formatCode>0%</c:formatCode>
                <c:ptCount val="1"/>
                <c:pt idx="0">
                  <c:v>0.17194896069150031</c:v>
                </c:pt>
              </c:numCache>
            </c:numRef>
          </c:val>
        </c:ser>
        <c:ser>
          <c:idx val="0"/>
          <c:order val="1"/>
          <c:tx>
            <c:strRef>
              <c:f>'Industry shares'!$B$168</c:f>
              <c:strCache>
                <c:ptCount val="1"/>
                <c:pt idx="0">
                  <c:v>NF Petroleum and Coal Products</c:v>
                </c:pt>
              </c:strCache>
            </c:strRef>
          </c:tx>
          <c:spPr>
            <a:solidFill>
              <a:schemeClr val="accent4">
                <a:lumMod val="50000"/>
              </a:schemeClr>
            </a:solidFill>
            <a:ln>
              <a:solidFill>
                <a:schemeClr val="bg1"/>
              </a:solidFill>
            </a:ln>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'Industry shares'!$C$164</c:f>
              <c:numCache>
                <c:formatCode>General</c:formatCode>
                <c:ptCount val="1"/>
                <c:pt idx="0">
                  <c:v>2018</c:v>
                </c:pt>
              </c:numCache>
            </c:numRef>
          </c:cat>
          <c:val>
            <c:numRef>
              <c:f>'Industry shares'!$D$168</c:f>
              <c:numCache>
                <c:formatCode>0%</c:formatCode>
                <c:ptCount val="1"/>
                <c:pt idx="0">
                  <c:v>4.6460176991150445E-2</c:v>
                </c:pt>
              </c:numCache>
            </c:numRef>
          </c:val>
        </c:ser>
        <c:ser>
          <c:idx val="7"/>
          <c:order val="2"/>
          <c:tx>
            <c:strRef>
              <c:f>'Industry shares'!$B$169</c:f>
              <c:strCache>
                <c:ptCount val="1"/>
                <c:pt idx="0">
                  <c:v>F Chemicals</c:v>
                </c:pt>
              </c:strCache>
            </c:strRef>
          </c:tx>
          <c:spPr>
            <a:solidFill>
              <a:srgbClr val="862A35"/>
            </a:solidFill>
            <a:ln>
              <a:solidFill>
                <a:schemeClr val="bg1"/>
              </a:solidFill>
            </a:ln>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'Industry shares'!$C$164</c:f>
              <c:numCache>
                <c:formatCode>General</c:formatCode>
                <c:ptCount val="1"/>
                <c:pt idx="0">
                  <c:v>2018</c:v>
                </c:pt>
              </c:numCache>
            </c:numRef>
          </c:cat>
          <c:val>
            <c:numRef>
              <c:f>'Industry shares'!$D$169</c:f>
              <c:numCache>
                <c:formatCode>0%</c:formatCode>
                <c:ptCount val="1"/>
                <c:pt idx="0">
                  <c:v>0.1448343280510393</c:v>
                </c:pt>
              </c:numCache>
            </c:numRef>
          </c:val>
        </c:ser>
        <c:ser>
          <c:idx val="1"/>
          <c:order val="3"/>
          <c:tx>
            <c:strRef>
              <c:f>'Industry shares'!$B$170</c:f>
              <c:strCache>
                <c:ptCount val="1"/>
                <c:pt idx="0">
                  <c:v>NF Chemicals</c:v>
                </c:pt>
              </c:strCache>
            </c:strRef>
          </c:tx>
          <c:spPr>
            <a:solidFill>
              <a:schemeClr val="accent5"/>
            </a:solidFill>
            <a:ln>
              <a:solidFill>
                <a:schemeClr val="bg1"/>
              </a:solidFill>
            </a:ln>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'Industry shares'!$C$164</c:f>
              <c:numCache>
                <c:formatCode>General</c:formatCode>
                <c:ptCount val="1"/>
                <c:pt idx="0">
                  <c:v>2018</c:v>
                </c:pt>
              </c:numCache>
            </c:numRef>
          </c:cat>
          <c:val>
            <c:numRef>
              <c:f>'Industry shares'!$D$170</c:f>
              <c:numCache>
                <c:formatCode>0%</c:formatCode>
                <c:ptCount val="1"/>
                <c:pt idx="0">
                  <c:v>0.22257666186458119</c:v>
                </c:pt>
              </c:numCache>
            </c:numRef>
          </c:val>
        </c:ser>
        <c:ser>
          <c:idx val="8"/>
          <c:order val="4"/>
          <c:tx>
            <c:strRef>
              <c:f>'Industry shares'!$B$171</c:f>
              <c:strCache>
                <c:ptCount val="1"/>
                <c:pt idx="0">
                  <c:v>F Primary Metals</c:v>
                </c:pt>
              </c:strCache>
            </c:strRef>
          </c:tx>
          <c:spPr>
            <a:solidFill>
              <a:srgbClr val="00405C"/>
            </a:solidFill>
            <a:ln>
              <a:solidFill>
                <a:schemeClr val="bg1"/>
              </a:solidFill>
            </a:ln>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'Industry shares'!$C$164</c:f>
              <c:numCache>
                <c:formatCode>General</c:formatCode>
                <c:ptCount val="1"/>
                <c:pt idx="0">
                  <c:v>2018</c:v>
                </c:pt>
              </c:numCache>
            </c:numRef>
          </c:cat>
          <c:val>
            <c:numRef>
              <c:f>'Industry shares'!$D$171</c:f>
              <c:numCache>
                <c:formatCode>0%</c:formatCode>
                <c:ptCount val="1"/>
                <c:pt idx="0">
                  <c:v>6.1946902654867256E-2</c:v>
                </c:pt>
              </c:numCache>
            </c:numRef>
          </c:val>
        </c:ser>
        <c:ser>
          <c:idx val="2"/>
          <c:order val="5"/>
          <c:tx>
            <c:strRef>
              <c:f>'Industry shares'!$B$172</c:f>
              <c:strCache>
                <c:ptCount val="1"/>
                <c:pt idx="0">
                  <c:v>NF Primary Metals</c:v>
                </c:pt>
              </c:strCache>
            </c:strRef>
          </c:tx>
          <c:spPr>
            <a:solidFill>
              <a:schemeClr val="tx2">
                <a:lumMod val="90000"/>
                <a:lumOff val="10000"/>
              </a:schemeClr>
            </a:solidFill>
            <a:ln>
              <a:solidFill>
                <a:schemeClr val="bg1"/>
              </a:solidFill>
            </a:ln>
          </c:spPr>
          <c:invertIfNegative val="0"/>
          <c:dLbls>
            <c:dLbl>
              <c:idx val="0"/>
              <c:layout>
                <c:manualLayout>
                  <c:x val="1.5410272107407486E-3"/>
                  <c:y val="0.3288888888888889"/>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a:solidFill>
                      <a:sysClr val="windowText" lastClr="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'Industry shares'!$C$164</c:f>
              <c:numCache>
                <c:formatCode>General</c:formatCode>
                <c:ptCount val="1"/>
                <c:pt idx="0">
                  <c:v>2018</c:v>
                </c:pt>
              </c:numCache>
            </c:numRef>
          </c:cat>
          <c:val>
            <c:numRef>
              <c:f>'Industry shares'!$D$172</c:f>
              <c:numCache>
                <c:formatCode>0%</c:formatCode>
                <c:ptCount val="1"/>
                <c:pt idx="0">
                  <c:v>1.5795431158674624E-2</c:v>
                </c:pt>
              </c:numCache>
            </c:numRef>
          </c:val>
        </c:ser>
        <c:ser>
          <c:idx val="5"/>
          <c:order val="6"/>
          <c:tx>
            <c:strRef>
              <c:f>'Industry shares'!$B$173</c:f>
              <c:strCache>
                <c:ptCount val="1"/>
                <c:pt idx="0">
                  <c:v>F Paper</c:v>
                </c:pt>
              </c:strCache>
            </c:strRef>
          </c:tx>
          <c:spPr>
            <a:solidFill>
              <a:schemeClr val="accent2"/>
            </a:solidFill>
            <a:ln>
              <a:solidFill>
                <a:schemeClr val="bg1"/>
              </a:solidFill>
            </a:ln>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'Industry shares'!$C$164</c:f>
              <c:numCache>
                <c:formatCode>General</c:formatCode>
                <c:ptCount val="1"/>
                <c:pt idx="0">
                  <c:v>2018</c:v>
                </c:pt>
              </c:numCache>
            </c:numRef>
          </c:cat>
          <c:val>
            <c:numRef>
              <c:f>'Industry shares'!$D$173</c:f>
              <c:numCache>
                <c:formatCode>0%</c:formatCode>
                <c:ptCount val="1"/>
                <c:pt idx="0">
                  <c:v>0.10485696645400289</c:v>
                </c:pt>
              </c:numCache>
            </c:numRef>
          </c:val>
        </c:ser>
        <c:ser>
          <c:idx val="10"/>
          <c:order val="7"/>
          <c:tx>
            <c:strRef>
              <c:f>'Industry shares'!$B$174</c:f>
              <c:strCache>
                <c:ptCount val="1"/>
                <c:pt idx="0">
                  <c:v>NF Paper</c:v>
                </c:pt>
              </c:strCache>
            </c:strRef>
          </c:tx>
          <c:invertIfNegative val="0"/>
          <c:cat>
            <c:numRef>
              <c:f>'Industry shares'!$C$164</c:f>
              <c:numCache>
                <c:formatCode>General</c:formatCode>
                <c:ptCount val="1"/>
                <c:pt idx="0">
                  <c:v>2018</c:v>
                </c:pt>
              </c:numCache>
            </c:numRef>
          </c:cat>
          <c:val>
            <c:numRef>
              <c:f>'Industry shares'!$D$174</c:f>
              <c:numCache>
                <c:formatCode>0.00%</c:formatCode>
                <c:ptCount val="1"/>
                <c:pt idx="0">
                  <c:v>1.5435274747890512E-4</c:v>
                </c:pt>
              </c:numCache>
            </c:numRef>
          </c:val>
        </c:ser>
        <c:ser>
          <c:idx val="4"/>
          <c:order val="8"/>
          <c:tx>
            <c:strRef>
              <c:f>'Industry shares'!$B$175</c:f>
              <c:strCache>
                <c:ptCount val="1"/>
                <c:pt idx="0">
                  <c:v>F Food</c:v>
                </c:pt>
              </c:strCache>
            </c:strRef>
          </c:tx>
          <c:spPr>
            <a:solidFill>
              <a:schemeClr val="accent3"/>
            </a:solidFill>
            <a:ln>
              <a:solidFill>
                <a:schemeClr val="bg1"/>
              </a:solidFill>
            </a:ln>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'Industry shares'!$C$164</c:f>
              <c:numCache>
                <c:formatCode>General</c:formatCode>
                <c:ptCount val="1"/>
                <c:pt idx="0">
                  <c:v>2018</c:v>
                </c:pt>
              </c:numCache>
            </c:numRef>
          </c:cat>
          <c:val>
            <c:numRef>
              <c:f>'Industry shares'!$D$175</c:f>
              <c:numCache>
                <c:formatCode>0%</c:formatCode>
                <c:ptCount val="1"/>
                <c:pt idx="0">
                  <c:v>5.9271455031899567E-2</c:v>
                </c:pt>
              </c:numCache>
            </c:numRef>
          </c:val>
        </c:ser>
        <c:ser>
          <c:idx val="11"/>
          <c:order val="9"/>
          <c:tx>
            <c:strRef>
              <c:f>'Industry shares'!$B$176</c:f>
              <c:strCache>
                <c:ptCount val="1"/>
                <c:pt idx="0">
                  <c:v>NF Food</c:v>
                </c:pt>
              </c:strCache>
            </c:strRef>
          </c:tx>
          <c:invertIfNegative val="0"/>
          <c:cat>
            <c:numRef>
              <c:f>'Industry shares'!$C$164</c:f>
              <c:numCache>
                <c:formatCode>General</c:formatCode>
                <c:ptCount val="1"/>
                <c:pt idx="0">
                  <c:v>2018</c:v>
                </c:pt>
              </c:numCache>
            </c:numRef>
          </c:cat>
          <c:val>
            <c:numRef>
              <c:f>'Industry shares'!$D$176</c:f>
              <c:numCache>
                <c:formatCode>0.00%</c:formatCode>
                <c:ptCount val="1"/>
                <c:pt idx="0">
                  <c:v>4.6305824243671537E-4</c:v>
                </c:pt>
              </c:numCache>
            </c:numRef>
          </c:val>
        </c:ser>
        <c:ser>
          <c:idx val="12"/>
          <c:order val="10"/>
          <c:tx>
            <c:strRef>
              <c:f>'Industry shares'!$B$177</c:f>
              <c:strCache>
                <c:ptCount val="1"/>
                <c:pt idx="0">
                  <c:v>F Nonmetallic Mineral Products </c:v>
                </c:pt>
              </c:strCache>
            </c:strRef>
          </c:tx>
          <c:spPr>
            <a:solidFill>
              <a:schemeClr val="accent4"/>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'Industry shares'!$C$164</c:f>
              <c:numCache>
                <c:formatCode>General</c:formatCode>
                <c:ptCount val="1"/>
                <c:pt idx="0">
                  <c:v>2018</c:v>
                </c:pt>
              </c:numCache>
            </c:numRef>
          </c:cat>
          <c:val>
            <c:numRef>
              <c:f>'Industry shares'!$D$177</c:f>
              <c:numCache>
                <c:formatCode>0%</c:formatCode>
                <c:ptCount val="1"/>
                <c:pt idx="0">
                  <c:v>4.3424572957398641E-2</c:v>
                </c:pt>
              </c:numCache>
            </c:numRef>
          </c:val>
        </c:ser>
        <c:ser>
          <c:idx val="13"/>
          <c:order val="11"/>
          <c:tx>
            <c:strRef>
              <c:f>'Industry shares'!$B$178</c:f>
              <c:strCache>
                <c:ptCount val="1"/>
                <c:pt idx="0">
                  <c:v>NF Nonmetallic Mineral Products </c:v>
                </c:pt>
              </c:strCache>
            </c:strRef>
          </c:tx>
          <c:invertIfNegative val="0"/>
          <c:cat>
            <c:numRef>
              <c:f>'Industry shares'!$C$164</c:f>
              <c:numCache>
                <c:formatCode>General</c:formatCode>
                <c:ptCount val="1"/>
                <c:pt idx="0">
                  <c:v>2018</c:v>
                </c:pt>
              </c:numCache>
            </c:numRef>
          </c:cat>
          <c:val>
            <c:numRef>
              <c:f>'Industry shares'!$D$178</c:f>
              <c:numCache>
                <c:formatCode>0.00%</c:formatCode>
                <c:ptCount val="1"/>
                <c:pt idx="0">
                  <c:v>1.0290183165260341E-4</c:v>
                </c:pt>
              </c:numCache>
            </c:numRef>
          </c:val>
        </c:ser>
        <c:ser>
          <c:idx val="9"/>
          <c:order val="12"/>
          <c:tx>
            <c:strRef>
              <c:f>'Industry shares'!$B$179</c:f>
              <c:strCache>
                <c:ptCount val="1"/>
                <c:pt idx="0">
                  <c:v>F All Other Manufacturing</c:v>
                </c:pt>
              </c:strCache>
            </c:strRef>
          </c:tx>
          <c:spPr>
            <a:solidFill>
              <a:srgbClr val="000000">
                <a:lumMod val="75000"/>
                <a:lumOff val="25000"/>
              </a:srgbClr>
            </a:solidFill>
            <a:ln>
              <a:solidFill>
                <a:schemeClr val="bg1"/>
              </a:solidFill>
            </a:ln>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'Industry shares'!$C$164</c:f>
              <c:numCache>
                <c:formatCode>General</c:formatCode>
                <c:ptCount val="1"/>
                <c:pt idx="0">
                  <c:v>2018</c:v>
                </c:pt>
              </c:numCache>
            </c:numRef>
          </c:cat>
          <c:val>
            <c:numRef>
              <c:f>'Industry shares'!$D$179</c:f>
              <c:numCache>
                <c:formatCode>0%</c:formatCode>
                <c:ptCount val="1"/>
                <c:pt idx="0">
                  <c:v>9.7911092817452153E-2</c:v>
                </c:pt>
              </c:numCache>
            </c:numRef>
          </c:val>
        </c:ser>
        <c:ser>
          <c:idx val="3"/>
          <c:order val="13"/>
          <c:tx>
            <c:strRef>
              <c:f>'Industry shares'!$B$180</c:f>
              <c:strCache>
                <c:ptCount val="1"/>
                <c:pt idx="0">
                  <c:v>NF All Other Manufacturing</c:v>
                </c:pt>
              </c:strCache>
            </c:strRef>
          </c:tx>
          <c:spPr>
            <a:solidFill>
              <a:srgbClr val="000000">
                <a:lumMod val="50000"/>
                <a:lumOff val="50000"/>
              </a:srgbClr>
            </a:solidFill>
            <a:ln>
              <a:solidFill>
                <a:schemeClr val="bg1"/>
              </a:solidFill>
            </a:ln>
          </c:spPr>
          <c:invertIfNegative val="0"/>
          <c:dLbls>
            <c:dLbl>
              <c:idx val="0"/>
              <c:layout>
                <c:manualLayout>
                  <c:x val="2.1579072052815938E-5"/>
                  <c:y val="0"/>
                </c:manualLayout>
              </c:layout>
              <c:spPr/>
              <c:txPr>
                <a:bodyPr/>
                <a:lstStyle/>
                <a:p>
                  <a:pPr>
                    <a:defRPr>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'Industry shares'!$C$164</c:f>
              <c:numCache>
                <c:formatCode>General</c:formatCode>
                <c:ptCount val="1"/>
                <c:pt idx="0">
                  <c:v>2018</c:v>
                </c:pt>
              </c:numCache>
            </c:numRef>
          </c:cat>
          <c:val>
            <c:numRef>
              <c:f>'Industry shares'!$D$180</c:f>
              <c:numCache>
                <c:formatCode>0%</c:formatCode>
                <c:ptCount val="1"/>
                <c:pt idx="0">
                  <c:v>3.0253138505865404E-2</c:v>
                </c:pt>
              </c:numCache>
            </c:numRef>
          </c:val>
        </c:ser>
        <c:dLbls>
          <c:showLegendKey val="0"/>
          <c:showVal val="0"/>
          <c:showCatName val="0"/>
          <c:showSerName val="0"/>
          <c:showPercent val="0"/>
          <c:showBubbleSize val="0"/>
        </c:dLbls>
        <c:gapWidth val="100"/>
        <c:overlap val="100"/>
        <c:axId val="733015328"/>
        <c:axId val="733015872"/>
      </c:barChart>
      <c:catAx>
        <c:axId val="733015328"/>
        <c:scaling>
          <c:orientation val="minMax"/>
        </c:scaling>
        <c:delete val="1"/>
        <c:axPos val="l"/>
        <c:numFmt formatCode="General" sourceLinked="1"/>
        <c:majorTickMark val="out"/>
        <c:minorTickMark val="none"/>
        <c:tickLblPos val="none"/>
        <c:crossAx val="733015872"/>
        <c:crosses val="autoZero"/>
        <c:auto val="1"/>
        <c:lblAlgn val="ctr"/>
        <c:lblOffset val="100"/>
        <c:noMultiLvlLbl val="0"/>
      </c:catAx>
      <c:valAx>
        <c:axId val="733015872"/>
        <c:scaling>
          <c:orientation val="minMax"/>
        </c:scaling>
        <c:delete val="1"/>
        <c:axPos val="b"/>
        <c:numFmt formatCode="0%" sourceLinked="1"/>
        <c:majorTickMark val="out"/>
        <c:minorTickMark val="none"/>
        <c:tickLblPos val="none"/>
        <c:crossAx val="733015328"/>
        <c:crosses val="autoZero"/>
        <c:crossBetween val="between"/>
      </c:valAx>
    </c:plotArea>
    <c:plotVisOnly val="1"/>
    <c:dispBlanksAs val="gap"/>
    <c:showDLblsOverMax val="0"/>
  </c:chart>
  <c:spPr>
    <a:ln>
      <a:noFill/>
    </a:ln>
  </c:spPr>
  <c:txPr>
    <a:bodyPr/>
    <a:lstStyle/>
    <a:p>
      <a:pPr>
        <a:defRPr>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a:noFill/>
            </a:ln>
          </c:spPr>
          <c:dPt>
            <c:idx val="0"/>
            <c:bubble3D val="0"/>
            <c:spPr>
              <a:solidFill>
                <a:schemeClr val="bg1">
                  <a:lumMod val="95000"/>
                </a:schemeClr>
              </a:solidFill>
              <a:ln w="19050">
                <a:noFill/>
              </a:ln>
              <a:effectLst/>
            </c:spPr>
          </c:dPt>
          <c:dPt>
            <c:idx val="1"/>
            <c:bubble3D val="0"/>
            <c:spPr>
              <a:solidFill>
                <a:schemeClr val="accent4"/>
              </a:solidFill>
              <a:ln w="19050">
                <a:noFill/>
              </a:ln>
              <a:effectLst/>
            </c:spPr>
          </c:dPt>
          <c:val>
            <c:numRef>
              <c:f>'8.5&amp;6'!$C$62:$D$62</c:f>
              <c:numCache>
                <c:formatCode>0%</c:formatCode>
                <c:ptCount val="2"/>
                <c:pt idx="0">
                  <c:v>0.95620728111922082</c:v>
                </c:pt>
                <c:pt idx="1">
                  <c:v>4.3792718880779125E-2</c:v>
                </c:pt>
              </c:numCache>
            </c:numRef>
          </c:val>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a:noFill/>
            </a:ln>
          </c:spPr>
          <c:dPt>
            <c:idx val="0"/>
            <c:bubble3D val="0"/>
            <c:spPr>
              <a:solidFill>
                <a:schemeClr val="bg1">
                  <a:lumMod val="95000"/>
                </a:schemeClr>
              </a:solidFill>
              <a:ln w="19050">
                <a:noFill/>
              </a:ln>
              <a:effectLst/>
            </c:spPr>
          </c:dPt>
          <c:dPt>
            <c:idx val="1"/>
            <c:bubble3D val="0"/>
            <c:spPr>
              <a:solidFill>
                <a:schemeClr val="accent3"/>
              </a:solidFill>
              <a:ln w="19050">
                <a:noFill/>
              </a:ln>
              <a:effectLst/>
            </c:spPr>
          </c:dPt>
          <c:val>
            <c:numRef>
              <c:f>'8.1a'!$C$132:$D$132</c:f>
              <c:numCache>
                <c:formatCode>0%</c:formatCode>
                <c:ptCount val="2"/>
                <c:pt idx="0">
                  <c:v>0.52015171758886081</c:v>
                </c:pt>
                <c:pt idx="1">
                  <c:v>0.47984828241113919</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'8.1a'!$C$150</c:f>
              <c:strCache>
                <c:ptCount val="1"/>
                <c:pt idx="0">
                  <c:v>Participation</c:v>
                </c:pt>
              </c:strCache>
            </c:strRef>
          </c:tx>
          <c:spPr>
            <a:solidFill>
              <a:schemeClr val="accent3"/>
            </a:solidFill>
            <a:ln>
              <a:noFill/>
            </a:ln>
            <a:effectLst/>
          </c:spPr>
          <c:invertIfNegative val="0"/>
          <c:cat>
            <c:strRef>
              <c:f>'8.1a'!$B$151:$B$164</c:f>
              <c:strCache>
                <c:ptCount val="14"/>
                <c:pt idx="0">
                  <c:v>steam production/system</c:v>
                </c:pt>
                <c:pt idx="1">
                  <c:v>direct process cooling, refrigeration</c:v>
                </c:pt>
                <c:pt idx="2">
                  <c:v>direct/indirect process heating</c:v>
                </c:pt>
                <c:pt idx="3">
                  <c:v>direct machine drive</c:v>
                </c:pt>
                <c:pt idx="4">
                  <c:v>compressed air systems</c:v>
                </c:pt>
                <c:pt idx="5">
                  <c:v>facility HVAC</c:v>
                </c:pt>
                <c:pt idx="6">
                  <c:v>facility lighting</c:v>
                </c:pt>
                <c:pt idx="9">
                  <c:v>training</c:v>
                </c:pt>
                <c:pt idx="10">
                  <c:v>technical information</c:v>
                </c:pt>
                <c:pt idx="11">
                  <c:v>financial assistance</c:v>
                </c:pt>
                <c:pt idx="12">
                  <c:v>technical assistance</c:v>
                </c:pt>
                <c:pt idx="13">
                  <c:v>energy audit or assessment</c:v>
                </c:pt>
              </c:strCache>
            </c:strRef>
          </c:cat>
          <c:val>
            <c:numRef>
              <c:f>'8.1a'!$C$151:$C$164</c:f>
              <c:numCache>
                <c:formatCode>General</c:formatCode>
                <c:ptCount val="14"/>
                <c:pt idx="0">
                  <c:v>8787</c:v>
                </c:pt>
                <c:pt idx="1">
                  <c:v>13966</c:v>
                </c:pt>
                <c:pt idx="2">
                  <c:v>21771</c:v>
                </c:pt>
                <c:pt idx="3">
                  <c:v>25360</c:v>
                </c:pt>
                <c:pt idx="4">
                  <c:v>27311</c:v>
                </c:pt>
                <c:pt idx="5">
                  <c:v>48771</c:v>
                </c:pt>
                <c:pt idx="6">
                  <c:v>56841</c:v>
                </c:pt>
                <c:pt idx="9">
                  <c:v>12577</c:v>
                </c:pt>
                <c:pt idx="10">
                  <c:v>14682</c:v>
                </c:pt>
                <c:pt idx="11">
                  <c:v>16462</c:v>
                </c:pt>
                <c:pt idx="12">
                  <c:v>22005</c:v>
                </c:pt>
                <c:pt idx="13">
                  <c:v>33107</c:v>
                </c:pt>
              </c:numCache>
            </c:numRef>
          </c:val>
        </c:ser>
        <c:dLbls>
          <c:showLegendKey val="0"/>
          <c:showVal val="0"/>
          <c:showCatName val="0"/>
          <c:showSerName val="0"/>
          <c:showPercent val="0"/>
          <c:showBubbleSize val="0"/>
        </c:dLbls>
        <c:gapWidth val="50"/>
        <c:axId val="708780688"/>
        <c:axId val="708783952"/>
      </c:barChart>
      <c:catAx>
        <c:axId val="7087806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08783952"/>
        <c:crosses val="autoZero"/>
        <c:auto val="1"/>
        <c:lblAlgn val="ctr"/>
        <c:lblOffset val="100"/>
        <c:noMultiLvlLbl val="0"/>
      </c:catAx>
      <c:valAx>
        <c:axId val="7087839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08780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'8.1a'!$C$87</c:f>
              <c:strCache>
                <c:ptCount val="1"/>
                <c:pt idx="0">
                  <c:v>Participation %</c:v>
                </c:pt>
              </c:strCache>
            </c:strRef>
          </c:tx>
          <c:spPr>
            <a:solidFill>
              <a:schemeClr val="accent4"/>
            </a:solidFill>
            <a:ln>
              <a:noFill/>
            </a:ln>
            <a:effectLst/>
          </c:spPr>
          <c:invertIfNegative val="0"/>
          <c:cat>
            <c:strRef>
              <c:f>'8.1a'!$B$88:$B$108</c:f>
              <c:strCache>
                <c:ptCount val="21"/>
                <c:pt idx="0">
                  <c:v>leather and allied products</c:v>
                </c:pt>
                <c:pt idx="1">
                  <c:v>furniture and related products</c:v>
                </c:pt>
                <c:pt idx="2">
                  <c:v>miscellaneous</c:v>
                </c:pt>
                <c:pt idx="3">
                  <c:v>nonmetallic mineral products</c:v>
                </c:pt>
                <c:pt idx="4">
                  <c:v>printing and related support</c:v>
                </c:pt>
                <c:pt idx="5">
                  <c:v>textile product mills</c:v>
                </c:pt>
                <c:pt idx="6">
                  <c:v>fabricated metal products</c:v>
                </c:pt>
                <c:pt idx="7">
                  <c:v>wood products</c:v>
                </c:pt>
                <c:pt idx="8">
                  <c:v>apparel</c:v>
                </c:pt>
                <c:pt idx="9">
                  <c:v>textile mills</c:v>
                </c:pt>
                <c:pt idx="10">
                  <c:v>transportation equipment</c:v>
                </c:pt>
                <c:pt idx="11">
                  <c:v>food</c:v>
                </c:pt>
                <c:pt idx="12">
                  <c:v>electrical equipment, appliances, and components</c:v>
                </c:pt>
                <c:pt idx="13">
                  <c:v> beverage and tobacco products</c:v>
                </c:pt>
                <c:pt idx="14">
                  <c:v>computer and electronic products</c:v>
                </c:pt>
                <c:pt idx="15">
                  <c:v>paper</c:v>
                </c:pt>
                <c:pt idx="16">
                  <c:v>machinery</c:v>
                </c:pt>
                <c:pt idx="17">
                  <c:v>petroleum and coal products</c:v>
                </c:pt>
                <c:pt idx="18">
                  <c:v>chemicals</c:v>
                </c:pt>
                <c:pt idx="19">
                  <c:v>plastics and rubber products</c:v>
                </c:pt>
                <c:pt idx="20">
                  <c:v>primary metals</c:v>
                </c:pt>
              </c:strCache>
            </c:strRef>
          </c:cat>
          <c:val>
            <c:numRef>
              <c:f>'8.1a'!$C$88:$C$108</c:f>
              <c:numCache>
                <c:formatCode>0%</c:formatCode>
                <c:ptCount val="21"/>
                <c:pt idx="0">
                  <c:v>0.24885496183206107</c:v>
                </c:pt>
                <c:pt idx="1">
                  <c:v>0.37666227387085183</c:v>
                </c:pt>
                <c:pt idx="2">
                  <c:v>0.40295343226844066</c:v>
                </c:pt>
                <c:pt idx="3">
                  <c:v>0.40781055255504778</c:v>
                </c:pt>
                <c:pt idx="4">
                  <c:v>0.41239892183288412</c:v>
                </c:pt>
                <c:pt idx="5">
                  <c:v>0.42031098153547131</c:v>
                </c:pt>
                <c:pt idx="6">
                  <c:v>0.43792985322406386</c:v>
                </c:pt>
                <c:pt idx="7">
                  <c:v>0.43815580286168521</c:v>
                </c:pt>
                <c:pt idx="8">
                  <c:v>0.46421161825726143</c:v>
                </c:pt>
                <c:pt idx="9">
                  <c:v>0.50220588235294117</c:v>
                </c:pt>
                <c:pt idx="10">
                  <c:v>0.50471631704913422</c:v>
                </c:pt>
                <c:pt idx="11">
                  <c:v>0.527458654210327</c:v>
                </c:pt>
                <c:pt idx="12">
                  <c:v>0.53444613050075873</c:v>
                </c:pt>
                <c:pt idx="13">
                  <c:v>0.53885220924327071</c:v>
                </c:pt>
                <c:pt idx="14">
                  <c:v>0.53912127595546189</c:v>
                </c:pt>
                <c:pt idx="15">
                  <c:v>0.56962445995347288</c:v>
                </c:pt>
                <c:pt idx="16">
                  <c:v>0.57088276694148399</c:v>
                </c:pt>
                <c:pt idx="17">
                  <c:v>0.57355284121083383</c:v>
                </c:pt>
                <c:pt idx="18">
                  <c:v>0.59065378566614246</c:v>
                </c:pt>
                <c:pt idx="19">
                  <c:v>0.60887339184802214</c:v>
                </c:pt>
                <c:pt idx="20">
                  <c:v>0.61686298822070673</c:v>
                </c:pt>
              </c:numCache>
            </c:numRef>
          </c:val>
        </c:ser>
        <c:dLbls>
          <c:showLegendKey val="0"/>
          <c:showVal val="0"/>
          <c:showCatName val="0"/>
          <c:showSerName val="0"/>
          <c:showPercent val="0"/>
          <c:showBubbleSize val="0"/>
        </c:dLbls>
        <c:gapWidth val="50"/>
        <c:axId val="708774160"/>
        <c:axId val="708786128"/>
      </c:barChart>
      <c:barChart>
        <c:barDir val="bar"/>
        <c:grouping val="clustered"/>
        <c:varyColors val="0"/>
        <c:ser>
          <c:idx val="1"/>
          <c:order val="1"/>
          <c:tx>
            <c:strRef>
              <c:f>'8.1a'!$D$87</c:f>
              <c:strCache>
                <c:ptCount val="1"/>
                <c:pt idx="0">
                  <c:v>  Energy Audit or Assessment %</c:v>
                </c:pt>
              </c:strCache>
            </c:strRef>
          </c:tx>
          <c:spPr>
            <a:solidFill>
              <a:schemeClr val="tx1">
                <a:lumMod val="50000"/>
                <a:lumOff val="50000"/>
                <a:alpha val="50000"/>
              </a:schemeClr>
            </a:solidFill>
            <a:ln>
              <a:noFill/>
            </a:ln>
            <a:effectLst/>
          </c:spPr>
          <c:invertIfNegative val="0"/>
          <c:cat>
            <c:strRef>
              <c:f>'8.1a'!$B$88:$B$108</c:f>
              <c:strCache>
                <c:ptCount val="21"/>
                <c:pt idx="0">
                  <c:v>leather and allied products</c:v>
                </c:pt>
                <c:pt idx="1">
                  <c:v>furniture and related products</c:v>
                </c:pt>
                <c:pt idx="2">
                  <c:v>miscellaneous</c:v>
                </c:pt>
                <c:pt idx="3">
                  <c:v>nonmetallic mineral products</c:v>
                </c:pt>
                <c:pt idx="4">
                  <c:v>printing and related support</c:v>
                </c:pt>
                <c:pt idx="5">
                  <c:v>textile product mills</c:v>
                </c:pt>
                <c:pt idx="6">
                  <c:v>fabricated metal products</c:v>
                </c:pt>
                <c:pt idx="7">
                  <c:v>wood products</c:v>
                </c:pt>
                <c:pt idx="8">
                  <c:v>apparel</c:v>
                </c:pt>
                <c:pt idx="9">
                  <c:v>textile mills</c:v>
                </c:pt>
                <c:pt idx="10">
                  <c:v>transportation equipment</c:v>
                </c:pt>
                <c:pt idx="11">
                  <c:v>food</c:v>
                </c:pt>
                <c:pt idx="12">
                  <c:v>electrical equipment, appliances, and components</c:v>
                </c:pt>
                <c:pt idx="13">
                  <c:v> beverage and tobacco products</c:v>
                </c:pt>
                <c:pt idx="14">
                  <c:v>computer and electronic products</c:v>
                </c:pt>
                <c:pt idx="15">
                  <c:v>paper</c:v>
                </c:pt>
                <c:pt idx="16">
                  <c:v>machinery</c:v>
                </c:pt>
                <c:pt idx="17">
                  <c:v>petroleum and coal products</c:v>
                </c:pt>
                <c:pt idx="18">
                  <c:v>chemicals</c:v>
                </c:pt>
                <c:pt idx="19">
                  <c:v>plastics and rubber products</c:v>
                </c:pt>
                <c:pt idx="20">
                  <c:v>primary metals</c:v>
                </c:pt>
              </c:strCache>
            </c:strRef>
          </c:cat>
          <c:val>
            <c:numRef>
              <c:f>'8.1a'!$D$88:$D$108</c:f>
              <c:numCache>
                <c:formatCode>0%</c:formatCode>
                <c:ptCount val="21"/>
                <c:pt idx="0">
                  <c:v>6.4122137404580157E-2</c:v>
                </c:pt>
                <c:pt idx="1">
                  <c:v>0.13358092727926202</c:v>
                </c:pt>
                <c:pt idx="2">
                  <c:v>0.14036113751005191</c:v>
                </c:pt>
                <c:pt idx="3">
                  <c:v>0.18878271707519734</c:v>
                </c:pt>
                <c:pt idx="4">
                  <c:v>0.12105596955763437</c:v>
                </c:pt>
                <c:pt idx="5">
                  <c:v>0.13338192419825073</c:v>
                </c:pt>
                <c:pt idx="6">
                  <c:v>0.13739492476745105</c:v>
                </c:pt>
                <c:pt idx="7">
                  <c:v>0.12877583465818759</c:v>
                </c:pt>
                <c:pt idx="8">
                  <c:v>0.30394190871369292</c:v>
                </c:pt>
                <c:pt idx="9">
                  <c:v>0.13897058823529412</c:v>
                </c:pt>
                <c:pt idx="10">
                  <c:v>0.18794875404758551</c:v>
                </c:pt>
                <c:pt idx="11">
                  <c:v>0.20439338467365231</c:v>
                </c:pt>
                <c:pt idx="12">
                  <c:v>0.25128983308042491</c:v>
                </c:pt>
                <c:pt idx="13">
                  <c:v>0.2722194007110208</c:v>
                </c:pt>
                <c:pt idx="14">
                  <c:v>0.19891664158892566</c:v>
                </c:pt>
                <c:pt idx="15">
                  <c:v>0.2768361581920904</c:v>
                </c:pt>
                <c:pt idx="16">
                  <c:v>0.17072189825055298</c:v>
                </c:pt>
                <c:pt idx="17">
                  <c:v>0.33032395114179502</c:v>
                </c:pt>
                <c:pt idx="18">
                  <c:v>0.29027184902269154</c:v>
                </c:pt>
                <c:pt idx="19">
                  <c:v>0.31068895034267163</c:v>
                </c:pt>
                <c:pt idx="20">
                  <c:v>0.28766274023558586</c:v>
                </c:pt>
              </c:numCache>
            </c:numRef>
          </c:val>
        </c:ser>
        <c:dLbls>
          <c:showLegendKey val="0"/>
          <c:showVal val="0"/>
          <c:showCatName val="0"/>
          <c:showSerName val="0"/>
          <c:showPercent val="0"/>
          <c:showBubbleSize val="0"/>
        </c:dLbls>
        <c:gapWidth val="50"/>
        <c:axId val="708786672"/>
        <c:axId val="708785584"/>
      </c:barChart>
      <c:catAx>
        <c:axId val="70877416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08786128"/>
        <c:crosses val="autoZero"/>
        <c:auto val="1"/>
        <c:lblAlgn val="ctr"/>
        <c:lblOffset val="100"/>
        <c:noMultiLvlLbl val="0"/>
      </c:catAx>
      <c:valAx>
        <c:axId val="70878612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8774160"/>
        <c:crosses val="autoZero"/>
        <c:crossBetween val="between"/>
      </c:valAx>
      <c:valAx>
        <c:axId val="708785584"/>
        <c:scaling>
          <c:orientation val="minMax"/>
          <c:max val="0.70000000000000007"/>
        </c:scaling>
        <c:delete val="1"/>
        <c:axPos val="t"/>
        <c:numFmt formatCode="0%" sourceLinked="1"/>
        <c:majorTickMark val="out"/>
        <c:minorTickMark val="none"/>
        <c:tickLblPos val="nextTo"/>
        <c:crossAx val="708786672"/>
        <c:crosses val="max"/>
        <c:crossBetween val="between"/>
      </c:valAx>
      <c:catAx>
        <c:axId val="708786672"/>
        <c:scaling>
          <c:orientation val="minMax"/>
        </c:scaling>
        <c:delete val="1"/>
        <c:axPos val="l"/>
        <c:numFmt formatCode="General" sourceLinked="1"/>
        <c:majorTickMark val="out"/>
        <c:minorTickMark val="none"/>
        <c:tickLblPos val="nextTo"/>
        <c:crossAx val="70878558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1"/>
          <c:order val="0"/>
          <c:tx>
            <c:strRef>
              <c:f>'8.10'!$E$201</c:f>
              <c:strCache>
                <c:ptCount val="1"/>
                <c:pt idx="0">
                  <c:v>EL%</c:v>
                </c:pt>
              </c:strCache>
            </c:strRef>
          </c:tx>
          <c:spPr>
            <a:ln w="25400" cap="rnd">
              <a:noFill/>
              <a:round/>
            </a:ln>
            <a:effectLst/>
          </c:spPr>
          <c:marker>
            <c:symbol val="circle"/>
            <c:size val="14"/>
            <c:spPr>
              <a:solidFill>
                <a:schemeClr val="accent1"/>
              </a:solidFill>
              <a:ln w="9525">
                <a:noFill/>
              </a:ln>
              <a:effectLst/>
            </c:spPr>
          </c:marker>
          <c:xVal>
            <c:numRef>
              <c:f>'8.10'!$E$202:$E$210</c:f>
              <c:numCache>
                <c:formatCode>0%</c:formatCode>
                <c:ptCount val="9"/>
                <c:pt idx="0">
                  <c:v>0.19471624266144813</c:v>
                </c:pt>
                <c:pt idx="1">
                  <c:v>0.20970662803332127</c:v>
                </c:pt>
                <c:pt idx="2">
                  <c:v>0.17406919669579793</c:v>
                </c:pt>
                <c:pt idx="3">
                  <c:v>0.13438346049716957</c:v>
                </c:pt>
                <c:pt idx="4">
                  <c:v>0.1247162413152645</c:v>
                </c:pt>
                <c:pt idx="5">
                  <c:v>0.10436755530346001</c:v>
                </c:pt>
                <c:pt idx="6">
                  <c:v>0.11102223644216926</c:v>
                </c:pt>
                <c:pt idx="7">
                  <c:v>8.7349397590361449E-2</c:v>
                </c:pt>
                <c:pt idx="8">
                  <c:v>8.0983182406209567E-2</c:v>
                </c:pt>
              </c:numCache>
            </c:numRef>
          </c:xVal>
          <c:yVal>
            <c:numRef>
              <c:f>'8.10'!$H$202:$H$210</c:f>
              <c:numCache>
                <c:formatCode>0.00</c:formatCode>
                <c:ptCount val="9"/>
                <c:pt idx="0">
                  <c:v>4.5</c:v>
                </c:pt>
                <c:pt idx="1">
                  <c:v>4</c:v>
                </c:pt>
                <c:pt idx="2">
                  <c:v>3.5</c:v>
                </c:pt>
                <c:pt idx="3">
                  <c:v>3</c:v>
                </c:pt>
                <c:pt idx="4">
                  <c:v>2.5</c:v>
                </c:pt>
                <c:pt idx="5">
                  <c:v>2</c:v>
                </c:pt>
                <c:pt idx="6">
                  <c:v>1.5</c:v>
                </c:pt>
                <c:pt idx="7">
                  <c:v>1</c:v>
                </c:pt>
                <c:pt idx="8">
                  <c:v>0.5</c:v>
                </c:pt>
              </c:numCache>
            </c:numRef>
          </c:yVal>
          <c:smooth val="0"/>
        </c:ser>
        <c:ser>
          <c:idx val="2"/>
          <c:order val="1"/>
          <c:tx>
            <c:strRef>
              <c:f>'8.10'!$F$201</c:f>
              <c:strCache>
                <c:ptCount val="1"/>
                <c:pt idx="0">
                  <c:v>NG%</c:v>
                </c:pt>
              </c:strCache>
            </c:strRef>
          </c:tx>
          <c:spPr>
            <a:ln w="25400" cap="rnd">
              <a:noFill/>
              <a:round/>
            </a:ln>
            <a:effectLst/>
          </c:spPr>
          <c:marker>
            <c:symbol val="circle"/>
            <c:size val="14"/>
            <c:spPr>
              <a:solidFill>
                <a:schemeClr val="accent2">
                  <a:lumMod val="60000"/>
                  <a:lumOff val="40000"/>
                </a:schemeClr>
              </a:solidFill>
              <a:ln w="9525">
                <a:noFill/>
              </a:ln>
              <a:effectLst/>
            </c:spPr>
          </c:marker>
          <c:xVal>
            <c:numRef>
              <c:f>'8.10'!$F$202:$F$210</c:f>
              <c:numCache>
                <c:formatCode>0%</c:formatCode>
                <c:ptCount val="9"/>
                <c:pt idx="0">
                  <c:v>0.15851272015655576</c:v>
                </c:pt>
                <c:pt idx="1">
                  <c:v>9.127127852227454E-2</c:v>
                </c:pt>
                <c:pt idx="2">
                  <c:v>0.11995690171195977</c:v>
                </c:pt>
                <c:pt idx="3">
                  <c:v>6.9406842234801869E-2</c:v>
                </c:pt>
                <c:pt idx="4">
                  <c:v>8.4267730618421952E-2</c:v>
                </c:pt>
                <c:pt idx="5">
                  <c:v>0.11344299489506524</c:v>
                </c:pt>
                <c:pt idx="6">
                  <c:v>1.2957926731722925E-2</c:v>
                </c:pt>
                <c:pt idx="7">
                  <c:v>5.4216867469879519E-2</c:v>
                </c:pt>
                <c:pt idx="8">
                  <c:v>2.4579560155239329E-2</c:v>
                </c:pt>
              </c:numCache>
            </c:numRef>
          </c:xVal>
          <c:yVal>
            <c:numRef>
              <c:f>'8.10'!$H$202:$H$210</c:f>
              <c:numCache>
                <c:formatCode>0.00</c:formatCode>
                <c:ptCount val="9"/>
                <c:pt idx="0">
                  <c:v>4.5</c:v>
                </c:pt>
                <c:pt idx="1">
                  <c:v>4</c:v>
                </c:pt>
                <c:pt idx="2">
                  <c:v>3.5</c:v>
                </c:pt>
                <c:pt idx="3">
                  <c:v>3</c:v>
                </c:pt>
                <c:pt idx="4">
                  <c:v>2.5</c:v>
                </c:pt>
                <c:pt idx="5">
                  <c:v>2</c:v>
                </c:pt>
                <c:pt idx="6">
                  <c:v>1.5</c:v>
                </c:pt>
                <c:pt idx="7">
                  <c:v>1</c:v>
                </c:pt>
                <c:pt idx="8">
                  <c:v>0.5</c:v>
                </c:pt>
              </c:numCache>
            </c:numRef>
          </c:yVal>
          <c:smooth val="0"/>
        </c:ser>
        <c:ser>
          <c:idx val="3"/>
          <c:order val="2"/>
          <c:tx>
            <c:strRef>
              <c:f>'8.10'!$G$201</c:f>
              <c:strCache>
                <c:ptCount val="1"/>
                <c:pt idx="0">
                  <c:v>Other%</c:v>
                </c:pt>
              </c:strCache>
            </c:strRef>
          </c:tx>
          <c:spPr>
            <a:ln w="25400" cap="rnd">
              <a:noFill/>
              <a:round/>
            </a:ln>
            <a:effectLst/>
          </c:spPr>
          <c:marker>
            <c:symbol val="circle"/>
            <c:size val="13"/>
            <c:spPr>
              <a:solidFill>
                <a:schemeClr val="bg1">
                  <a:lumMod val="85000"/>
                </a:schemeClr>
              </a:solidFill>
              <a:ln w="9525">
                <a:noFill/>
              </a:ln>
              <a:effectLst/>
            </c:spPr>
          </c:marker>
          <c:xVal>
            <c:numRef>
              <c:f>'8.10'!$G$202:$G$210</c:f>
              <c:numCache>
                <c:formatCode>0%</c:formatCode>
                <c:ptCount val="9"/>
                <c:pt idx="0">
                  <c:v>1.5329419439008479E-2</c:v>
                </c:pt>
                <c:pt idx="1">
                  <c:v>3.8391886997464687E-2</c:v>
                </c:pt>
                <c:pt idx="2">
                  <c:v>2.5020950556686222E-2</c:v>
                </c:pt>
                <c:pt idx="4">
                  <c:v>1.1969457247024834E-2</c:v>
                </c:pt>
                <c:pt idx="5">
                  <c:v>2.8360748723766309E-2</c:v>
                </c:pt>
                <c:pt idx="6">
                  <c:v>7.998720204767237E-4</c:v>
                </c:pt>
                <c:pt idx="7">
                  <c:v>6.024096385542169E-3</c:v>
                </c:pt>
                <c:pt idx="8">
                  <c:v>5.6921086675291071E-3</c:v>
                </c:pt>
              </c:numCache>
            </c:numRef>
          </c:xVal>
          <c:yVal>
            <c:numRef>
              <c:f>'8.10'!$H$202:$H$210</c:f>
              <c:numCache>
                <c:formatCode>0.00</c:formatCode>
                <c:ptCount val="9"/>
                <c:pt idx="0">
                  <c:v>4.5</c:v>
                </c:pt>
                <c:pt idx="1">
                  <c:v>4</c:v>
                </c:pt>
                <c:pt idx="2">
                  <c:v>3.5</c:v>
                </c:pt>
                <c:pt idx="3">
                  <c:v>3</c:v>
                </c:pt>
                <c:pt idx="4">
                  <c:v>2.5</c:v>
                </c:pt>
                <c:pt idx="5">
                  <c:v>2</c:v>
                </c:pt>
                <c:pt idx="6">
                  <c:v>1.5</c:v>
                </c:pt>
                <c:pt idx="7">
                  <c:v>1</c:v>
                </c:pt>
                <c:pt idx="8">
                  <c:v>0.5</c:v>
                </c:pt>
              </c:numCache>
            </c:numRef>
          </c:yVal>
          <c:smooth val="0"/>
        </c:ser>
        <c:dLbls>
          <c:showLegendKey val="0"/>
          <c:showVal val="0"/>
          <c:showCatName val="0"/>
          <c:showSerName val="0"/>
          <c:showPercent val="0"/>
          <c:showBubbleSize val="0"/>
        </c:dLbls>
        <c:axId val="708781232"/>
        <c:axId val="708775792"/>
      </c:scatterChart>
      <c:valAx>
        <c:axId val="70878123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08775792"/>
        <c:crosses val="autoZero"/>
        <c:crossBetween val="midCat"/>
      </c:valAx>
      <c:valAx>
        <c:axId val="708775792"/>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70878123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'8.10'!$D$201</c:f>
              <c:strCache>
                <c:ptCount val="1"/>
                <c:pt idx="0">
                  <c:v>Participation %</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'8.10'!$B$202:$B$210</c:f>
              <c:strCache>
                <c:ptCount val="9"/>
                <c:pt idx="0">
                  <c:v>Primary Metals</c:v>
                </c:pt>
                <c:pt idx="1">
                  <c:v>Paper</c:v>
                </c:pt>
                <c:pt idx="2">
                  <c:v>Chemicals</c:v>
                </c:pt>
                <c:pt idx="3">
                  <c:v>Plastics and Rubber Products</c:v>
                </c:pt>
                <c:pt idx="4">
                  <c:v>Food</c:v>
                </c:pt>
                <c:pt idx="5">
                  <c:v>Petroleum and Coal Products</c:v>
                </c:pt>
                <c:pt idx="6">
                  <c:v>Computer and Electronic Products</c:v>
                </c:pt>
                <c:pt idx="7">
                  <c:v>Textile Mills</c:v>
                </c:pt>
                <c:pt idx="8">
                  <c:v>Beverage and Tobacco Products</c:v>
                </c:pt>
              </c:strCache>
            </c:strRef>
          </c:cat>
          <c:val>
            <c:numRef>
              <c:f>'8.10'!$D$202:$D$210</c:f>
              <c:numCache>
                <c:formatCode>0%</c:formatCode>
                <c:ptCount val="9"/>
                <c:pt idx="0">
                  <c:v>0.25636007827788648</c:v>
                </c:pt>
                <c:pt idx="1">
                  <c:v>0.22093444404201376</c:v>
                </c:pt>
                <c:pt idx="2">
                  <c:v>0.21956183407159105</c:v>
                </c:pt>
                <c:pt idx="3">
                  <c:v>0.1743785380260891</c:v>
                </c:pt>
                <c:pt idx="4">
                  <c:v>0.15443351448029166</c:v>
                </c:pt>
                <c:pt idx="5">
                  <c:v>0.15371525808281339</c:v>
                </c:pt>
                <c:pt idx="6">
                  <c:v>0.11214205727083666</c:v>
                </c:pt>
                <c:pt idx="7">
                  <c:v>0.10391566265060241</c:v>
                </c:pt>
                <c:pt idx="8">
                  <c:v>8.5899094437257434E-2</c:v>
                </c:pt>
              </c:numCache>
            </c:numRef>
          </c:val>
        </c:ser>
        <c:dLbls>
          <c:showLegendKey val="0"/>
          <c:showVal val="0"/>
          <c:showCatName val="0"/>
          <c:showSerName val="0"/>
          <c:showPercent val="0"/>
          <c:showBubbleSize val="0"/>
        </c:dLbls>
        <c:gapWidth val="80"/>
        <c:axId val="708787216"/>
        <c:axId val="705381120"/>
      </c:barChart>
      <c:catAx>
        <c:axId val="708787216"/>
        <c:scaling>
          <c:orientation val="maxMin"/>
        </c:scaling>
        <c:delete val="1"/>
        <c:axPos val="l"/>
        <c:numFmt formatCode="General" sourceLinked="1"/>
        <c:majorTickMark val="none"/>
        <c:minorTickMark val="none"/>
        <c:tickLblPos val="nextTo"/>
        <c:crossAx val="705381120"/>
        <c:crosses val="autoZero"/>
        <c:auto val="1"/>
        <c:lblAlgn val="ctr"/>
        <c:lblOffset val="100"/>
        <c:noMultiLvlLbl val="0"/>
      </c:catAx>
      <c:valAx>
        <c:axId val="705381120"/>
        <c:scaling>
          <c:orientation val="minMax"/>
        </c:scaling>
        <c:delete val="1"/>
        <c:axPos val="t"/>
        <c:numFmt formatCode="0%" sourceLinked="1"/>
        <c:majorTickMark val="none"/>
        <c:minorTickMark val="none"/>
        <c:tickLblPos val="nextTo"/>
        <c:crossAx val="7087872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'8.3'!$C$168</c:f>
              <c:strCache>
                <c:ptCount val="1"/>
                <c:pt idx="0">
                  <c:v>Frequency</c:v>
                </c:pt>
              </c:strCache>
            </c:strRef>
          </c:tx>
          <c:spPr>
            <a:solidFill>
              <a:schemeClr val="accent5"/>
            </a:solidFill>
            <a:ln>
              <a:noFill/>
            </a:ln>
            <a:effectLst/>
          </c:spPr>
          <c:invertIfNegative val="0"/>
          <c:cat>
            <c:strRef>
              <c:f>'8.3'!$B$169:$B$173</c:f>
              <c:strCache>
                <c:ptCount val="5"/>
                <c:pt idx="0">
                  <c:v>Combined-Cycle Combusion Turbines</c:v>
                </c:pt>
                <c:pt idx="1">
                  <c:v>Conventional Combusion Turbines with Heat Recovery</c:v>
                </c:pt>
                <c:pt idx="2">
                  <c:v>Internal Combusion Engines with Heat Recovery</c:v>
                </c:pt>
                <c:pt idx="3">
                  <c:v> Steam Turbines Supplied by Heat Recovered from High-Temperature Processes</c:v>
                </c:pt>
                <c:pt idx="4">
                  <c:v> Steam Turbines Supplied by Either Conventional or Fluidized Bed Boilers</c:v>
                </c:pt>
              </c:strCache>
            </c:strRef>
          </c:cat>
          <c:val>
            <c:numRef>
              <c:f>'8.3'!$C$169:$C$173</c:f>
              <c:numCache>
                <c:formatCode>#,##0</c:formatCode>
                <c:ptCount val="5"/>
                <c:pt idx="0">
                  <c:v>371</c:v>
                </c:pt>
                <c:pt idx="1">
                  <c:v>444</c:v>
                </c:pt>
                <c:pt idx="2">
                  <c:v>491</c:v>
                </c:pt>
                <c:pt idx="3">
                  <c:v>548</c:v>
                </c:pt>
                <c:pt idx="4">
                  <c:v>730</c:v>
                </c:pt>
              </c:numCache>
            </c:numRef>
          </c:val>
        </c:ser>
        <c:dLbls>
          <c:showLegendKey val="0"/>
          <c:showVal val="0"/>
          <c:showCatName val="0"/>
          <c:showSerName val="0"/>
          <c:showPercent val="0"/>
          <c:showBubbleSize val="0"/>
        </c:dLbls>
        <c:gapWidth val="100"/>
        <c:axId val="733014784"/>
        <c:axId val="733023488"/>
      </c:barChart>
      <c:catAx>
        <c:axId val="733014784"/>
        <c:scaling>
          <c:orientation val="minMax"/>
        </c:scaling>
        <c:delete val="1"/>
        <c:axPos val="l"/>
        <c:numFmt formatCode="General" sourceLinked="1"/>
        <c:majorTickMark val="none"/>
        <c:minorTickMark val="none"/>
        <c:tickLblPos val="nextTo"/>
        <c:crossAx val="733023488"/>
        <c:crosses val="autoZero"/>
        <c:auto val="1"/>
        <c:lblAlgn val="ctr"/>
        <c:lblOffset val="100"/>
        <c:noMultiLvlLbl val="0"/>
      </c:catAx>
      <c:valAx>
        <c:axId val="73302348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330147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a:noFill/>
            </a:ln>
          </c:spPr>
          <c:dPt>
            <c:idx val="0"/>
            <c:bubble3D val="0"/>
            <c:spPr>
              <a:solidFill>
                <a:schemeClr val="bg1">
                  <a:lumMod val="95000"/>
                </a:schemeClr>
              </a:solidFill>
              <a:ln w="19050">
                <a:noFill/>
              </a:ln>
              <a:effectLst/>
            </c:spPr>
          </c:dPt>
          <c:dPt>
            <c:idx val="1"/>
            <c:bubble3D val="0"/>
            <c:spPr>
              <a:solidFill>
                <a:schemeClr val="accent5"/>
              </a:solidFill>
              <a:ln w="19050">
                <a:noFill/>
              </a:ln>
              <a:effectLst/>
            </c:spPr>
          </c:dPt>
          <c:val>
            <c:numRef>
              <c:f>'8.3'!$F$105:$G$105</c:f>
              <c:numCache>
                <c:formatCode>0%</c:formatCode>
                <c:ptCount val="2"/>
                <c:pt idx="0">
                  <c:v>0.3928571428571429</c:v>
                </c:pt>
                <c:pt idx="1">
                  <c:v>0.6071428571428571</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'8.3'!$B$106</c:f>
              <c:strCache>
                <c:ptCount val="1"/>
                <c:pt idx="0">
                  <c:v>   Petroleum Refineries</c:v>
                </c:pt>
              </c:strCache>
            </c:strRef>
          </c:tx>
          <c:spPr>
            <a:ln>
              <a:noFill/>
            </a:ln>
          </c:spPr>
          <c:dPt>
            <c:idx val="0"/>
            <c:bubble3D val="0"/>
            <c:spPr>
              <a:solidFill>
                <a:schemeClr val="bg1">
                  <a:lumMod val="95000"/>
                </a:schemeClr>
              </a:solidFill>
              <a:ln w="19050">
                <a:noFill/>
              </a:ln>
              <a:effectLst/>
            </c:spPr>
          </c:dPt>
          <c:dPt>
            <c:idx val="1"/>
            <c:bubble3D val="0"/>
            <c:spPr>
              <a:solidFill>
                <a:schemeClr val="accent5"/>
              </a:solidFill>
              <a:ln w="19050">
                <a:noFill/>
              </a:ln>
              <a:effectLst/>
            </c:spPr>
          </c:dPt>
          <c:val>
            <c:numRef>
              <c:f>'8.3'!$F$106:$G$106</c:f>
              <c:numCache>
                <c:formatCode>0%</c:formatCode>
                <c:ptCount val="2"/>
                <c:pt idx="0">
                  <c:v>0.51470588235294112</c:v>
                </c:pt>
                <c:pt idx="1">
                  <c:v>0.48529411764705882</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'8.3'!$B$107</c:f>
              <c:strCache>
                <c:ptCount val="1"/>
                <c:pt idx="0">
                  <c:v>   Paper Mills, except Newsprint</c:v>
                </c:pt>
              </c:strCache>
            </c:strRef>
          </c:tx>
          <c:spPr>
            <a:ln>
              <a:noFill/>
            </a:ln>
          </c:spPr>
          <c:dPt>
            <c:idx val="0"/>
            <c:bubble3D val="0"/>
            <c:spPr>
              <a:solidFill>
                <a:schemeClr val="bg1">
                  <a:lumMod val="95000"/>
                </a:schemeClr>
              </a:solidFill>
              <a:ln w="19050">
                <a:noFill/>
              </a:ln>
              <a:effectLst/>
            </c:spPr>
          </c:dPt>
          <c:dPt>
            <c:idx val="1"/>
            <c:bubble3D val="0"/>
            <c:spPr>
              <a:solidFill>
                <a:schemeClr val="accent5"/>
              </a:solidFill>
              <a:ln w="19050">
                <a:noFill/>
              </a:ln>
              <a:effectLst/>
            </c:spPr>
          </c:dPt>
          <c:val>
            <c:numRef>
              <c:f>'8.3'!$F$107:$G$107</c:f>
              <c:numCache>
                <c:formatCode>0%</c:formatCode>
                <c:ptCount val="2"/>
                <c:pt idx="0">
                  <c:v>0.58333333333333326</c:v>
                </c:pt>
                <c:pt idx="1">
                  <c:v>0.41666666666666669</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bg1">
                <a:lumMod val="85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'2.3'!$B$10:$F$10</c:f>
              <c:numCache>
                <c:formatCode>General</c:formatCode>
                <c:ptCount val="5"/>
                <c:pt idx="0">
                  <c:v>273</c:v>
                </c:pt>
                <c:pt idx="1">
                  <c:v>641</c:v>
                </c:pt>
                <c:pt idx="2">
                  <c:v>4513</c:v>
                </c:pt>
                <c:pt idx="3">
                  <c:v>182</c:v>
                </c:pt>
                <c:pt idx="4">
                  <c:v>5609</c:v>
                </c:pt>
              </c:numCache>
            </c:numRef>
          </c:val>
        </c:ser>
        <c:dLbls>
          <c:showLegendKey val="0"/>
          <c:showVal val="0"/>
          <c:showCatName val="0"/>
          <c:showSerName val="0"/>
          <c:showPercent val="0"/>
          <c:showBubbleSize val="0"/>
        </c:dLbls>
        <c:gapWidth val="90"/>
        <c:axId val="577133392"/>
        <c:axId val="577134480"/>
      </c:barChart>
      <c:catAx>
        <c:axId val="577133392"/>
        <c:scaling>
          <c:orientation val="maxMin"/>
        </c:scaling>
        <c:delete val="1"/>
        <c:axPos val="l"/>
        <c:majorTickMark val="none"/>
        <c:minorTickMark val="none"/>
        <c:tickLblPos val="nextTo"/>
        <c:crossAx val="577134480"/>
        <c:crosses val="autoZero"/>
        <c:auto val="1"/>
        <c:lblAlgn val="ctr"/>
        <c:lblOffset val="100"/>
        <c:noMultiLvlLbl val="0"/>
      </c:catAx>
      <c:valAx>
        <c:axId val="577134480"/>
        <c:scaling>
          <c:orientation val="minMax"/>
        </c:scaling>
        <c:delete val="0"/>
        <c:axPos val="t"/>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noFill/>
                <a:latin typeface="Arial" panose="020B0604020202020204" pitchFamily="34" charset="0"/>
                <a:ea typeface="+mn-ea"/>
                <a:cs typeface="Arial" panose="020B0604020202020204" pitchFamily="34" charset="0"/>
              </a:defRPr>
            </a:pPr>
            <a:endParaRPr lang="en-US"/>
          </a:p>
        </c:txPr>
        <c:crossAx val="57713339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userShapes r:id="rId4"/>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accent5"/>
            </a:solidFill>
            <a:ln>
              <a:noFill/>
            </a:ln>
          </c:spPr>
          <c:dPt>
            <c:idx val="0"/>
            <c:bubble3D val="0"/>
            <c:spPr>
              <a:solidFill>
                <a:schemeClr val="accent5"/>
              </a:solidFill>
              <a:ln w="19050">
                <a:noFill/>
              </a:ln>
              <a:effectLst/>
            </c:spPr>
          </c:dPt>
          <c:dPt>
            <c:idx val="1"/>
            <c:bubble3D val="0"/>
            <c:spPr>
              <a:solidFill>
                <a:schemeClr val="bg1">
                  <a:lumMod val="95000"/>
                </a:schemeClr>
              </a:solidFill>
              <a:ln w="19050">
                <a:noFill/>
              </a:ln>
              <a:effectLst/>
            </c:spPr>
          </c:dPt>
          <c:val>
            <c:numRef>
              <c:f>'8.3'!$F$190:$G$190</c:f>
              <c:numCache>
                <c:formatCode>0%</c:formatCode>
                <c:ptCount val="2"/>
                <c:pt idx="0">
                  <c:v>8.5686207391539593E-3</c:v>
                </c:pt>
                <c:pt idx="1">
                  <c:v>0.99143137926084601</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'11.4'!$P$16</c:f>
              <c:strCache>
                <c:ptCount val="1"/>
                <c:pt idx="0">
                  <c:v>US</c:v>
                </c:pt>
              </c:strCache>
            </c:strRef>
          </c:tx>
          <c:spPr>
            <a:ln>
              <a:noFill/>
            </a:ln>
          </c:spPr>
          <c:dPt>
            <c:idx val="0"/>
            <c:bubble3D val="0"/>
            <c:spPr>
              <a:solidFill>
                <a:schemeClr val="bg1">
                  <a:lumMod val="75000"/>
                </a:schemeClr>
              </a:solidFill>
              <a:ln w="19050">
                <a:noFill/>
              </a:ln>
              <a:effectLst/>
            </c:spPr>
          </c:dPt>
          <c:dPt>
            <c:idx val="1"/>
            <c:bubble3D val="0"/>
            <c:spPr>
              <a:solidFill>
                <a:schemeClr val="accent6">
                  <a:lumMod val="60000"/>
                  <a:lumOff val="40000"/>
                </a:schemeClr>
              </a:solidFill>
              <a:ln w="19050">
                <a:noFill/>
              </a:ln>
              <a:effectLst/>
            </c:spPr>
          </c:dPt>
          <c:dPt>
            <c:idx val="2"/>
            <c:bubble3D val="0"/>
            <c:spPr>
              <a:solidFill>
                <a:schemeClr val="tx1">
                  <a:lumMod val="75000"/>
                  <a:lumOff val="25000"/>
                </a:schemeClr>
              </a:solidFill>
              <a:ln w="19050">
                <a:noFill/>
              </a:ln>
              <a:effectLst/>
            </c:spPr>
          </c:dPt>
          <c:val>
            <c:numRef>
              <c:f>'11.4'!$P$17:$P$19</c:f>
              <c:numCache>
                <c:formatCode>0%</c:formatCode>
                <c:ptCount val="3"/>
                <c:pt idx="0">
                  <c:v>3.1368632835733219E-2</c:v>
                </c:pt>
                <c:pt idx="1">
                  <c:v>8.9802991474957228E-3</c:v>
                </c:pt>
                <c:pt idx="2">
                  <c:v>0.95965106801677102</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'11.4'!$Q$16</c:f>
              <c:strCache>
                <c:ptCount val="1"/>
                <c:pt idx="0">
                  <c:v>Northeast</c:v>
                </c:pt>
              </c:strCache>
            </c:strRef>
          </c:tx>
          <c:spPr>
            <a:ln>
              <a:noFill/>
            </a:ln>
          </c:spPr>
          <c:dPt>
            <c:idx val="0"/>
            <c:bubble3D val="0"/>
            <c:spPr>
              <a:solidFill>
                <a:schemeClr val="bg1">
                  <a:lumMod val="75000"/>
                </a:schemeClr>
              </a:solidFill>
              <a:ln w="19050">
                <a:noFill/>
              </a:ln>
              <a:effectLst/>
            </c:spPr>
          </c:dPt>
          <c:dPt>
            <c:idx val="1"/>
            <c:bubble3D val="0"/>
            <c:spPr>
              <a:solidFill>
                <a:schemeClr val="accent6">
                  <a:lumMod val="60000"/>
                  <a:lumOff val="40000"/>
                </a:schemeClr>
              </a:solidFill>
              <a:ln w="19050">
                <a:noFill/>
              </a:ln>
              <a:effectLst/>
            </c:spPr>
          </c:dPt>
          <c:dPt>
            <c:idx val="2"/>
            <c:bubble3D val="0"/>
            <c:spPr>
              <a:solidFill>
                <a:schemeClr val="tx1">
                  <a:lumMod val="75000"/>
                  <a:lumOff val="25000"/>
                </a:schemeClr>
              </a:solidFill>
              <a:ln w="19050">
                <a:noFill/>
              </a:ln>
              <a:effectLst/>
            </c:spPr>
          </c:dPt>
          <c:val>
            <c:numRef>
              <c:f>'11.4'!$Q$17:$Q$19</c:f>
              <c:numCache>
                <c:formatCode>0.0%</c:formatCode>
                <c:ptCount val="3"/>
                <c:pt idx="0" formatCode="0%">
                  <c:v>9.1329335332333839E-2</c:v>
                </c:pt>
                <c:pt idx="1">
                  <c:v>3.8355822088955521E-2</c:v>
                </c:pt>
                <c:pt idx="2" formatCode="0%">
                  <c:v>0.87043978010994505</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'11.4'!$R$16</c:f>
              <c:strCache>
                <c:ptCount val="1"/>
                <c:pt idx="0">
                  <c:v>Midwest</c:v>
                </c:pt>
              </c:strCache>
            </c:strRef>
          </c:tx>
          <c:spPr>
            <a:ln>
              <a:noFill/>
            </a:ln>
          </c:spPr>
          <c:dPt>
            <c:idx val="0"/>
            <c:bubble3D val="0"/>
            <c:spPr>
              <a:solidFill>
                <a:schemeClr val="bg1">
                  <a:lumMod val="75000"/>
                </a:schemeClr>
              </a:solidFill>
              <a:ln w="19050">
                <a:noFill/>
              </a:ln>
              <a:effectLst/>
            </c:spPr>
          </c:dPt>
          <c:dPt>
            <c:idx val="1"/>
            <c:bubble3D val="0"/>
            <c:spPr>
              <a:solidFill>
                <a:schemeClr val="accent6">
                  <a:lumMod val="60000"/>
                  <a:lumOff val="40000"/>
                </a:schemeClr>
              </a:solidFill>
              <a:ln w="19050">
                <a:noFill/>
              </a:ln>
              <a:effectLst/>
            </c:spPr>
          </c:dPt>
          <c:dPt>
            <c:idx val="2"/>
            <c:bubble3D val="0"/>
            <c:spPr>
              <a:solidFill>
                <a:schemeClr val="tx1">
                  <a:lumMod val="75000"/>
                  <a:lumOff val="25000"/>
                </a:schemeClr>
              </a:solidFill>
              <a:ln w="19050">
                <a:noFill/>
              </a:ln>
              <a:effectLst/>
            </c:spPr>
          </c:dPt>
          <c:val>
            <c:numRef>
              <c:f>'11.4'!$R$17:$R$19</c:f>
              <c:numCache>
                <c:formatCode>0%</c:formatCode>
                <c:ptCount val="3"/>
                <c:pt idx="0">
                  <c:v>2.0331888174615041E-2</c:v>
                </c:pt>
                <c:pt idx="1">
                  <c:v>1.6046245078985399E-2</c:v>
                </c:pt>
                <c:pt idx="2">
                  <c:v>0.9636218667463996</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'11.4'!$S$16</c:f>
              <c:strCache>
                <c:ptCount val="1"/>
                <c:pt idx="0">
                  <c:v>South</c:v>
                </c:pt>
              </c:strCache>
            </c:strRef>
          </c:tx>
          <c:spPr>
            <a:solidFill>
              <a:schemeClr val="accent6">
                <a:lumMod val="60000"/>
                <a:lumOff val="40000"/>
              </a:schemeClr>
            </a:solidFill>
            <a:ln>
              <a:noFill/>
            </a:ln>
          </c:spPr>
          <c:dPt>
            <c:idx val="0"/>
            <c:bubble3D val="0"/>
            <c:spPr>
              <a:solidFill>
                <a:schemeClr val="bg1">
                  <a:lumMod val="75000"/>
                </a:schemeClr>
              </a:solidFill>
              <a:ln w="19050">
                <a:noFill/>
              </a:ln>
              <a:effectLst/>
            </c:spPr>
          </c:dPt>
          <c:dPt>
            <c:idx val="1"/>
            <c:bubble3D val="0"/>
            <c:spPr>
              <a:solidFill>
                <a:schemeClr val="accent6">
                  <a:lumMod val="60000"/>
                  <a:lumOff val="40000"/>
                </a:schemeClr>
              </a:solidFill>
              <a:ln w="19050">
                <a:noFill/>
              </a:ln>
              <a:effectLst/>
            </c:spPr>
          </c:dPt>
          <c:dPt>
            <c:idx val="2"/>
            <c:bubble3D val="0"/>
            <c:spPr>
              <a:solidFill>
                <a:schemeClr val="tx1">
                  <a:lumMod val="75000"/>
                  <a:lumOff val="25000"/>
                </a:schemeClr>
              </a:solidFill>
              <a:ln w="19050">
                <a:noFill/>
              </a:ln>
              <a:effectLst/>
            </c:spPr>
          </c:dPt>
          <c:val>
            <c:numRef>
              <c:f>'11.4'!$S$17:$S$19</c:f>
              <c:numCache>
                <c:formatCode>0.0%</c:formatCode>
                <c:ptCount val="3"/>
                <c:pt idx="0" formatCode="0%">
                  <c:v>2.3871210380058922E-2</c:v>
                </c:pt>
                <c:pt idx="1">
                  <c:v>1.4834625269008169E-3</c:v>
                </c:pt>
                <c:pt idx="2" formatCode="0%">
                  <c:v>0.9746453270930403</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'11.4'!$T$16</c:f>
              <c:strCache>
                <c:ptCount val="1"/>
                <c:pt idx="0">
                  <c:v>West</c:v>
                </c:pt>
              </c:strCache>
            </c:strRef>
          </c:tx>
          <c:spPr>
            <a:ln>
              <a:noFill/>
            </a:ln>
          </c:spPr>
          <c:dPt>
            <c:idx val="0"/>
            <c:bubble3D val="0"/>
            <c:spPr>
              <a:solidFill>
                <a:schemeClr val="bg1">
                  <a:lumMod val="75000"/>
                </a:schemeClr>
              </a:solidFill>
              <a:ln w="19050">
                <a:noFill/>
              </a:ln>
              <a:effectLst/>
            </c:spPr>
          </c:dPt>
          <c:dPt>
            <c:idx val="1"/>
            <c:bubble3D val="0"/>
            <c:spPr>
              <a:solidFill>
                <a:schemeClr val="accent6">
                  <a:lumMod val="60000"/>
                  <a:lumOff val="40000"/>
                </a:schemeClr>
              </a:solidFill>
              <a:ln w="19050">
                <a:noFill/>
              </a:ln>
              <a:effectLst/>
            </c:spPr>
          </c:dPt>
          <c:dPt>
            <c:idx val="2"/>
            <c:bubble3D val="0"/>
            <c:spPr>
              <a:solidFill>
                <a:schemeClr val="tx1">
                  <a:lumMod val="75000"/>
                  <a:lumOff val="25000"/>
                </a:schemeClr>
              </a:solidFill>
              <a:ln w="19050">
                <a:noFill/>
              </a:ln>
              <a:effectLst/>
            </c:spPr>
          </c:dPt>
          <c:val>
            <c:numRef>
              <c:f>'11.4'!$T$17:$T$19</c:f>
              <c:numCache>
                <c:formatCode>0.0%</c:formatCode>
                <c:ptCount val="3"/>
                <c:pt idx="0" formatCode="0%">
                  <c:v>6.8420203324189119E-2</c:v>
                </c:pt>
                <c:pt idx="1">
                  <c:v>3.6469259319025338E-2</c:v>
                </c:pt>
                <c:pt idx="2" formatCode="0%">
                  <c:v>0.89511053735678558</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'Figs (1.2)'!$D$10</c:f>
              <c:strCache>
                <c:ptCount val="1"/>
                <c:pt idx="0">
                  <c:v>Percent</c:v>
                </c:pt>
              </c:strCache>
            </c:strRef>
          </c:tx>
          <c:spPr>
            <a:ln>
              <a:noFill/>
            </a:ln>
          </c:spPr>
          <c:dPt>
            <c:idx val="0"/>
            <c:bubble3D val="0"/>
            <c:spPr>
              <a:solidFill>
                <a:schemeClr val="bg1">
                  <a:lumMod val="85000"/>
                </a:schemeClr>
              </a:solidFill>
              <a:ln w="19050">
                <a:noFill/>
              </a:ln>
              <a:effectLst/>
            </c:spPr>
          </c:dPt>
          <c:dPt>
            <c:idx val="1"/>
            <c:bubble3D val="0"/>
            <c:spPr>
              <a:solidFill>
                <a:schemeClr val="tx1">
                  <a:lumMod val="75000"/>
                  <a:lumOff val="25000"/>
                </a:schemeClr>
              </a:solidFill>
              <a:ln w="19050">
                <a:noFill/>
              </a:ln>
              <a:effectLst/>
            </c:spPr>
          </c:dPt>
          <c:dPt>
            <c:idx val="2"/>
            <c:bubble3D val="0"/>
            <c:spPr>
              <a:solidFill>
                <a:schemeClr val="accent4">
                  <a:lumMod val="75000"/>
                </a:schemeClr>
              </a:solidFill>
              <a:ln w="19050">
                <a:noFill/>
              </a:ln>
              <a:effectLst/>
            </c:spPr>
          </c:dPt>
          <c:dPt>
            <c:idx val="3"/>
            <c:bubble3D val="0"/>
            <c:spPr>
              <a:solidFill>
                <a:schemeClr val="accent2"/>
              </a:solidFill>
              <a:ln w="19050">
                <a:noFill/>
              </a:ln>
              <a:effectLst/>
            </c:spPr>
          </c:dPt>
          <c:dPt>
            <c:idx val="4"/>
            <c:bubble3D val="0"/>
            <c:spPr>
              <a:solidFill>
                <a:schemeClr val="accent5">
                  <a:lumMod val="75000"/>
                </a:schemeClr>
              </a:solidFill>
              <a:ln w="19050">
                <a:noFill/>
              </a:ln>
              <a:effectLst/>
            </c:spPr>
          </c:dPt>
          <c:cat>
            <c:strRef>
              <c:f>'Figs (1.2)'!$B$11:$B$15</c:f>
              <c:strCache>
                <c:ptCount val="5"/>
                <c:pt idx="0">
                  <c:v>All Other Industries</c:v>
                </c:pt>
                <c:pt idx="1">
                  <c:v>Primary Metals</c:v>
                </c:pt>
                <c:pt idx="2">
                  <c:v>Paper</c:v>
                </c:pt>
                <c:pt idx="3">
                  <c:v>Petroleum and Coal Products</c:v>
                </c:pt>
                <c:pt idx="4">
                  <c:v>Chemicals</c:v>
                </c:pt>
              </c:strCache>
            </c:strRef>
          </c:cat>
          <c:val>
            <c:numRef>
              <c:f>'Figs (1.2)'!$D$11:$D$15</c:f>
              <c:numCache>
                <c:formatCode>0%</c:formatCode>
                <c:ptCount val="5"/>
                <c:pt idx="0">
                  <c:v>0.23142621938670507</c:v>
                </c:pt>
                <c:pt idx="1">
                  <c:v>7.7742333813541883E-2</c:v>
                </c:pt>
                <c:pt idx="2">
                  <c:v>0.10501131920148178</c:v>
                </c:pt>
                <c:pt idx="3">
                  <c:v>0.21840913768265074</c:v>
                </c:pt>
                <c:pt idx="4">
                  <c:v>0.36741098991562049</c:v>
                </c:pt>
              </c:numCache>
            </c:numRef>
          </c:val>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'Figs (1.2)'!$H$55</c:f>
              <c:strCache>
                <c:ptCount val="1"/>
                <c:pt idx="0">
                  <c:v>Midwest</c:v>
                </c:pt>
              </c:strCache>
            </c:strRef>
          </c:tx>
          <c:spPr>
            <a:ln>
              <a:noFill/>
            </a:ln>
          </c:spPr>
          <c:dPt>
            <c:idx val="0"/>
            <c:bubble3D val="0"/>
            <c:spPr>
              <a:solidFill>
                <a:schemeClr val="bg1">
                  <a:lumMod val="85000"/>
                </a:schemeClr>
              </a:solidFill>
              <a:ln w="19050">
                <a:noFill/>
              </a:ln>
              <a:effectLst/>
            </c:spPr>
          </c:dPt>
          <c:dPt>
            <c:idx val="1"/>
            <c:bubble3D val="0"/>
            <c:spPr>
              <a:solidFill>
                <a:schemeClr val="tx1">
                  <a:lumMod val="75000"/>
                  <a:lumOff val="25000"/>
                </a:schemeClr>
              </a:solidFill>
              <a:ln w="19050">
                <a:noFill/>
              </a:ln>
              <a:effectLst/>
            </c:spPr>
          </c:dPt>
          <c:dPt>
            <c:idx val="2"/>
            <c:bubble3D val="0"/>
            <c:spPr>
              <a:solidFill>
                <a:schemeClr val="accent4">
                  <a:lumMod val="75000"/>
                </a:schemeClr>
              </a:solidFill>
              <a:ln w="19050">
                <a:noFill/>
              </a:ln>
              <a:effectLst/>
            </c:spPr>
          </c:dPt>
          <c:dPt>
            <c:idx val="3"/>
            <c:bubble3D val="0"/>
            <c:spPr>
              <a:solidFill>
                <a:schemeClr val="accent2"/>
              </a:solidFill>
              <a:ln w="19050">
                <a:noFill/>
              </a:ln>
              <a:effectLst/>
            </c:spPr>
          </c:dPt>
          <c:dPt>
            <c:idx val="4"/>
            <c:bubble3D val="0"/>
            <c:spPr>
              <a:solidFill>
                <a:schemeClr val="accent5">
                  <a:lumMod val="75000"/>
                </a:schemeClr>
              </a:solidFill>
              <a:ln w="19050">
                <a:noFill/>
              </a:ln>
              <a:effectLst/>
            </c:spPr>
          </c:dPt>
          <c:cat>
            <c:strRef>
              <c:f>'Figs (1.2)'!$B$56:$B$60</c:f>
              <c:strCache>
                <c:ptCount val="5"/>
                <c:pt idx="0">
                  <c:v>All Other Industries</c:v>
                </c:pt>
                <c:pt idx="1">
                  <c:v>Primary Metals</c:v>
                </c:pt>
                <c:pt idx="2">
                  <c:v>Paper</c:v>
                </c:pt>
                <c:pt idx="3">
                  <c:v>Petroleum and Coal Products</c:v>
                </c:pt>
                <c:pt idx="4">
                  <c:v>Chemicals</c:v>
                </c:pt>
              </c:strCache>
            </c:strRef>
          </c:cat>
          <c:val>
            <c:numRef>
              <c:f>'Figs (1.2)'!$H$56:$H$60</c:f>
              <c:numCache>
                <c:formatCode>0%</c:formatCode>
                <c:ptCount val="5"/>
                <c:pt idx="0">
                  <c:v>0.32441860465116279</c:v>
                </c:pt>
                <c:pt idx="1">
                  <c:v>0.19674418604651162</c:v>
                </c:pt>
                <c:pt idx="2">
                  <c:v>6.3720930232558134E-2</c:v>
                </c:pt>
                <c:pt idx="3">
                  <c:v>0.1841860465116279</c:v>
                </c:pt>
                <c:pt idx="4">
                  <c:v>0.23093023255813955</c:v>
                </c:pt>
              </c:numCache>
            </c:numRef>
          </c:val>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'Figs (1.2)'!$I$55</c:f>
              <c:strCache>
                <c:ptCount val="1"/>
                <c:pt idx="0">
                  <c:v>South</c:v>
                </c:pt>
              </c:strCache>
            </c:strRef>
          </c:tx>
          <c:spPr>
            <a:ln>
              <a:noFill/>
            </a:ln>
          </c:spPr>
          <c:dPt>
            <c:idx val="0"/>
            <c:bubble3D val="0"/>
            <c:spPr>
              <a:solidFill>
                <a:schemeClr val="bg1">
                  <a:lumMod val="85000"/>
                </a:schemeClr>
              </a:solidFill>
              <a:ln w="19050">
                <a:noFill/>
              </a:ln>
              <a:effectLst/>
            </c:spPr>
          </c:dPt>
          <c:dPt>
            <c:idx val="1"/>
            <c:bubble3D val="0"/>
            <c:spPr>
              <a:solidFill>
                <a:schemeClr val="tx1">
                  <a:lumMod val="75000"/>
                  <a:lumOff val="25000"/>
                </a:schemeClr>
              </a:solidFill>
              <a:ln w="19050">
                <a:noFill/>
              </a:ln>
              <a:effectLst/>
            </c:spPr>
          </c:dPt>
          <c:dPt>
            <c:idx val="2"/>
            <c:bubble3D val="0"/>
            <c:spPr>
              <a:solidFill>
                <a:schemeClr val="accent4">
                  <a:lumMod val="75000"/>
                </a:schemeClr>
              </a:solidFill>
              <a:ln w="19050">
                <a:noFill/>
              </a:ln>
              <a:effectLst/>
            </c:spPr>
          </c:dPt>
          <c:dPt>
            <c:idx val="3"/>
            <c:bubble3D val="0"/>
            <c:spPr>
              <a:solidFill>
                <a:schemeClr val="accent2"/>
              </a:solidFill>
              <a:ln w="19050">
                <a:noFill/>
              </a:ln>
              <a:effectLst/>
            </c:spPr>
          </c:dPt>
          <c:dPt>
            <c:idx val="4"/>
            <c:bubble3D val="0"/>
            <c:spPr>
              <a:solidFill>
                <a:schemeClr val="accent5">
                  <a:lumMod val="75000"/>
                </a:schemeClr>
              </a:solidFill>
              <a:ln w="19050">
                <a:noFill/>
              </a:ln>
              <a:effectLst/>
            </c:spPr>
          </c:dPt>
          <c:cat>
            <c:strRef>
              <c:f>'Figs (1.2)'!$B$56:$B$60</c:f>
              <c:strCache>
                <c:ptCount val="5"/>
                <c:pt idx="0">
                  <c:v>All Other Industries</c:v>
                </c:pt>
                <c:pt idx="1">
                  <c:v>Primary Metals</c:v>
                </c:pt>
                <c:pt idx="2">
                  <c:v>Paper</c:v>
                </c:pt>
                <c:pt idx="3">
                  <c:v>Petroleum and Coal Products</c:v>
                </c:pt>
                <c:pt idx="4">
                  <c:v>Chemicals</c:v>
                </c:pt>
              </c:strCache>
            </c:strRef>
          </c:cat>
          <c:val>
            <c:numRef>
              <c:f>'Figs (1.2)'!$I$56:$I$60</c:f>
              <c:numCache>
                <c:formatCode>0%</c:formatCode>
                <c:ptCount val="5"/>
                <c:pt idx="0">
                  <c:v>0.12681544456252214</c:v>
                </c:pt>
                <c:pt idx="1">
                  <c:v>3.6928799149840597E-2</c:v>
                </c:pt>
                <c:pt idx="2">
                  <c:v>0.12513283740701381</c:v>
                </c:pt>
                <c:pt idx="3">
                  <c:v>0.19695359546581651</c:v>
                </c:pt>
                <c:pt idx="4">
                  <c:v>0.51416932341480692</c:v>
                </c:pt>
              </c:numCache>
            </c:numRef>
          </c:val>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'Figs (1.2)'!$J$55</c:f>
              <c:strCache>
                <c:ptCount val="1"/>
                <c:pt idx="0">
                  <c:v>West</c:v>
                </c:pt>
              </c:strCache>
            </c:strRef>
          </c:tx>
          <c:spPr>
            <a:ln>
              <a:noFill/>
            </a:ln>
          </c:spPr>
          <c:dPt>
            <c:idx val="0"/>
            <c:bubble3D val="0"/>
            <c:spPr>
              <a:solidFill>
                <a:schemeClr val="bg1">
                  <a:lumMod val="85000"/>
                </a:schemeClr>
              </a:solidFill>
              <a:ln w="19050">
                <a:noFill/>
              </a:ln>
              <a:effectLst/>
            </c:spPr>
          </c:dPt>
          <c:dPt>
            <c:idx val="1"/>
            <c:bubble3D val="0"/>
            <c:spPr>
              <a:solidFill>
                <a:schemeClr val="tx1">
                  <a:lumMod val="75000"/>
                  <a:lumOff val="25000"/>
                </a:schemeClr>
              </a:solidFill>
              <a:ln w="19050">
                <a:noFill/>
              </a:ln>
              <a:effectLst/>
            </c:spPr>
          </c:dPt>
          <c:dPt>
            <c:idx val="2"/>
            <c:bubble3D val="0"/>
            <c:spPr>
              <a:solidFill>
                <a:schemeClr val="accent4">
                  <a:lumMod val="75000"/>
                </a:schemeClr>
              </a:solidFill>
              <a:ln w="19050">
                <a:noFill/>
              </a:ln>
              <a:effectLst/>
            </c:spPr>
          </c:dPt>
          <c:dPt>
            <c:idx val="3"/>
            <c:bubble3D val="0"/>
            <c:spPr>
              <a:solidFill>
                <a:schemeClr val="accent2"/>
              </a:solidFill>
              <a:ln w="19050">
                <a:noFill/>
              </a:ln>
              <a:effectLst/>
            </c:spPr>
          </c:dPt>
          <c:dPt>
            <c:idx val="4"/>
            <c:bubble3D val="0"/>
            <c:spPr>
              <a:solidFill>
                <a:schemeClr val="accent5">
                  <a:lumMod val="75000"/>
                </a:schemeClr>
              </a:solidFill>
              <a:ln w="19050">
                <a:noFill/>
              </a:ln>
              <a:effectLst/>
            </c:spPr>
          </c:dPt>
          <c:cat>
            <c:strRef>
              <c:f>'Figs (1.2)'!$B$56:$B$60</c:f>
              <c:strCache>
                <c:ptCount val="5"/>
                <c:pt idx="0">
                  <c:v>All Other Industries</c:v>
                </c:pt>
                <c:pt idx="1">
                  <c:v>Primary Metals</c:v>
                </c:pt>
                <c:pt idx="2">
                  <c:v>Paper</c:v>
                </c:pt>
                <c:pt idx="3">
                  <c:v>Petroleum and Coal Products</c:v>
                </c:pt>
                <c:pt idx="4">
                  <c:v>Chemicals</c:v>
                </c:pt>
              </c:strCache>
            </c:strRef>
          </c:cat>
          <c:val>
            <c:numRef>
              <c:f>'Figs (1.2)'!$J$56:$J$60</c:f>
              <c:numCache>
                <c:formatCode>0%</c:formatCode>
                <c:ptCount val="5"/>
                <c:pt idx="0">
                  <c:v>0.33843212237093689</c:v>
                </c:pt>
                <c:pt idx="1">
                  <c:v>4.2543021032504777E-2</c:v>
                </c:pt>
                <c:pt idx="2">
                  <c:v>7.6481835564053538E-2</c:v>
                </c:pt>
                <c:pt idx="3">
                  <c:v>0.46128107074569791</c:v>
                </c:pt>
                <c:pt idx="4">
                  <c:v>8.1261950286806883E-2</c:v>
                </c:pt>
              </c:numCache>
            </c:numRef>
          </c:val>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'2.3'!$A$4</c:f>
              <c:strCache>
                <c:ptCount val="1"/>
                <c:pt idx="0">
                  <c:v>  Under 20</c:v>
                </c:pt>
              </c:strCache>
            </c:strRef>
          </c:tx>
          <c:spPr>
            <a:solidFill>
              <a:schemeClr val="accent3">
                <a:lumMod val="20000"/>
                <a:lumOff val="80000"/>
              </a:schemeClr>
            </a:solidFill>
            <a:ln>
              <a:noFill/>
            </a:ln>
            <a:effectLst/>
          </c:spPr>
          <c:invertIfNegative val="0"/>
          <c:cat>
            <c:strRef>
              <c:f>'2.3'!$B$3:$F$3</c:f>
              <c:strCache>
                <c:ptCount val="5"/>
                <c:pt idx="0">
                  <c:v>Northeast</c:v>
                </c:pt>
                <c:pt idx="1">
                  <c:v>Midwest</c:v>
                </c:pt>
                <c:pt idx="2">
                  <c:v>South</c:v>
                </c:pt>
                <c:pt idx="3">
                  <c:v>West</c:v>
                </c:pt>
                <c:pt idx="4">
                  <c:v>United States</c:v>
                </c:pt>
              </c:strCache>
            </c:strRef>
          </c:cat>
          <c:val>
            <c:numRef>
              <c:f>'2.3'!$B$4:$F$4</c:f>
              <c:numCache>
                <c:formatCode>General</c:formatCode>
                <c:ptCount val="5"/>
                <c:pt idx="0">
                  <c:v>68</c:v>
                </c:pt>
                <c:pt idx="1">
                  <c:v>84</c:v>
                </c:pt>
                <c:pt idx="2">
                  <c:v>198</c:v>
                </c:pt>
                <c:pt idx="3">
                  <c:v>103</c:v>
                </c:pt>
                <c:pt idx="4">
                  <c:v>453</c:v>
                </c:pt>
              </c:numCache>
            </c:numRef>
          </c:val>
        </c:ser>
        <c:ser>
          <c:idx val="1"/>
          <c:order val="1"/>
          <c:tx>
            <c:strRef>
              <c:f>'2.3'!$A$5</c:f>
              <c:strCache>
                <c:ptCount val="1"/>
                <c:pt idx="0">
                  <c:v>  20-49</c:v>
                </c:pt>
              </c:strCache>
            </c:strRef>
          </c:tx>
          <c:spPr>
            <a:solidFill>
              <a:schemeClr val="accent3">
                <a:lumMod val="40000"/>
                <a:lumOff val="60000"/>
              </a:schemeClr>
            </a:solidFill>
            <a:ln>
              <a:noFill/>
            </a:ln>
            <a:effectLst/>
          </c:spPr>
          <c:invertIfNegative val="0"/>
          <c:cat>
            <c:strRef>
              <c:f>'2.3'!$B$3:$F$3</c:f>
              <c:strCache>
                <c:ptCount val="5"/>
                <c:pt idx="0">
                  <c:v>Northeast</c:v>
                </c:pt>
                <c:pt idx="1">
                  <c:v>Midwest</c:v>
                </c:pt>
                <c:pt idx="2">
                  <c:v>South</c:v>
                </c:pt>
                <c:pt idx="3">
                  <c:v>West</c:v>
                </c:pt>
                <c:pt idx="4">
                  <c:v>United States</c:v>
                </c:pt>
              </c:strCache>
            </c:strRef>
          </c:cat>
          <c:val>
            <c:numRef>
              <c:f>'2.3'!$B$5:$F$5</c:f>
              <c:numCache>
                <c:formatCode>General</c:formatCode>
                <c:ptCount val="5"/>
                <c:pt idx="0">
                  <c:v>20</c:v>
                </c:pt>
                <c:pt idx="1">
                  <c:v>21</c:v>
                </c:pt>
                <c:pt idx="2">
                  <c:v>173</c:v>
                </c:pt>
                <c:pt idx="3">
                  <c:v>32</c:v>
                </c:pt>
                <c:pt idx="4">
                  <c:v>246</c:v>
                </c:pt>
              </c:numCache>
            </c:numRef>
          </c:val>
        </c:ser>
        <c:ser>
          <c:idx val="2"/>
          <c:order val="2"/>
          <c:tx>
            <c:strRef>
              <c:f>'2.3'!$A$6</c:f>
              <c:strCache>
                <c:ptCount val="1"/>
                <c:pt idx="0">
                  <c:v>  50-99</c:v>
                </c:pt>
              </c:strCache>
            </c:strRef>
          </c:tx>
          <c:spPr>
            <a:solidFill>
              <a:schemeClr val="accent3">
                <a:lumMod val="60000"/>
                <a:lumOff val="40000"/>
              </a:schemeClr>
            </a:solidFill>
            <a:ln>
              <a:noFill/>
            </a:ln>
            <a:effectLst/>
          </c:spPr>
          <c:invertIfNegative val="0"/>
          <c:cat>
            <c:strRef>
              <c:f>'2.3'!$B$3:$F$3</c:f>
              <c:strCache>
                <c:ptCount val="5"/>
                <c:pt idx="0">
                  <c:v>Northeast</c:v>
                </c:pt>
                <c:pt idx="1">
                  <c:v>Midwest</c:v>
                </c:pt>
                <c:pt idx="2">
                  <c:v>South</c:v>
                </c:pt>
                <c:pt idx="3">
                  <c:v>West</c:v>
                </c:pt>
                <c:pt idx="4">
                  <c:v>United States</c:v>
                </c:pt>
              </c:strCache>
            </c:strRef>
          </c:cat>
          <c:val>
            <c:numRef>
              <c:f>'2.3'!$B$6:$F$6</c:f>
              <c:numCache>
                <c:formatCode>General</c:formatCode>
                <c:ptCount val="5"/>
                <c:pt idx="0">
                  <c:v>3</c:v>
                </c:pt>
                <c:pt idx="1">
                  <c:v>44</c:v>
                </c:pt>
                <c:pt idx="2">
                  <c:v>295</c:v>
                </c:pt>
                <c:pt idx="3">
                  <c:v>17</c:v>
                </c:pt>
                <c:pt idx="4">
                  <c:v>359</c:v>
                </c:pt>
              </c:numCache>
            </c:numRef>
          </c:val>
        </c:ser>
        <c:ser>
          <c:idx val="3"/>
          <c:order val="3"/>
          <c:tx>
            <c:strRef>
              <c:f>'2.3'!$A$7</c:f>
              <c:strCache>
                <c:ptCount val="1"/>
                <c:pt idx="0">
                  <c:v>  100-249</c:v>
                </c:pt>
              </c:strCache>
            </c:strRef>
          </c:tx>
          <c:spPr>
            <a:solidFill>
              <a:schemeClr val="accent3"/>
            </a:solidFill>
            <a:ln>
              <a:noFill/>
            </a:ln>
            <a:effectLst/>
          </c:spPr>
          <c:invertIfNegative val="0"/>
          <c:cat>
            <c:strRef>
              <c:f>'2.3'!$B$3:$F$3</c:f>
              <c:strCache>
                <c:ptCount val="5"/>
                <c:pt idx="0">
                  <c:v>Northeast</c:v>
                </c:pt>
                <c:pt idx="1">
                  <c:v>Midwest</c:v>
                </c:pt>
                <c:pt idx="2">
                  <c:v>South</c:v>
                </c:pt>
                <c:pt idx="3">
                  <c:v>West</c:v>
                </c:pt>
                <c:pt idx="4">
                  <c:v>United States</c:v>
                </c:pt>
              </c:strCache>
            </c:strRef>
          </c:cat>
          <c:val>
            <c:numRef>
              <c:f>'2.3'!$B$7:$F$7</c:f>
              <c:numCache>
                <c:formatCode>General</c:formatCode>
                <c:ptCount val="5"/>
                <c:pt idx="0">
                  <c:v>7</c:v>
                </c:pt>
                <c:pt idx="1">
                  <c:v>171</c:v>
                </c:pt>
                <c:pt idx="2">
                  <c:v>330</c:v>
                </c:pt>
                <c:pt idx="3">
                  <c:v>25</c:v>
                </c:pt>
                <c:pt idx="4">
                  <c:v>532</c:v>
                </c:pt>
              </c:numCache>
            </c:numRef>
          </c:val>
        </c:ser>
        <c:ser>
          <c:idx val="4"/>
          <c:order val="4"/>
          <c:tx>
            <c:strRef>
              <c:f>'2.3'!$A$8</c:f>
              <c:strCache>
                <c:ptCount val="1"/>
                <c:pt idx="0">
                  <c:v>  250-499</c:v>
                </c:pt>
              </c:strCache>
            </c:strRef>
          </c:tx>
          <c:spPr>
            <a:solidFill>
              <a:schemeClr val="accent3">
                <a:lumMod val="75000"/>
              </a:schemeClr>
            </a:solidFill>
            <a:ln>
              <a:noFill/>
            </a:ln>
            <a:effectLst/>
          </c:spPr>
          <c:invertIfNegative val="0"/>
          <c:cat>
            <c:strRef>
              <c:f>'2.3'!$B$3:$F$3</c:f>
              <c:strCache>
                <c:ptCount val="5"/>
                <c:pt idx="0">
                  <c:v>Northeast</c:v>
                </c:pt>
                <c:pt idx="1">
                  <c:v>Midwest</c:v>
                </c:pt>
                <c:pt idx="2">
                  <c:v>South</c:v>
                </c:pt>
                <c:pt idx="3">
                  <c:v>West</c:v>
                </c:pt>
                <c:pt idx="4">
                  <c:v>United States</c:v>
                </c:pt>
              </c:strCache>
            </c:strRef>
          </c:cat>
          <c:val>
            <c:numRef>
              <c:f>'2.3'!$B$8:$F$8</c:f>
              <c:numCache>
                <c:formatCode>General</c:formatCode>
                <c:ptCount val="5"/>
                <c:pt idx="0">
                  <c:v>25</c:v>
                </c:pt>
                <c:pt idx="1">
                  <c:v>136</c:v>
                </c:pt>
                <c:pt idx="2">
                  <c:v>219</c:v>
                </c:pt>
                <c:pt idx="3">
                  <c:v>4</c:v>
                </c:pt>
                <c:pt idx="4">
                  <c:v>385</c:v>
                </c:pt>
              </c:numCache>
            </c:numRef>
          </c:val>
        </c:ser>
        <c:ser>
          <c:idx val="5"/>
          <c:order val="5"/>
          <c:tx>
            <c:strRef>
              <c:f>'2.3'!$A$9</c:f>
              <c:strCache>
                <c:ptCount val="1"/>
                <c:pt idx="0">
                  <c:v>  500 and Over</c:v>
                </c:pt>
              </c:strCache>
            </c:strRef>
          </c:tx>
          <c:spPr>
            <a:solidFill>
              <a:schemeClr val="accent3">
                <a:lumMod val="50000"/>
              </a:schemeClr>
            </a:solidFill>
            <a:ln>
              <a:noFill/>
            </a:ln>
            <a:effectLst/>
          </c:spPr>
          <c:invertIfNegative val="0"/>
          <c:cat>
            <c:strRef>
              <c:f>'2.3'!$B$3:$F$3</c:f>
              <c:strCache>
                <c:ptCount val="5"/>
                <c:pt idx="0">
                  <c:v>Northeast</c:v>
                </c:pt>
                <c:pt idx="1">
                  <c:v>Midwest</c:v>
                </c:pt>
                <c:pt idx="2">
                  <c:v>South</c:v>
                </c:pt>
                <c:pt idx="3">
                  <c:v>West</c:v>
                </c:pt>
                <c:pt idx="4">
                  <c:v>United States</c:v>
                </c:pt>
              </c:strCache>
            </c:strRef>
          </c:cat>
          <c:val>
            <c:numRef>
              <c:f>'2.3'!$B$9:$F$9</c:f>
              <c:numCache>
                <c:formatCode>General</c:formatCode>
                <c:ptCount val="5"/>
                <c:pt idx="0">
                  <c:v>150</c:v>
                </c:pt>
                <c:pt idx="1">
                  <c:v>184</c:v>
                </c:pt>
                <c:pt idx="2">
                  <c:v>3298</c:v>
                </c:pt>
                <c:pt idx="3">
                  <c:v>2</c:v>
                </c:pt>
                <c:pt idx="4">
                  <c:v>3634</c:v>
                </c:pt>
              </c:numCache>
            </c:numRef>
          </c:val>
        </c:ser>
        <c:dLbls>
          <c:showLegendKey val="0"/>
          <c:showVal val="0"/>
          <c:showCatName val="0"/>
          <c:showSerName val="0"/>
          <c:showPercent val="0"/>
          <c:showBubbleSize val="0"/>
        </c:dLbls>
        <c:gapWidth val="80"/>
        <c:overlap val="100"/>
        <c:axId val="705369152"/>
        <c:axId val="705366432"/>
      </c:barChart>
      <c:catAx>
        <c:axId val="7053691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05366432"/>
        <c:crosses val="autoZero"/>
        <c:auto val="1"/>
        <c:lblAlgn val="ctr"/>
        <c:lblOffset val="100"/>
        <c:noMultiLvlLbl val="0"/>
      </c:catAx>
      <c:valAx>
        <c:axId val="705366432"/>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0536915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'Figs (1.2)'!$G$55</c:f>
              <c:strCache>
                <c:ptCount val="1"/>
                <c:pt idx="0">
                  <c:v>Northeast</c:v>
                </c:pt>
              </c:strCache>
            </c:strRef>
          </c:tx>
          <c:spPr>
            <a:ln>
              <a:noFill/>
            </a:ln>
          </c:spPr>
          <c:dPt>
            <c:idx val="0"/>
            <c:bubble3D val="0"/>
            <c:spPr>
              <a:solidFill>
                <a:schemeClr val="bg1">
                  <a:lumMod val="85000"/>
                </a:schemeClr>
              </a:solidFill>
              <a:ln w="19050">
                <a:noFill/>
              </a:ln>
              <a:effectLst/>
            </c:spPr>
          </c:dPt>
          <c:dPt>
            <c:idx val="1"/>
            <c:bubble3D val="0"/>
            <c:spPr>
              <a:solidFill>
                <a:schemeClr val="tx1">
                  <a:lumMod val="75000"/>
                  <a:lumOff val="25000"/>
                </a:schemeClr>
              </a:solidFill>
              <a:ln w="19050">
                <a:noFill/>
              </a:ln>
              <a:effectLst/>
            </c:spPr>
          </c:dPt>
          <c:dPt>
            <c:idx val="2"/>
            <c:bubble3D val="0"/>
            <c:spPr>
              <a:solidFill>
                <a:schemeClr val="accent4">
                  <a:lumMod val="75000"/>
                </a:schemeClr>
              </a:solidFill>
              <a:ln w="19050">
                <a:noFill/>
              </a:ln>
              <a:effectLst/>
            </c:spPr>
          </c:dPt>
          <c:dPt>
            <c:idx val="3"/>
            <c:bubble3D val="0"/>
            <c:spPr>
              <a:solidFill>
                <a:schemeClr val="accent2"/>
              </a:solidFill>
              <a:ln w="19050">
                <a:noFill/>
              </a:ln>
              <a:effectLst/>
            </c:spPr>
          </c:dPt>
          <c:dPt>
            <c:idx val="4"/>
            <c:bubble3D val="0"/>
            <c:spPr>
              <a:solidFill>
                <a:schemeClr val="accent5">
                  <a:lumMod val="75000"/>
                </a:schemeClr>
              </a:solidFill>
              <a:ln w="19050">
                <a:noFill/>
              </a:ln>
              <a:effectLst/>
            </c:spPr>
          </c:dPt>
          <c:cat>
            <c:strRef>
              <c:f>'Figs (1.2)'!$B$56:$B$60</c:f>
              <c:strCache>
                <c:ptCount val="5"/>
                <c:pt idx="0">
                  <c:v>All Other Industries</c:v>
                </c:pt>
                <c:pt idx="1">
                  <c:v>Primary Metals</c:v>
                </c:pt>
                <c:pt idx="2">
                  <c:v>Paper</c:v>
                </c:pt>
                <c:pt idx="3">
                  <c:v>Petroleum and Coal Products</c:v>
                </c:pt>
                <c:pt idx="4">
                  <c:v>Chemicals</c:v>
                </c:pt>
              </c:strCache>
            </c:strRef>
          </c:cat>
          <c:val>
            <c:numRef>
              <c:f>'Figs (1.2)'!$G$56:$G$60</c:f>
              <c:numCache>
                <c:formatCode>0%</c:formatCode>
                <c:ptCount val="5"/>
                <c:pt idx="0">
                  <c:v>0.35486508585445625</c:v>
                </c:pt>
                <c:pt idx="1">
                  <c:v>0.13000817661488143</c:v>
                </c:pt>
                <c:pt idx="2">
                  <c:v>0.15780866721177433</c:v>
                </c:pt>
                <c:pt idx="3">
                  <c:v>0.21586263286999183</c:v>
                </c:pt>
                <c:pt idx="4">
                  <c:v>0.14145543744889616</c:v>
                </c:pt>
              </c:numCache>
            </c:numRef>
          </c:val>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'BIG4'!$C$14</c:f>
              <c:strCache>
                <c:ptCount val="1"/>
                <c:pt idx="0">
                  <c:v>Establishments</c:v>
                </c:pt>
              </c:strCache>
            </c:strRef>
          </c:tx>
          <c:spPr>
            <a:solidFill>
              <a:schemeClr val="accent1"/>
            </a:solidFill>
            <a:ln>
              <a:noFill/>
            </a:ln>
            <a:effectLst/>
          </c:spPr>
          <c:invertIfNegative val="0"/>
          <c:dPt>
            <c:idx val="0"/>
            <c:invertIfNegative val="0"/>
            <c:bubble3D val="0"/>
            <c:spPr>
              <a:solidFill>
                <a:schemeClr val="accent5">
                  <a:lumMod val="75000"/>
                </a:schemeClr>
              </a:solidFill>
              <a:ln>
                <a:noFill/>
              </a:ln>
              <a:effectLst/>
            </c:spPr>
          </c:dPt>
          <c:dPt>
            <c:idx val="1"/>
            <c:invertIfNegative val="0"/>
            <c:bubble3D val="0"/>
            <c:spPr>
              <a:solidFill>
                <a:schemeClr val="tx1">
                  <a:lumMod val="75000"/>
                  <a:lumOff val="25000"/>
                </a:schemeClr>
              </a:solidFill>
              <a:ln>
                <a:noFill/>
              </a:ln>
              <a:effectLst/>
            </c:spPr>
          </c:dPt>
          <c:dPt>
            <c:idx val="2"/>
            <c:invertIfNegative val="0"/>
            <c:bubble3D val="0"/>
            <c:spPr>
              <a:solidFill>
                <a:schemeClr val="accent4">
                  <a:lumMod val="75000"/>
                </a:schemeClr>
              </a:solidFill>
              <a:ln>
                <a:noFill/>
              </a:ln>
              <a:effectLst/>
            </c:spPr>
          </c:dPt>
          <c:dPt>
            <c:idx val="3"/>
            <c:invertIfNegative val="0"/>
            <c:bubble3D val="0"/>
            <c:spPr>
              <a:solidFill>
                <a:schemeClr val="accent2"/>
              </a:solidFill>
              <a:ln>
                <a:noFill/>
              </a:ln>
              <a:effectLst/>
            </c:spPr>
          </c:dPt>
          <c:cat>
            <c:strRef>
              <c:f>'BIG4'!$B$15:$B$18</c:f>
              <c:strCache>
                <c:ptCount val="4"/>
                <c:pt idx="0">
                  <c:v>chemicals</c:v>
                </c:pt>
                <c:pt idx="1">
                  <c:v>primary metals</c:v>
                </c:pt>
                <c:pt idx="2">
                  <c:v>paper</c:v>
                </c:pt>
                <c:pt idx="3">
                  <c:v>petroleum and coal products</c:v>
                </c:pt>
              </c:strCache>
            </c:strRef>
          </c:cat>
          <c:val>
            <c:numRef>
              <c:f>'BIG4'!$C$15:$C$18</c:f>
              <c:numCache>
                <c:formatCode>General</c:formatCode>
                <c:ptCount val="4"/>
                <c:pt idx="0">
                  <c:v>8902</c:v>
                </c:pt>
                <c:pt idx="1">
                  <c:v>3226</c:v>
                </c:pt>
                <c:pt idx="2">
                  <c:v>3009</c:v>
                </c:pt>
                <c:pt idx="3">
                  <c:v>1883</c:v>
                </c:pt>
              </c:numCache>
            </c:numRef>
          </c:val>
        </c:ser>
        <c:dLbls>
          <c:showLegendKey val="0"/>
          <c:showVal val="0"/>
          <c:showCatName val="0"/>
          <c:showSerName val="0"/>
          <c:showPercent val="0"/>
          <c:showBubbleSize val="0"/>
        </c:dLbls>
        <c:gapWidth val="40"/>
        <c:axId val="733024032"/>
        <c:axId val="733024576"/>
      </c:barChart>
      <c:catAx>
        <c:axId val="73302403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33024576"/>
        <c:crosses val="autoZero"/>
        <c:auto val="1"/>
        <c:lblAlgn val="ctr"/>
        <c:lblOffset val="100"/>
        <c:noMultiLvlLbl val="0"/>
      </c:catAx>
      <c:valAx>
        <c:axId val="73302457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330240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'BIG4'!$D$14</c:f>
              <c:strCache>
                <c:ptCount val="1"/>
                <c:pt idx="0">
                  <c:v>Consumption</c:v>
                </c:pt>
              </c:strCache>
            </c:strRef>
          </c:tx>
          <c:spPr>
            <a:solidFill>
              <a:schemeClr val="accent1"/>
            </a:solidFill>
            <a:ln>
              <a:noFill/>
            </a:ln>
            <a:effectLst/>
          </c:spPr>
          <c:invertIfNegative val="0"/>
          <c:dPt>
            <c:idx val="0"/>
            <c:invertIfNegative val="0"/>
            <c:bubble3D val="0"/>
            <c:spPr>
              <a:solidFill>
                <a:schemeClr val="accent5">
                  <a:lumMod val="75000"/>
                </a:schemeClr>
              </a:solidFill>
              <a:ln>
                <a:noFill/>
              </a:ln>
              <a:effectLst/>
            </c:spPr>
          </c:dPt>
          <c:dPt>
            <c:idx val="1"/>
            <c:invertIfNegative val="0"/>
            <c:bubble3D val="0"/>
            <c:spPr>
              <a:solidFill>
                <a:schemeClr val="tx1">
                  <a:lumMod val="75000"/>
                  <a:lumOff val="25000"/>
                </a:schemeClr>
              </a:solidFill>
              <a:ln>
                <a:noFill/>
              </a:ln>
              <a:effectLst/>
            </c:spPr>
          </c:dPt>
          <c:dPt>
            <c:idx val="2"/>
            <c:invertIfNegative val="0"/>
            <c:bubble3D val="0"/>
            <c:spPr>
              <a:solidFill>
                <a:schemeClr val="accent4">
                  <a:lumMod val="75000"/>
                </a:schemeClr>
              </a:solidFill>
              <a:ln>
                <a:noFill/>
              </a:ln>
              <a:effectLst/>
            </c:spPr>
          </c:dPt>
          <c:dPt>
            <c:idx val="3"/>
            <c:invertIfNegative val="0"/>
            <c:bubble3D val="0"/>
            <c:spPr>
              <a:solidFill>
                <a:schemeClr val="accent2"/>
              </a:solidFill>
              <a:ln>
                <a:noFill/>
              </a:ln>
              <a:effectLst/>
            </c:spPr>
          </c:dPt>
          <c:cat>
            <c:strRef>
              <c:f>'BIG4'!$B$15:$B$18</c:f>
              <c:strCache>
                <c:ptCount val="4"/>
                <c:pt idx="0">
                  <c:v>chemicals</c:v>
                </c:pt>
                <c:pt idx="1">
                  <c:v>primary metals</c:v>
                </c:pt>
                <c:pt idx="2">
                  <c:v>paper</c:v>
                </c:pt>
                <c:pt idx="3">
                  <c:v>petroleum and coal products</c:v>
                </c:pt>
              </c:strCache>
            </c:strRef>
          </c:cat>
          <c:val>
            <c:numRef>
              <c:f>'BIG4'!$D$15:$D$18</c:f>
              <c:numCache>
                <c:formatCode>#,##0</c:formatCode>
                <c:ptCount val="4"/>
                <c:pt idx="0">
                  <c:v>7141</c:v>
                </c:pt>
                <c:pt idx="1">
                  <c:v>1511</c:v>
                </c:pt>
                <c:pt idx="2">
                  <c:v>2041</c:v>
                </c:pt>
                <c:pt idx="3">
                  <c:v>4245</c:v>
                </c:pt>
              </c:numCache>
            </c:numRef>
          </c:val>
        </c:ser>
        <c:dLbls>
          <c:showLegendKey val="0"/>
          <c:showVal val="0"/>
          <c:showCatName val="0"/>
          <c:showSerName val="0"/>
          <c:showPercent val="0"/>
          <c:showBubbleSize val="0"/>
        </c:dLbls>
        <c:gapWidth val="40"/>
        <c:axId val="733012608"/>
        <c:axId val="733013152"/>
      </c:barChart>
      <c:catAx>
        <c:axId val="733012608"/>
        <c:scaling>
          <c:orientation val="minMax"/>
        </c:scaling>
        <c:delete val="1"/>
        <c:axPos val="l"/>
        <c:numFmt formatCode="General" sourceLinked="1"/>
        <c:majorTickMark val="out"/>
        <c:minorTickMark val="none"/>
        <c:tickLblPos val="nextTo"/>
        <c:crossAx val="733013152"/>
        <c:crosses val="autoZero"/>
        <c:auto val="1"/>
        <c:lblAlgn val="ctr"/>
        <c:lblOffset val="100"/>
        <c:noMultiLvlLbl val="0"/>
      </c:catAx>
      <c:valAx>
        <c:axId val="7330131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33012608"/>
        <c:crosses val="autoZero"/>
        <c:crossBetween val="between"/>
        <c:majorUnit val="2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'BIG4'!$E$14</c:f>
              <c:strCache>
                <c:ptCount val="1"/>
                <c:pt idx="0">
                  <c:v>Nonfuel (Feedstock) Use</c:v>
                </c:pt>
              </c:strCache>
            </c:strRef>
          </c:tx>
          <c:spPr>
            <a:solidFill>
              <a:schemeClr val="accent1"/>
            </a:solidFill>
            <a:ln>
              <a:noFill/>
            </a:ln>
            <a:effectLst/>
          </c:spPr>
          <c:invertIfNegative val="0"/>
          <c:dPt>
            <c:idx val="0"/>
            <c:invertIfNegative val="0"/>
            <c:bubble3D val="0"/>
            <c:spPr>
              <a:solidFill>
                <a:schemeClr val="accent5">
                  <a:lumMod val="75000"/>
                </a:schemeClr>
              </a:solidFill>
              <a:ln>
                <a:noFill/>
              </a:ln>
              <a:effectLst/>
            </c:spPr>
          </c:dPt>
          <c:dPt>
            <c:idx val="1"/>
            <c:invertIfNegative val="0"/>
            <c:bubble3D val="0"/>
            <c:spPr>
              <a:solidFill>
                <a:schemeClr val="tx1">
                  <a:lumMod val="75000"/>
                  <a:lumOff val="25000"/>
                </a:schemeClr>
              </a:solidFill>
              <a:ln>
                <a:noFill/>
              </a:ln>
              <a:effectLst/>
            </c:spPr>
          </c:dPt>
          <c:dPt>
            <c:idx val="2"/>
            <c:invertIfNegative val="0"/>
            <c:bubble3D val="0"/>
            <c:spPr>
              <a:solidFill>
                <a:schemeClr val="accent4">
                  <a:lumMod val="75000"/>
                </a:schemeClr>
              </a:solidFill>
              <a:ln>
                <a:noFill/>
              </a:ln>
              <a:effectLst/>
            </c:spPr>
          </c:dPt>
          <c:dPt>
            <c:idx val="3"/>
            <c:invertIfNegative val="0"/>
            <c:bubble3D val="0"/>
            <c:spPr>
              <a:solidFill>
                <a:schemeClr val="accent2"/>
              </a:solidFill>
              <a:ln>
                <a:noFill/>
              </a:ln>
              <a:effectLst/>
            </c:spPr>
          </c:dPt>
          <c:cat>
            <c:strRef>
              <c:f>'BIG4'!$B$15:$B$18</c:f>
              <c:strCache>
                <c:ptCount val="4"/>
                <c:pt idx="0">
                  <c:v>chemicals</c:v>
                </c:pt>
                <c:pt idx="1">
                  <c:v>primary metals</c:v>
                </c:pt>
                <c:pt idx="2">
                  <c:v>paper</c:v>
                </c:pt>
                <c:pt idx="3">
                  <c:v>petroleum and coal products</c:v>
                </c:pt>
              </c:strCache>
            </c:strRef>
          </c:cat>
          <c:val>
            <c:numRef>
              <c:f>'BIG4'!$E$15:$E$18</c:f>
              <c:numCache>
                <c:formatCode>#,##0</c:formatCode>
                <c:ptCount val="4"/>
                <c:pt idx="0">
                  <c:v>4326</c:v>
                </c:pt>
                <c:pt idx="1">
                  <c:v>307</c:v>
                </c:pt>
                <c:pt idx="2">
                  <c:v>3</c:v>
                </c:pt>
                <c:pt idx="3">
                  <c:v>903</c:v>
                </c:pt>
              </c:numCache>
            </c:numRef>
          </c:val>
        </c:ser>
        <c:dLbls>
          <c:showLegendKey val="0"/>
          <c:showVal val="0"/>
          <c:showCatName val="0"/>
          <c:showSerName val="0"/>
          <c:showPercent val="0"/>
          <c:showBubbleSize val="0"/>
        </c:dLbls>
        <c:gapWidth val="40"/>
        <c:axId val="733020224"/>
        <c:axId val="733025120"/>
      </c:barChart>
      <c:catAx>
        <c:axId val="733020224"/>
        <c:scaling>
          <c:orientation val="minMax"/>
        </c:scaling>
        <c:delete val="1"/>
        <c:axPos val="l"/>
        <c:numFmt formatCode="General" sourceLinked="1"/>
        <c:majorTickMark val="out"/>
        <c:minorTickMark val="none"/>
        <c:tickLblPos val="nextTo"/>
        <c:crossAx val="733025120"/>
        <c:crosses val="autoZero"/>
        <c:auto val="1"/>
        <c:lblAlgn val="ctr"/>
        <c:lblOffset val="100"/>
        <c:noMultiLvlLbl val="0"/>
      </c:catAx>
      <c:valAx>
        <c:axId val="73302512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330202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'BIG4'!$F$69</c:f>
              <c:strCache>
                <c:ptCount val="1"/>
                <c:pt idx="0">
                  <c:v>X</c:v>
                </c:pt>
              </c:strCache>
            </c:strRef>
          </c:tx>
          <c:spPr>
            <a:ln w="19050" cap="rnd">
              <a:noFill/>
              <a:round/>
            </a:ln>
            <a:effectLst/>
          </c:spPr>
          <c:marker>
            <c:symbol val="circle"/>
            <c:size val="15"/>
            <c:spPr>
              <a:solidFill>
                <a:schemeClr val="accent1"/>
              </a:solidFill>
              <a:ln w="9525">
                <a:solidFill>
                  <a:schemeClr val="accent1"/>
                </a:solidFill>
              </a:ln>
              <a:effectLst/>
            </c:spPr>
          </c:marker>
          <c:dPt>
            <c:idx val="0"/>
            <c:marker>
              <c:symbol val="circle"/>
              <c:size val="15"/>
              <c:spPr>
                <a:solidFill>
                  <a:schemeClr val="accent2"/>
                </a:solidFill>
                <a:ln w="9525">
                  <a:noFill/>
                </a:ln>
                <a:effectLst/>
              </c:spPr>
            </c:marker>
            <c:bubble3D val="0"/>
            <c:spPr>
              <a:ln w="19050" cap="rnd">
                <a:noFill/>
                <a:round/>
              </a:ln>
              <a:effectLst/>
            </c:spPr>
          </c:dPt>
          <c:dPt>
            <c:idx val="1"/>
            <c:marker>
              <c:symbol val="circle"/>
              <c:size val="15"/>
              <c:spPr>
                <a:solidFill>
                  <a:schemeClr val="accent4">
                    <a:lumMod val="75000"/>
                  </a:schemeClr>
                </a:solidFill>
                <a:ln w="9525">
                  <a:noFill/>
                </a:ln>
                <a:effectLst/>
              </c:spPr>
            </c:marker>
            <c:bubble3D val="0"/>
            <c:spPr>
              <a:ln w="19050" cap="rnd">
                <a:noFill/>
                <a:round/>
              </a:ln>
              <a:effectLst/>
            </c:spPr>
          </c:dPt>
          <c:dPt>
            <c:idx val="2"/>
            <c:marker>
              <c:symbol val="circle"/>
              <c:size val="15"/>
              <c:spPr>
                <a:solidFill>
                  <a:schemeClr val="accent5">
                    <a:lumMod val="75000"/>
                  </a:schemeClr>
                </a:solidFill>
                <a:ln w="9525">
                  <a:noFill/>
                </a:ln>
                <a:effectLst/>
              </c:spPr>
            </c:marker>
            <c:bubble3D val="0"/>
            <c:spPr>
              <a:ln w="19050" cap="rnd">
                <a:noFill/>
                <a:round/>
              </a:ln>
              <a:effectLst/>
            </c:spPr>
          </c:dPt>
          <c:dPt>
            <c:idx val="3"/>
            <c:marker>
              <c:symbol val="circle"/>
              <c:size val="15"/>
              <c:spPr>
                <a:solidFill>
                  <a:schemeClr val="tx1">
                    <a:lumMod val="75000"/>
                    <a:lumOff val="25000"/>
                  </a:schemeClr>
                </a:solidFill>
                <a:ln w="9525">
                  <a:noFill/>
                </a:ln>
                <a:effectLst/>
              </c:spPr>
            </c:marker>
            <c:bubble3D val="0"/>
            <c:spPr>
              <a:ln w="19050" cap="rnd">
                <a:noFill/>
                <a:round/>
              </a:ln>
              <a:effectLst/>
            </c:spPr>
          </c:dPt>
          <c:dPt>
            <c:idx val="4"/>
            <c:marker>
              <c:symbol val="circle"/>
              <c:size val="15"/>
              <c:spPr>
                <a:solidFill>
                  <a:schemeClr val="bg1">
                    <a:lumMod val="75000"/>
                  </a:schemeClr>
                </a:solidFill>
                <a:ln w="9525">
                  <a:noFill/>
                </a:ln>
                <a:effectLst/>
              </c:spPr>
            </c:marker>
            <c:bubble3D val="0"/>
            <c:spPr>
              <a:ln w="19050" cap="rnd">
                <a:noFill/>
                <a:round/>
              </a:ln>
              <a:effectLst/>
            </c:spPr>
          </c:dPt>
          <c:xVal>
            <c:numRef>
              <c:f>'BIG4'!$C$70:$C$74</c:f>
              <c:numCache>
                <c:formatCode>General</c:formatCode>
                <c:ptCount val="5"/>
                <c:pt idx="0">
                  <c:v>30305.599999999999</c:v>
                </c:pt>
                <c:pt idx="1">
                  <c:v>6468.7</c:v>
                </c:pt>
                <c:pt idx="2">
                  <c:v>5018.2</c:v>
                </c:pt>
                <c:pt idx="3">
                  <c:v>3848.4</c:v>
                </c:pt>
                <c:pt idx="4">
                  <c:v>1285.0999999999999</c:v>
                </c:pt>
              </c:numCache>
            </c:numRef>
          </c:xVal>
          <c:yVal>
            <c:numRef>
              <c:f>'BIG4'!$F$70:$F$74</c:f>
              <c:numCache>
                <c:formatCode>General</c:formatCode>
                <c:ptCount val="5"/>
                <c:pt idx="0">
                  <c:v>2.5</c:v>
                </c:pt>
                <c:pt idx="1">
                  <c:v>2</c:v>
                </c:pt>
                <c:pt idx="2">
                  <c:v>1.5</c:v>
                </c:pt>
                <c:pt idx="3">
                  <c:v>1</c:v>
                </c:pt>
                <c:pt idx="4">
                  <c:v>0.5</c:v>
                </c:pt>
              </c:numCache>
            </c:numRef>
          </c:yVal>
          <c:smooth val="0"/>
        </c:ser>
        <c:dLbls>
          <c:showLegendKey val="0"/>
          <c:showVal val="0"/>
          <c:showCatName val="0"/>
          <c:showSerName val="0"/>
          <c:showPercent val="0"/>
          <c:showBubbleSize val="0"/>
        </c:dLbls>
        <c:axId val="733026752"/>
        <c:axId val="733016960"/>
      </c:scatterChart>
      <c:valAx>
        <c:axId val="733026752"/>
        <c:scaling>
          <c:orientation val="minMax"/>
          <c:max val="3500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33016960"/>
        <c:crosses val="autoZero"/>
        <c:crossBetween val="midCat"/>
      </c:valAx>
      <c:valAx>
        <c:axId val="73301696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33026752"/>
        <c:crosses val="autoZero"/>
        <c:crossBetween val="midCat"/>
      </c:valAx>
      <c:spPr>
        <a:noFill/>
        <a:ln>
          <a:solidFill>
            <a:schemeClr val="bg1">
              <a:lumMod val="85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'BIG4'!$F$69</c:f>
              <c:strCache>
                <c:ptCount val="1"/>
                <c:pt idx="0">
                  <c:v>X</c:v>
                </c:pt>
              </c:strCache>
            </c:strRef>
          </c:tx>
          <c:spPr>
            <a:ln w="19050" cap="rnd">
              <a:noFill/>
              <a:round/>
            </a:ln>
            <a:effectLst/>
          </c:spPr>
          <c:marker>
            <c:symbol val="circle"/>
            <c:size val="15"/>
            <c:spPr>
              <a:solidFill>
                <a:schemeClr val="accent1"/>
              </a:solidFill>
              <a:ln w="9525">
                <a:solidFill>
                  <a:schemeClr val="accent1"/>
                </a:solidFill>
              </a:ln>
              <a:effectLst/>
            </c:spPr>
          </c:marker>
          <c:dPt>
            <c:idx val="0"/>
            <c:marker>
              <c:symbol val="circle"/>
              <c:size val="15"/>
              <c:spPr>
                <a:solidFill>
                  <a:schemeClr val="accent2"/>
                </a:solidFill>
                <a:ln w="9525">
                  <a:noFill/>
                </a:ln>
                <a:effectLst/>
              </c:spPr>
            </c:marker>
            <c:bubble3D val="0"/>
            <c:spPr>
              <a:ln w="19050" cap="rnd">
                <a:noFill/>
                <a:round/>
              </a:ln>
              <a:effectLst/>
            </c:spPr>
          </c:dPt>
          <c:dPt>
            <c:idx val="1"/>
            <c:marker>
              <c:symbol val="circle"/>
              <c:size val="15"/>
              <c:spPr>
                <a:solidFill>
                  <a:schemeClr val="accent4">
                    <a:lumMod val="75000"/>
                  </a:schemeClr>
                </a:solidFill>
                <a:ln w="9525">
                  <a:noFill/>
                </a:ln>
                <a:effectLst/>
              </c:spPr>
            </c:marker>
            <c:bubble3D val="0"/>
            <c:spPr>
              <a:ln w="19050" cap="rnd">
                <a:noFill/>
                <a:round/>
              </a:ln>
              <a:effectLst/>
            </c:spPr>
          </c:dPt>
          <c:dPt>
            <c:idx val="2"/>
            <c:marker>
              <c:symbol val="circle"/>
              <c:size val="15"/>
              <c:spPr>
                <a:solidFill>
                  <a:schemeClr val="accent5">
                    <a:lumMod val="75000"/>
                  </a:schemeClr>
                </a:solidFill>
                <a:ln w="9525">
                  <a:noFill/>
                </a:ln>
                <a:effectLst/>
              </c:spPr>
            </c:marker>
            <c:bubble3D val="0"/>
            <c:spPr>
              <a:ln w="19050" cap="rnd">
                <a:noFill/>
                <a:round/>
              </a:ln>
              <a:effectLst/>
            </c:spPr>
          </c:dPt>
          <c:dPt>
            <c:idx val="3"/>
            <c:marker>
              <c:symbol val="circle"/>
              <c:size val="15"/>
              <c:spPr>
                <a:solidFill>
                  <a:schemeClr val="tx1">
                    <a:lumMod val="75000"/>
                    <a:lumOff val="25000"/>
                  </a:schemeClr>
                </a:solidFill>
                <a:ln w="9525">
                  <a:noFill/>
                </a:ln>
                <a:effectLst/>
              </c:spPr>
            </c:marker>
            <c:bubble3D val="0"/>
            <c:spPr>
              <a:ln w="19050" cap="rnd">
                <a:noFill/>
                <a:round/>
              </a:ln>
              <a:effectLst/>
            </c:spPr>
          </c:dPt>
          <c:dPt>
            <c:idx val="4"/>
            <c:marker>
              <c:symbol val="circle"/>
              <c:size val="15"/>
              <c:spPr>
                <a:solidFill>
                  <a:schemeClr val="bg1">
                    <a:lumMod val="75000"/>
                  </a:schemeClr>
                </a:solidFill>
                <a:ln w="9525">
                  <a:noFill/>
                </a:ln>
                <a:effectLst/>
              </c:spPr>
            </c:marker>
            <c:bubble3D val="0"/>
            <c:spPr>
              <a:ln w="19050" cap="rnd">
                <a:noFill/>
                <a:round/>
              </a:ln>
              <a:effectLst/>
            </c:spPr>
          </c:dPt>
          <c:xVal>
            <c:numRef>
              <c:f>'BIG4'!$D$70:$D$74</c:f>
              <c:numCache>
                <c:formatCode>_(* #,##0.00_);_(* \(#,##0.00\);_(* "-"??_);_(@_)</c:formatCode>
                <c:ptCount val="5"/>
                <c:pt idx="0">
                  <c:v>25.2</c:v>
                </c:pt>
                <c:pt idx="1">
                  <c:v>22.4</c:v>
                </c:pt>
                <c:pt idx="2">
                  <c:v>9.4</c:v>
                </c:pt>
                <c:pt idx="3">
                  <c:v>16</c:v>
                </c:pt>
                <c:pt idx="4">
                  <c:v>5.6</c:v>
                </c:pt>
              </c:numCache>
            </c:numRef>
          </c:xVal>
          <c:yVal>
            <c:numRef>
              <c:f>'BIG4'!$F$70:$F$74</c:f>
              <c:numCache>
                <c:formatCode>General</c:formatCode>
                <c:ptCount val="5"/>
                <c:pt idx="0">
                  <c:v>2.5</c:v>
                </c:pt>
                <c:pt idx="1">
                  <c:v>2</c:v>
                </c:pt>
                <c:pt idx="2">
                  <c:v>1.5</c:v>
                </c:pt>
                <c:pt idx="3">
                  <c:v>1</c:v>
                </c:pt>
                <c:pt idx="4">
                  <c:v>0.5</c:v>
                </c:pt>
              </c:numCache>
            </c:numRef>
          </c:yVal>
          <c:smooth val="0"/>
        </c:ser>
        <c:dLbls>
          <c:showLegendKey val="0"/>
          <c:showVal val="0"/>
          <c:showCatName val="0"/>
          <c:showSerName val="0"/>
          <c:showPercent val="0"/>
          <c:showBubbleSize val="0"/>
        </c:dLbls>
        <c:axId val="733025664"/>
        <c:axId val="733026208"/>
      </c:scatterChart>
      <c:valAx>
        <c:axId val="7330256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3026208"/>
        <c:crosses val="autoZero"/>
        <c:crossBetween val="midCat"/>
      </c:valAx>
      <c:valAx>
        <c:axId val="73302620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3302566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'BIG4'!$F$69</c:f>
              <c:strCache>
                <c:ptCount val="1"/>
                <c:pt idx="0">
                  <c:v>X</c:v>
                </c:pt>
              </c:strCache>
            </c:strRef>
          </c:tx>
          <c:spPr>
            <a:ln w="19050" cap="rnd">
              <a:noFill/>
              <a:round/>
            </a:ln>
            <a:effectLst/>
          </c:spPr>
          <c:marker>
            <c:symbol val="circle"/>
            <c:size val="15"/>
            <c:spPr>
              <a:solidFill>
                <a:schemeClr val="accent1"/>
              </a:solidFill>
              <a:ln w="9525">
                <a:solidFill>
                  <a:schemeClr val="accent1"/>
                </a:solidFill>
              </a:ln>
              <a:effectLst/>
            </c:spPr>
          </c:marker>
          <c:dPt>
            <c:idx val="0"/>
            <c:marker>
              <c:symbol val="circle"/>
              <c:size val="15"/>
              <c:spPr>
                <a:solidFill>
                  <a:schemeClr val="accent2"/>
                </a:solidFill>
                <a:ln w="9525">
                  <a:noFill/>
                </a:ln>
                <a:effectLst/>
              </c:spPr>
            </c:marker>
            <c:bubble3D val="0"/>
            <c:spPr>
              <a:ln w="19050" cap="rnd">
                <a:noFill/>
                <a:round/>
              </a:ln>
              <a:effectLst/>
            </c:spPr>
          </c:dPt>
          <c:dPt>
            <c:idx val="1"/>
            <c:marker>
              <c:symbol val="circle"/>
              <c:size val="15"/>
              <c:spPr>
                <a:solidFill>
                  <a:schemeClr val="accent4">
                    <a:lumMod val="75000"/>
                  </a:schemeClr>
                </a:solidFill>
                <a:ln w="9525">
                  <a:noFill/>
                </a:ln>
                <a:effectLst/>
              </c:spPr>
            </c:marker>
            <c:bubble3D val="0"/>
            <c:spPr>
              <a:ln w="19050" cap="rnd">
                <a:noFill/>
                <a:round/>
              </a:ln>
              <a:effectLst/>
            </c:spPr>
          </c:dPt>
          <c:dPt>
            <c:idx val="2"/>
            <c:marker>
              <c:symbol val="circle"/>
              <c:size val="15"/>
              <c:spPr>
                <a:solidFill>
                  <a:schemeClr val="accent5">
                    <a:lumMod val="75000"/>
                  </a:schemeClr>
                </a:solidFill>
                <a:ln w="9525">
                  <a:noFill/>
                </a:ln>
                <a:effectLst/>
              </c:spPr>
            </c:marker>
            <c:bubble3D val="0"/>
            <c:spPr>
              <a:ln w="19050" cap="rnd">
                <a:noFill/>
                <a:round/>
              </a:ln>
              <a:effectLst/>
            </c:spPr>
          </c:dPt>
          <c:dPt>
            <c:idx val="3"/>
            <c:marker>
              <c:symbol val="circle"/>
              <c:size val="15"/>
              <c:spPr>
                <a:solidFill>
                  <a:schemeClr val="tx1">
                    <a:lumMod val="75000"/>
                    <a:lumOff val="25000"/>
                  </a:schemeClr>
                </a:solidFill>
                <a:ln w="9525">
                  <a:noFill/>
                </a:ln>
                <a:effectLst/>
              </c:spPr>
            </c:marker>
            <c:bubble3D val="0"/>
            <c:spPr>
              <a:ln w="19050" cap="rnd">
                <a:noFill/>
                <a:round/>
              </a:ln>
              <a:effectLst/>
            </c:spPr>
          </c:dPt>
          <c:dPt>
            <c:idx val="4"/>
            <c:marker>
              <c:symbol val="circle"/>
              <c:size val="15"/>
              <c:spPr>
                <a:solidFill>
                  <a:schemeClr val="bg1">
                    <a:lumMod val="75000"/>
                  </a:schemeClr>
                </a:solidFill>
                <a:ln w="9525">
                  <a:noFill/>
                </a:ln>
                <a:effectLst/>
              </c:spPr>
            </c:marker>
            <c:bubble3D val="0"/>
            <c:spPr>
              <a:ln w="19050" cap="rnd">
                <a:noFill/>
                <a:round/>
              </a:ln>
              <a:effectLst/>
            </c:spPr>
          </c:dPt>
          <c:xVal>
            <c:numRef>
              <c:f>'BIG4'!$E$70:$E$74</c:f>
              <c:numCache>
                <c:formatCode>General</c:formatCode>
                <c:ptCount val="5"/>
                <c:pt idx="0">
                  <c:v>5.0999999999999996</c:v>
                </c:pt>
                <c:pt idx="1">
                  <c:v>10</c:v>
                </c:pt>
                <c:pt idx="2">
                  <c:v>5</c:v>
                </c:pt>
                <c:pt idx="3">
                  <c:v>6.2</c:v>
                </c:pt>
                <c:pt idx="4">
                  <c:v>2.6</c:v>
                </c:pt>
              </c:numCache>
            </c:numRef>
          </c:xVal>
          <c:yVal>
            <c:numRef>
              <c:f>'BIG4'!$F$70:$F$74</c:f>
              <c:numCache>
                <c:formatCode>General</c:formatCode>
                <c:ptCount val="5"/>
                <c:pt idx="0">
                  <c:v>2.5</c:v>
                </c:pt>
                <c:pt idx="1">
                  <c:v>2</c:v>
                </c:pt>
                <c:pt idx="2">
                  <c:v>1.5</c:v>
                </c:pt>
                <c:pt idx="3">
                  <c:v>1</c:v>
                </c:pt>
                <c:pt idx="4">
                  <c:v>0.5</c:v>
                </c:pt>
              </c:numCache>
            </c:numRef>
          </c:yVal>
          <c:smooth val="0"/>
        </c:ser>
        <c:dLbls>
          <c:showLegendKey val="0"/>
          <c:showVal val="0"/>
          <c:showCatName val="0"/>
          <c:showSerName val="0"/>
          <c:showPercent val="0"/>
          <c:showBubbleSize val="0"/>
        </c:dLbls>
        <c:axId val="733027296"/>
        <c:axId val="733019680"/>
      </c:scatterChart>
      <c:valAx>
        <c:axId val="7330272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3019680"/>
        <c:crosses val="autoZero"/>
        <c:crossBetween val="midCat"/>
      </c:valAx>
      <c:valAx>
        <c:axId val="73301968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3302729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'BIG4'!$C$273</c:f>
              <c:strCache>
                <c:ptCount val="1"/>
                <c:pt idx="0">
                  <c:v>Energy Consumption Becoming Higher Priority for Establishment</c:v>
                </c:pt>
              </c:strCache>
            </c:strRef>
          </c:tx>
          <c:spPr>
            <a:solidFill>
              <a:schemeClr val="accent4">
                <a:lumMod val="50000"/>
              </a:schemeClr>
            </a:solidFill>
            <a:ln>
              <a:noFill/>
            </a:ln>
            <a:effectLst/>
          </c:spPr>
          <c:invertIfNegative val="0"/>
          <c:cat>
            <c:strRef>
              <c:f>'BIG4'!$B$274:$B$277</c:f>
              <c:strCache>
                <c:ptCount val="4"/>
                <c:pt idx="0">
                  <c:v>paper</c:v>
                </c:pt>
                <c:pt idx="1">
                  <c:v>petroleum and coal products</c:v>
                </c:pt>
                <c:pt idx="2">
                  <c:v>chemicals</c:v>
                </c:pt>
                <c:pt idx="3">
                  <c:v>primary metals</c:v>
                </c:pt>
              </c:strCache>
            </c:strRef>
          </c:cat>
          <c:val>
            <c:numRef>
              <c:f>'BIG4'!$C$274:$C$277</c:f>
              <c:numCache>
                <c:formatCode>0%</c:formatCode>
                <c:ptCount val="4"/>
                <c:pt idx="0">
                  <c:v>0.39614489863742108</c:v>
                </c:pt>
                <c:pt idx="1">
                  <c:v>0.47211895910780671</c:v>
                </c:pt>
                <c:pt idx="2">
                  <c:v>0.3182430914401258</c:v>
                </c:pt>
                <c:pt idx="3">
                  <c:v>0.34097954122752633</c:v>
                </c:pt>
              </c:numCache>
            </c:numRef>
          </c:val>
        </c:ser>
        <c:ser>
          <c:idx val="1"/>
          <c:order val="1"/>
          <c:tx>
            <c:strRef>
              <c:f>'BIG4'!$D$273</c:f>
              <c:strCache>
                <c:ptCount val="1"/>
                <c:pt idx="0">
                  <c:v>Management Sometimes Supports Projects to Improve Energy Consumption</c:v>
                </c:pt>
              </c:strCache>
            </c:strRef>
          </c:tx>
          <c:spPr>
            <a:solidFill>
              <a:schemeClr val="accent4">
                <a:lumMod val="75000"/>
              </a:schemeClr>
            </a:solidFill>
            <a:ln>
              <a:noFill/>
            </a:ln>
            <a:effectLst/>
          </c:spPr>
          <c:invertIfNegative val="0"/>
          <c:cat>
            <c:strRef>
              <c:f>'BIG4'!$B$274:$B$277</c:f>
              <c:strCache>
                <c:ptCount val="4"/>
                <c:pt idx="0">
                  <c:v>paper</c:v>
                </c:pt>
                <c:pt idx="1">
                  <c:v>petroleum and coal products</c:v>
                </c:pt>
                <c:pt idx="2">
                  <c:v>chemicals</c:v>
                </c:pt>
                <c:pt idx="3">
                  <c:v>primary metals</c:v>
                </c:pt>
              </c:strCache>
            </c:strRef>
          </c:cat>
          <c:val>
            <c:numRef>
              <c:f>'BIG4'!$D$274:$D$277</c:f>
              <c:numCache>
                <c:formatCode>0%</c:formatCode>
                <c:ptCount val="4"/>
                <c:pt idx="0">
                  <c:v>0.4476570289132602</c:v>
                </c:pt>
                <c:pt idx="1">
                  <c:v>0.37121614445034518</c:v>
                </c:pt>
                <c:pt idx="2">
                  <c:v>0.43664345090990786</c:v>
                </c:pt>
                <c:pt idx="3">
                  <c:v>0.40483570985740858</c:v>
                </c:pt>
              </c:numCache>
            </c:numRef>
          </c:val>
        </c:ser>
        <c:ser>
          <c:idx val="2"/>
          <c:order val="2"/>
          <c:tx>
            <c:strRef>
              <c:f>'BIG4'!$E$273</c:f>
              <c:strCache>
                <c:ptCount val="1"/>
                <c:pt idx="0">
                  <c:v>Energy Consumption are Rarely a Part of Management Decision-Making</c:v>
                </c:pt>
              </c:strCache>
            </c:strRef>
          </c:tx>
          <c:spPr>
            <a:solidFill>
              <a:schemeClr val="bg1">
                <a:lumMod val="65000"/>
              </a:schemeClr>
            </a:solidFill>
            <a:ln>
              <a:noFill/>
            </a:ln>
            <a:effectLst/>
          </c:spPr>
          <c:invertIfNegative val="0"/>
          <c:cat>
            <c:strRef>
              <c:f>'BIG4'!$B$274:$B$277</c:f>
              <c:strCache>
                <c:ptCount val="4"/>
                <c:pt idx="0">
                  <c:v>paper</c:v>
                </c:pt>
                <c:pt idx="1">
                  <c:v>petroleum and coal products</c:v>
                </c:pt>
                <c:pt idx="2">
                  <c:v>chemicals</c:v>
                </c:pt>
                <c:pt idx="3">
                  <c:v>primary metals</c:v>
                </c:pt>
              </c:strCache>
            </c:strRef>
          </c:cat>
          <c:val>
            <c:numRef>
              <c:f>'BIG4'!$E$274:$E$277</c:f>
              <c:numCache>
                <c:formatCode>0%</c:formatCode>
                <c:ptCount val="4"/>
                <c:pt idx="0">
                  <c:v>0.10568295114656032</c:v>
                </c:pt>
                <c:pt idx="1">
                  <c:v>9.3467870419543284E-2</c:v>
                </c:pt>
                <c:pt idx="2">
                  <c:v>0.18344192316333408</c:v>
                </c:pt>
                <c:pt idx="3">
                  <c:v>0.19063856168629884</c:v>
                </c:pt>
              </c:numCache>
            </c:numRef>
          </c:val>
        </c:ser>
        <c:dLbls>
          <c:showLegendKey val="0"/>
          <c:showVal val="0"/>
          <c:showCatName val="0"/>
          <c:showSerName val="0"/>
          <c:showPercent val="0"/>
          <c:showBubbleSize val="0"/>
        </c:dLbls>
        <c:gapWidth val="219"/>
        <c:overlap val="-27"/>
        <c:axId val="733012064"/>
        <c:axId val="733019136"/>
      </c:barChart>
      <c:catAx>
        <c:axId val="733012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33019136"/>
        <c:crosses val="autoZero"/>
        <c:auto val="1"/>
        <c:lblAlgn val="ctr"/>
        <c:lblOffset val="100"/>
        <c:noMultiLvlLbl val="0"/>
      </c:catAx>
      <c:valAx>
        <c:axId val="7330191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33012064"/>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'BIG4'!$C$294</c:f>
              <c:strCache>
                <c:ptCount val="1"/>
                <c:pt idx="0">
                  <c:v>Superior Energy Performance</c:v>
                </c:pt>
              </c:strCache>
            </c:strRef>
          </c:tx>
          <c:spPr>
            <a:solidFill>
              <a:schemeClr val="accent3">
                <a:lumMod val="60000"/>
                <a:lumOff val="40000"/>
              </a:schemeClr>
            </a:solidFill>
            <a:ln>
              <a:noFill/>
            </a:ln>
            <a:effectLst/>
          </c:spPr>
          <c:invertIfNegative val="0"/>
          <c:cat>
            <c:strRef>
              <c:f>'BIG4'!$B$295:$B$298</c:f>
              <c:strCache>
                <c:ptCount val="4"/>
                <c:pt idx="0">
                  <c:v>paper</c:v>
                </c:pt>
                <c:pt idx="1">
                  <c:v>petroleum and coal products</c:v>
                </c:pt>
                <c:pt idx="2">
                  <c:v>chemicals</c:v>
                </c:pt>
                <c:pt idx="3">
                  <c:v>primary metals</c:v>
                </c:pt>
              </c:strCache>
            </c:strRef>
          </c:cat>
          <c:val>
            <c:numRef>
              <c:f>'BIG4'!$C$295:$C$298</c:f>
              <c:numCache>
                <c:formatCode>0%</c:formatCode>
                <c:ptCount val="4"/>
                <c:pt idx="0">
                  <c:v>0.18045862412761715</c:v>
                </c:pt>
                <c:pt idx="1">
                  <c:v>0.1295804567180032</c:v>
                </c:pt>
                <c:pt idx="2">
                  <c:v>9.5596495169624804E-2</c:v>
                </c:pt>
                <c:pt idx="3">
                  <c:v>0.12802231866088035</c:v>
                </c:pt>
              </c:numCache>
            </c:numRef>
          </c:val>
        </c:ser>
        <c:ser>
          <c:idx val="1"/>
          <c:order val="1"/>
          <c:tx>
            <c:strRef>
              <c:f>'BIG4'!$D$294</c:f>
              <c:strCache>
                <c:ptCount val="1"/>
                <c:pt idx="0">
                  <c:v>Better Buildings, Better Plants</c:v>
                </c:pt>
              </c:strCache>
            </c:strRef>
          </c:tx>
          <c:spPr>
            <a:solidFill>
              <a:schemeClr val="accent3">
                <a:lumMod val="75000"/>
              </a:schemeClr>
            </a:solidFill>
            <a:ln>
              <a:noFill/>
            </a:ln>
            <a:effectLst/>
          </c:spPr>
          <c:invertIfNegative val="0"/>
          <c:cat>
            <c:strRef>
              <c:f>'BIG4'!$B$295:$B$298</c:f>
              <c:strCache>
                <c:ptCount val="4"/>
                <c:pt idx="0">
                  <c:v>paper</c:v>
                </c:pt>
                <c:pt idx="1">
                  <c:v>petroleum and coal products</c:v>
                </c:pt>
                <c:pt idx="2">
                  <c:v>chemicals</c:v>
                </c:pt>
                <c:pt idx="3">
                  <c:v>primary metals</c:v>
                </c:pt>
              </c:strCache>
            </c:strRef>
          </c:cat>
          <c:val>
            <c:numRef>
              <c:f>'BIG4'!$D$295:$D$298</c:f>
              <c:numCache>
                <c:formatCode>0%</c:formatCode>
                <c:ptCount val="4"/>
                <c:pt idx="0">
                  <c:v>0.21768029245596543</c:v>
                </c:pt>
                <c:pt idx="1">
                  <c:v>0.15985130111524162</c:v>
                </c:pt>
                <c:pt idx="2">
                  <c:v>0.15030330262862279</c:v>
                </c:pt>
                <c:pt idx="3">
                  <c:v>0.14631122132672039</c:v>
                </c:pt>
              </c:numCache>
            </c:numRef>
          </c:val>
        </c:ser>
        <c:ser>
          <c:idx val="2"/>
          <c:order val="2"/>
          <c:tx>
            <c:strRef>
              <c:f>'BIG4'!$E$294</c:f>
              <c:strCache>
                <c:ptCount val="1"/>
                <c:pt idx="0">
                  <c:v>Energy Star</c:v>
                </c:pt>
              </c:strCache>
            </c:strRef>
          </c:tx>
          <c:spPr>
            <a:solidFill>
              <a:schemeClr val="accent1"/>
            </a:solidFill>
            <a:ln>
              <a:noFill/>
            </a:ln>
            <a:effectLst/>
          </c:spPr>
          <c:invertIfNegative val="0"/>
          <c:cat>
            <c:strRef>
              <c:f>'BIG4'!$B$295:$B$298</c:f>
              <c:strCache>
                <c:ptCount val="4"/>
                <c:pt idx="0">
                  <c:v>paper</c:v>
                </c:pt>
                <c:pt idx="1">
                  <c:v>petroleum and coal products</c:v>
                </c:pt>
                <c:pt idx="2">
                  <c:v>chemicals</c:v>
                </c:pt>
                <c:pt idx="3">
                  <c:v>primary metals</c:v>
                </c:pt>
              </c:strCache>
            </c:strRef>
          </c:cat>
          <c:val>
            <c:numRef>
              <c:f>'BIG4'!$E$295:$E$298</c:f>
              <c:numCache>
                <c:formatCode>0%</c:formatCode>
                <c:ptCount val="4"/>
                <c:pt idx="0">
                  <c:v>0.50448654037886342</c:v>
                </c:pt>
                <c:pt idx="1">
                  <c:v>0.54434413170472651</c:v>
                </c:pt>
                <c:pt idx="2">
                  <c:v>0.45360593125140419</c:v>
                </c:pt>
                <c:pt idx="3">
                  <c:v>0.47489150650960943</c:v>
                </c:pt>
              </c:numCache>
            </c:numRef>
          </c:val>
        </c:ser>
        <c:ser>
          <c:idx val="3"/>
          <c:order val="3"/>
          <c:tx>
            <c:strRef>
              <c:f>'BIG4'!$F$294</c:f>
              <c:strCache>
                <c:ptCount val="1"/>
                <c:pt idx="0">
                  <c:v>Other</c:v>
                </c:pt>
              </c:strCache>
            </c:strRef>
          </c:tx>
          <c:spPr>
            <a:solidFill>
              <a:schemeClr val="tx1">
                <a:lumMod val="50000"/>
                <a:lumOff val="50000"/>
              </a:schemeClr>
            </a:solidFill>
            <a:ln>
              <a:noFill/>
            </a:ln>
            <a:effectLst/>
          </c:spPr>
          <c:invertIfNegative val="0"/>
          <c:cat>
            <c:strRef>
              <c:f>'BIG4'!$B$295:$B$298</c:f>
              <c:strCache>
                <c:ptCount val="4"/>
                <c:pt idx="0">
                  <c:v>paper</c:v>
                </c:pt>
                <c:pt idx="1">
                  <c:v>petroleum and coal products</c:v>
                </c:pt>
                <c:pt idx="2">
                  <c:v>chemicals</c:v>
                </c:pt>
                <c:pt idx="3">
                  <c:v>primary metals</c:v>
                </c:pt>
              </c:strCache>
            </c:strRef>
          </c:cat>
          <c:val>
            <c:numRef>
              <c:f>'BIG4'!$F$295:$F$298</c:f>
              <c:numCache>
                <c:formatCode>0%</c:formatCode>
                <c:ptCount val="4"/>
                <c:pt idx="0">
                  <c:v>0.11399135925556664</c:v>
                </c:pt>
                <c:pt idx="1">
                  <c:v>7.434944237918216E-2</c:v>
                </c:pt>
                <c:pt idx="2">
                  <c:v>7.3129633790159521E-2</c:v>
                </c:pt>
                <c:pt idx="3">
                  <c:v>4.9287042777433357E-2</c:v>
                </c:pt>
              </c:numCache>
            </c:numRef>
          </c:val>
        </c:ser>
        <c:dLbls>
          <c:showLegendKey val="0"/>
          <c:showVal val="0"/>
          <c:showCatName val="0"/>
          <c:showSerName val="0"/>
          <c:showPercent val="0"/>
          <c:showBubbleSize val="0"/>
        </c:dLbls>
        <c:gapWidth val="219"/>
        <c:overlap val="-27"/>
        <c:axId val="733016416"/>
        <c:axId val="733013696"/>
      </c:barChart>
      <c:catAx>
        <c:axId val="733016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33013696"/>
        <c:crosses val="autoZero"/>
        <c:auto val="1"/>
        <c:lblAlgn val="ctr"/>
        <c:lblOffset val="100"/>
        <c:noMultiLvlLbl val="0"/>
      </c:catAx>
      <c:valAx>
        <c:axId val="7330136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33016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'2.3'!$A$15</c:f>
              <c:strCache>
                <c:ptCount val="1"/>
                <c:pt idx="0">
                  <c:v>  Under 50</c:v>
                </c:pt>
              </c:strCache>
            </c:strRef>
          </c:tx>
          <c:spPr>
            <a:solidFill>
              <a:schemeClr val="accent4">
                <a:lumMod val="20000"/>
                <a:lumOff val="80000"/>
              </a:schemeClr>
            </a:solidFill>
            <a:ln>
              <a:noFill/>
            </a:ln>
            <a:effectLst/>
          </c:spPr>
          <c:invertIfNegative val="0"/>
          <c:cat>
            <c:strRef>
              <c:f>'2.3'!$B$14:$F$14</c:f>
              <c:strCache>
                <c:ptCount val="5"/>
                <c:pt idx="0">
                  <c:v>Northeast</c:v>
                </c:pt>
                <c:pt idx="1">
                  <c:v>Midwest</c:v>
                </c:pt>
                <c:pt idx="2">
                  <c:v>South</c:v>
                </c:pt>
                <c:pt idx="3">
                  <c:v>West</c:v>
                </c:pt>
                <c:pt idx="4">
                  <c:v>United States</c:v>
                </c:pt>
              </c:strCache>
            </c:strRef>
          </c:cat>
          <c:val>
            <c:numRef>
              <c:f>'2.3'!$B$15:$F$15</c:f>
              <c:numCache>
                <c:formatCode>General</c:formatCode>
                <c:ptCount val="5"/>
                <c:pt idx="0">
                  <c:v>82</c:v>
                </c:pt>
                <c:pt idx="1">
                  <c:v>139</c:v>
                </c:pt>
                <c:pt idx="2">
                  <c:v>480</c:v>
                </c:pt>
                <c:pt idx="3">
                  <c:v>136</c:v>
                </c:pt>
                <c:pt idx="4">
                  <c:v>837</c:v>
                </c:pt>
              </c:numCache>
            </c:numRef>
          </c:val>
        </c:ser>
        <c:ser>
          <c:idx val="1"/>
          <c:order val="1"/>
          <c:tx>
            <c:strRef>
              <c:f>'2.3'!$A$16</c:f>
              <c:strCache>
                <c:ptCount val="1"/>
                <c:pt idx="0">
                  <c:v>  50-99</c:v>
                </c:pt>
              </c:strCache>
            </c:strRef>
          </c:tx>
          <c:spPr>
            <a:solidFill>
              <a:schemeClr val="accent4">
                <a:lumMod val="40000"/>
                <a:lumOff val="60000"/>
              </a:schemeClr>
            </a:solidFill>
            <a:ln>
              <a:noFill/>
            </a:ln>
            <a:effectLst/>
          </c:spPr>
          <c:invertIfNegative val="0"/>
          <c:cat>
            <c:strRef>
              <c:f>'2.3'!$B$14:$F$14</c:f>
              <c:strCache>
                <c:ptCount val="5"/>
                <c:pt idx="0">
                  <c:v>Northeast</c:v>
                </c:pt>
                <c:pt idx="1">
                  <c:v>Midwest</c:v>
                </c:pt>
                <c:pt idx="2">
                  <c:v>South</c:v>
                </c:pt>
                <c:pt idx="3">
                  <c:v>West</c:v>
                </c:pt>
                <c:pt idx="4">
                  <c:v>United States</c:v>
                </c:pt>
              </c:strCache>
            </c:strRef>
          </c:cat>
          <c:val>
            <c:numRef>
              <c:f>'2.3'!$B$16:$F$16</c:f>
              <c:numCache>
                <c:formatCode>General</c:formatCode>
                <c:ptCount val="5"/>
                <c:pt idx="0">
                  <c:v>7</c:v>
                </c:pt>
                <c:pt idx="1">
                  <c:v>80</c:v>
                </c:pt>
                <c:pt idx="2">
                  <c:v>398</c:v>
                </c:pt>
                <c:pt idx="3">
                  <c:v>14</c:v>
                </c:pt>
                <c:pt idx="4">
                  <c:v>500</c:v>
                </c:pt>
              </c:numCache>
            </c:numRef>
          </c:val>
        </c:ser>
        <c:ser>
          <c:idx val="2"/>
          <c:order val="2"/>
          <c:tx>
            <c:strRef>
              <c:f>'2.3'!$A$17</c:f>
              <c:strCache>
                <c:ptCount val="1"/>
                <c:pt idx="0">
                  <c:v>  100-249</c:v>
                </c:pt>
              </c:strCache>
            </c:strRef>
          </c:tx>
          <c:spPr>
            <a:solidFill>
              <a:schemeClr val="accent4">
                <a:lumMod val="60000"/>
                <a:lumOff val="40000"/>
              </a:schemeClr>
            </a:solidFill>
            <a:ln>
              <a:noFill/>
            </a:ln>
            <a:effectLst/>
          </c:spPr>
          <c:invertIfNegative val="0"/>
          <c:cat>
            <c:strRef>
              <c:f>'2.3'!$B$14:$F$14</c:f>
              <c:strCache>
                <c:ptCount val="5"/>
                <c:pt idx="0">
                  <c:v>Northeast</c:v>
                </c:pt>
                <c:pt idx="1">
                  <c:v>Midwest</c:v>
                </c:pt>
                <c:pt idx="2">
                  <c:v>South</c:v>
                </c:pt>
                <c:pt idx="3">
                  <c:v>West</c:v>
                </c:pt>
                <c:pt idx="4">
                  <c:v>United States</c:v>
                </c:pt>
              </c:strCache>
            </c:strRef>
          </c:cat>
          <c:val>
            <c:numRef>
              <c:f>'2.3'!$B$17:$F$17</c:f>
              <c:numCache>
                <c:formatCode>General</c:formatCode>
                <c:ptCount val="5"/>
                <c:pt idx="0">
                  <c:v>31</c:v>
                </c:pt>
                <c:pt idx="1">
                  <c:v>222</c:v>
                </c:pt>
                <c:pt idx="2">
                  <c:v>739</c:v>
                </c:pt>
                <c:pt idx="3">
                  <c:v>21</c:v>
                </c:pt>
                <c:pt idx="4">
                  <c:v>1014</c:v>
                </c:pt>
              </c:numCache>
            </c:numRef>
          </c:val>
        </c:ser>
        <c:ser>
          <c:idx val="3"/>
          <c:order val="3"/>
          <c:tx>
            <c:strRef>
              <c:f>'2.3'!$A$18</c:f>
              <c:strCache>
                <c:ptCount val="1"/>
                <c:pt idx="0">
                  <c:v>  250-499</c:v>
                </c:pt>
              </c:strCache>
            </c:strRef>
          </c:tx>
          <c:spPr>
            <a:solidFill>
              <a:schemeClr val="accent4"/>
            </a:solidFill>
            <a:ln>
              <a:noFill/>
            </a:ln>
            <a:effectLst/>
          </c:spPr>
          <c:invertIfNegative val="0"/>
          <c:cat>
            <c:strRef>
              <c:f>'2.3'!$B$14:$F$14</c:f>
              <c:strCache>
                <c:ptCount val="5"/>
                <c:pt idx="0">
                  <c:v>Northeast</c:v>
                </c:pt>
                <c:pt idx="1">
                  <c:v>Midwest</c:v>
                </c:pt>
                <c:pt idx="2">
                  <c:v>South</c:v>
                </c:pt>
                <c:pt idx="3">
                  <c:v>West</c:v>
                </c:pt>
                <c:pt idx="4">
                  <c:v>United States</c:v>
                </c:pt>
              </c:strCache>
            </c:strRef>
          </c:cat>
          <c:val>
            <c:numRef>
              <c:f>'2.3'!$B$18:$F$18</c:f>
              <c:numCache>
                <c:formatCode>General</c:formatCode>
                <c:ptCount val="5"/>
                <c:pt idx="0">
                  <c:v>1</c:v>
                </c:pt>
                <c:pt idx="1">
                  <c:v>104</c:v>
                </c:pt>
                <c:pt idx="2">
                  <c:v>775</c:v>
                </c:pt>
                <c:pt idx="3">
                  <c:v>7</c:v>
                </c:pt>
                <c:pt idx="4">
                  <c:v>887</c:v>
                </c:pt>
              </c:numCache>
            </c:numRef>
          </c:val>
        </c:ser>
        <c:ser>
          <c:idx val="4"/>
          <c:order val="4"/>
          <c:tx>
            <c:strRef>
              <c:f>'2.3'!$A$19</c:f>
              <c:strCache>
                <c:ptCount val="1"/>
                <c:pt idx="0">
                  <c:v>  500-999</c:v>
                </c:pt>
              </c:strCache>
            </c:strRef>
          </c:tx>
          <c:spPr>
            <a:solidFill>
              <a:schemeClr val="accent4">
                <a:lumMod val="75000"/>
              </a:schemeClr>
            </a:solidFill>
            <a:ln>
              <a:noFill/>
            </a:ln>
            <a:effectLst/>
          </c:spPr>
          <c:invertIfNegative val="0"/>
          <c:cat>
            <c:strRef>
              <c:f>'2.3'!$B$14:$F$14</c:f>
              <c:strCache>
                <c:ptCount val="5"/>
                <c:pt idx="0">
                  <c:v>Northeast</c:v>
                </c:pt>
                <c:pt idx="1">
                  <c:v>Midwest</c:v>
                </c:pt>
                <c:pt idx="2">
                  <c:v>South</c:v>
                </c:pt>
                <c:pt idx="3">
                  <c:v>West</c:v>
                </c:pt>
                <c:pt idx="4">
                  <c:v>United States</c:v>
                </c:pt>
              </c:strCache>
            </c:strRef>
          </c:cat>
          <c:val>
            <c:numRef>
              <c:f>'2.3'!$B$19:$F$19</c:f>
              <c:numCache>
                <c:formatCode>General</c:formatCode>
                <c:ptCount val="5"/>
                <c:pt idx="0">
                  <c:v>2</c:v>
                </c:pt>
                <c:pt idx="1">
                  <c:v>9</c:v>
                </c:pt>
                <c:pt idx="2">
                  <c:v>1269</c:v>
                </c:pt>
                <c:pt idx="3">
                  <c:v>4</c:v>
                </c:pt>
                <c:pt idx="4">
                  <c:v>1284</c:v>
                </c:pt>
              </c:numCache>
            </c:numRef>
          </c:val>
        </c:ser>
        <c:ser>
          <c:idx val="5"/>
          <c:order val="5"/>
          <c:tx>
            <c:strRef>
              <c:f>'2.3'!$A$20</c:f>
              <c:strCache>
                <c:ptCount val="1"/>
                <c:pt idx="0">
                  <c:v>  1000 and Over</c:v>
                </c:pt>
              </c:strCache>
            </c:strRef>
          </c:tx>
          <c:spPr>
            <a:solidFill>
              <a:schemeClr val="accent4">
                <a:lumMod val="50000"/>
              </a:schemeClr>
            </a:solidFill>
            <a:ln>
              <a:noFill/>
            </a:ln>
            <a:effectLst/>
          </c:spPr>
          <c:invertIfNegative val="0"/>
          <c:cat>
            <c:strRef>
              <c:f>'2.3'!$B$14:$F$14</c:f>
              <c:strCache>
                <c:ptCount val="5"/>
                <c:pt idx="0">
                  <c:v>Northeast</c:v>
                </c:pt>
                <c:pt idx="1">
                  <c:v>Midwest</c:v>
                </c:pt>
                <c:pt idx="2">
                  <c:v>South</c:v>
                </c:pt>
                <c:pt idx="3">
                  <c:v>West</c:v>
                </c:pt>
                <c:pt idx="4">
                  <c:v>United States</c:v>
                </c:pt>
              </c:strCache>
            </c:strRef>
          </c:cat>
          <c:val>
            <c:numRef>
              <c:f>'2.3'!$B$20:$F$20</c:f>
              <c:numCache>
                <c:formatCode>General</c:formatCode>
                <c:ptCount val="5"/>
                <c:pt idx="0">
                  <c:v>149</c:v>
                </c:pt>
                <c:pt idx="1">
                  <c:v>87</c:v>
                </c:pt>
                <c:pt idx="2">
                  <c:v>852</c:v>
                </c:pt>
                <c:pt idx="3">
                  <c:v>0.5</c:v>
                </c:pt>
                <c:pt idx="4">
                  <c:v>1089</c:v>
                </c:pt>
              </c:numCache>
            </c:numRef>
          </c:val>
        </c:ser>
        <c:dLbls>
          <c:showLegendKey val="0"/>
          <c:showVal val="0"/>
          <c:showCatName val="0"/>
          <c:showSerName val="0"/>
          <c:showPercent val="0"/>
          <c:showBubbleSize val="0"/>
        </c:dLbls>
        <c:gapWidth val="80"/>
        <c:overlap val="100"/>
        <c:axId val="705373504"/>
        <c:axId val="705367520"/>
      </c:barChart>
      <c:catAx>
        <c:axId val="705373504"/>
        <c:scaling>
          <c:orientation val="maxMin"/>
        </c:scaling>
        <c:delete val="1"/>
        <c:axPos val="l"/>
        <c:numFmt formatCode="General" sourceLinked="1"/>
        <c:majorTickMark val="none"/>
        <c:minorTickMark val="none"/>
        <c:tickLblPos val="nextTo"/>
        <c:crossAx val="705367520"/>
        <c:crosses val="autoZero"/>
        <c:auto val="1"/>
        <c:lblAlgn val="ctr"/>
        <c:lblOffset val="100"/>
        <c:noMultiLvlLbl val="0"/>
      </c:catAx>
      <c:valAx>
        <c:axId val="70536752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053735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'slide 11'!$D$3</c:f>
              <c:strCache>
                <c:ptCount val="1"/>
                <c:pt idx="0">
                  <c:v>blast furnace/coke oven gases</c:v>
                </c:pt>
              </c:strCache>
            </c:strRef>
          </c:tx>
          <c:spPr>
            <a:solidFill>
              <a:schemeClr val="tx1">
                <a:lumMod val="75000"/>
                <a:lumOff val="25000"/>
              </a:schemeClr>
            </a:solidFill>
            <a:ln>
              <a:noFill/>
            </a:ln>
            <a:effectLst/>
          </c:spPr>
          <c:invertIfNegative val="0"/>
          <c:cat>
            <c:strRef>
              <c:f>'slide 11'!$B$4:$B$10</c:f>
              <c:strCache>
                <c:ptCount val="7"/>
                <c:pt idx="0">
                  <c:v>petroleum and coal products</c:v>
                </c:pt>
                <c:pt idx="1">
                  <c:v>paper</c:v>
                </c:pt>
                <c:pt idx="2">
                  <c:v>chemicals</c:v>
                </c:pt>
                <c:pt idx="3">
                  <c:v>wood products</c:v>
                </c:pt>
                <c:pt idx="4">
                  <c:v>primary metals</c:v>
                </c:pt>
                <c:pt idx="5">
                  <c:v>all other sectors</c:v>
                </c:pt>
                <c:pt idx="6">
                  <c:v>total U.S. manufacturing</c:v>
                </c:pt>
              </c:strCache>
            </c:strRef>
          </c:cat>
          <c:val>
            <c:numRef>
              <c:f>'slide 11'!$D$4:$D$10</c:f>
              <c:numCache>
                <c:formatCode>#,##0</c:formatCode>
                <c:ptCount val="7"/>
                <c:pt idx="0">
                  <c:v>13</c:v>
                </c:pt>
                <c:pt idx="1">
                  <c:v>0</c:v>
                </c:pt>
                <c:pt idx="2">
                  <c:v>0</c:v>
                </c:pt>
                <c:pt idx="3">
                  <c:v>0</c:v>
                </c:pt>
                <c:pt idx="4">
                  <c:v>182</c:v>
                </c:pt>
                <c:pt idx="5">
                  <c:v>0</c:v>
                </c:pt>
                <c:pt idx="6">
                  <c:v>195</c:v>
                </c:pt>
              </c:numCache>
            </c:numRef>
          </c:val>
        </c:ser>
        <c:ser>
          <c:idx val="1"/>
          <c:order val="1"/>
          <c:tx>
            <c:strRef>
              <c:f>'slide 11'!$E$3</c:f>
              <c:strCache>
                <c:ptCount val="1"/>
                <c:pt idx="0">
                  <c:v>waste gas</c:v>
                </c:pt>
              </c:strCache>
            </c:strRef>
          </c:tx>
          <c:spPr>
            <a:solidFill>
              <a:schemeClr val="bg1">
                <a:lumMod val="65000"/>
              </a:schemeClr>
            </a:solidFill>
            <a:ln>
              <a:noFill/>
            </a:ln>
            <a:effectLst/>
          </c:spPr>
          <c:invertIfNegative val="0"/>
          <c:cat>
            <c:strRef>
              <c:f>'slide 11'!$B$4:$B$10</c:f>
              <c:strCache>
                <c:ptCount val="7"/>
                <c:pt idx="0">
                  <c:v>petroleum and coal products</c:v>
                </c:pt>
                <c:pt idx="1">
                  <c:v>paper</c:v>
                </c:pt>
                <c:pt idx="2">
                  <c:v>chemicals</c:v>
                </c:pt>
                <c:pt idx="3">
                  <c:v>wood products</c:v>
                </c:pt>
                <c:pt idx="4">
                  <c:v>primary metals</c:v>
                </c:pt>
                <c:pt idx="5">
                  <c:v>all other sectors</c:v>
                </c:pt>
                <c:pt idx="6">
                  <c:v>total U.S. manufacturing</c:v>
                </c:pt>
              </c:strCache>
            </c:strRef>
          </c:cat>
          <c:val>
            <c:numRef>
              <c:f>'slide 11'!$E$4:$E$10</c:f>
              <c:numCache>
                <c:formatCode>#,##0</c:formatCode>
                <c:ptCount val="7"/>
                <c:pt idx="0">
                  <c:v>1394</c:v>
                </c:pt>
                <c:pt idx="1">
                  <c:v>1</c:v>
                </c:pt>
                <c:pt idx="2">
                  <c:v>402</c:v>
                </c:pt>
                <c:pt idx="3">
                  <c:v>0</c:v>
                </c:pt>
                <c:pt idx="4">
                  <c:v>3</c:v>
                </c:pt>
                <c:pt idx="5">
                  <c:v>6</c:v>
                </c:pt>
                <c:pt idx="6">
                  <c:v>1806</c:v>
                </c:pt>
              </c:numCache>
            </c:numRef>
          </c:val>
        </c:ser>
        <c:ser>
          <c:idx val="2"/>
          <c:order val="2"/>
          <c:tx>
            <c:strRef>
              <c:f>'slide 11'!$F$3</c:f>
              <c:strCache>
                <c:ptCount val="1"/>
                <c:pt idx="0">
                  <c:v>petroleum coke</c:v>
                </c:pt>
              </c:strCache>
            </c:strRef>
          </c:tx>
          <c:spPr>
            <a:solidFill>
              <a:schemeClr val="accent1">
                <a:lumMod val="75000"/>
              </a:schemeClr>
            </a:solidFill>
            <a:ln>
              <a:noFill/>
            </a:ln>
            <a:effectLst/>
          </c:spPr>
          <c:invertIfNegative val="0"/>
          <c:cat>
            <c:strRef>
              <c:f>'slide 11'!$B$4:$B$10</c:f>
              <c:strCache>
                <c:ptCount val="7"/>
                <c:pt idx="0">
                  <c:v>petroleum and coal products</c:v>
                </c:pt>
                <c:pt idx="1">
                  <c:v>paper</c:v>
                </c:pt>
                <c:pt idx="2">
                  <c:v>chemicals</c:v>
                </c:pt>
                <c:pt idx="3">
                  <c:v>wood products</c:v>
                </c:pt>
                <c:pt idx="4">
                  <c:v>primary metals</c:v>
                </c:pt>
                <c:pt idx="5">
                  <c:v>all other sectors</c:v>
                </c:pt>
                <c:pt idx="6">
                  <c:v>total U.S. manufacturing</c:v>
                </c:pt>
              </c:strCache>
            </c:strRef>
          </c:cat>
          <c:val>
            <c:numRef>
              <c:f>'slide 11'!$F$4:$F$10</c:f>
              <c:numCache>
                <c:formatCode>#,##0</c:formatCode>
                <c:ptCount val="7"/>
                <c:pt idx="0">
                  <c:v>550</c:v>
                </c:pt>
                <c:pt idx="1">
                  <c:v>15</c:v>
                </c:pt>
                <c:pt idx="2">
                  <c:v>0</c:v>
                </c:pt>
                <c:pt idx="3">
                  <c:v>0</c:v>
                </c:pt>
                <c:pt idx="4">
                  <c:v>1</c:v>
                </c:pt>
                <c:pt idx="5">
                  <c:v>81</c:v>
                </c:pt>
                <c:pt idx="6">
                  <c:v>647</c:v>
                </c:pt>
              </c:numCache>
            </c:numRef>
          </c:val>
        </c:ser>
        <c:ser>
          <c:idx val="3"/>
          <c:order val="3"/>
          <c:tx>
            <c:strRef>
              <c:f>'slide 11'!$G$3</c:f>
              <c:strCache>
                <c:ptCount val="1"/>
                <c:pt idx="0">
                  <c:v>pulping liquor or black liquor</c:v>
                </c:pt>
              </c:strCache>
            </c:strRef>
          </c:tx>
          <c:spPr>
            <a:solidFill>
              <a:schemeClr val="accent2"/>
            </a:solidFill>
            <a:ln>
              <a:noFill/>
            </a:ln>
            <a:effectLst/>
          </c:spPr>
          <c:invertIfNegative val="0"/>
          <c:cat>
            <c:strRef>
              <c:f>'slide 11'!$B$4:$B$10</c:f>
              <c:strCache>
                <c:ptCount val="7"/>
                <c:pt idx="0">
                  <c:v>petroleum and coal products</c:v>
                </c:pt>
                <c:pt idx="1">
                  <c:v>paper</c:v>
                </c:pt>
                <c:pt idx="2">
                  <c:v>chemicals</c:v>
                </c:pt>
                <c:pt idx="3">
                  <c:v>wood products</c:v>
                </c:pt>
                <c:pt idx="4">
                  <c:v>primary metals</c:v>
                </c:pt>
                <c:pt idx="5">
                  <c:v>all other sectors</c:v>
                </c:pt>
                <c:pt idx="6">
                  <c:v>total U.S. manufacturing</c:v>
                </c:pt>
              </c:strCache>
            </c:strRef>
          </c:cat>
          <c:val>
            <c:numRef>
              <c:f>'slide 11'!$G$4:$G$10</c:f>
              <c:numCache>
                <c:formatCode>#,##0</c:formatCode>
                <c:ptCount val="7"/>
                <c:pt idx="0">
                  <c:v>0</c:v>
                </c:pt>
                <c:pt idx="1">
                  <c:v>854</c:v>
                </c:pt>
                <c:pt idx="2">
                  <c:v>3</c:v>
                </c:pt>
                <c:pt idx="3">
                  <c:v>0</c:v>
                </c:pt>
                <c:pt idx="4">
                  <c:v>0</c:v>
                </c:pt>
                <c:pt idx="5">
                  <c:v>0</c:v>
                </c:pt>
                <c:pt idx="6">
                  <c:v>857</c:v>
                </c:pt>
              </c:numCache>
            </c:numRef>
          </c:val>
        </c:ser>
        <c:ser>
          <c:idx val="4"/>
          <c:order val="4"/>
          <c:tx>
            <c:strRef>
              <c:f>'slide 11'!$H$3</c:f>
              <c:strCache>
                <c:ptCount val="1"/>
                <c:pt idx="0">
                  <c:v>wood chips, bark</c:v>
                </c:pt>
              </c:strCache>
            </c:strRef>
          </c:tx>
          <c:spPr>
            <a:solidFill>
              <a:schemeClr val="accent6">
                <a:lumMod val="75000"/>
              </a:schemeClr>
            </a:solidFill>
            <a:ln>
              <a:noFill/>
            </a:ln>
            <a:effectLst/>
          </c:spPr>
          <c:invertIfNegative val="0"/>
          <c:cat>
            <c:strRef>
              <c:f>'slide 11'!$B$4:$B$10</c:f>
              <c:strCache>
                <c:ptCount val="7"/>
                <c:pt idx="0">
                  <c:v>petroleum and coal products</c:v>
                </c:pt>
                <c:pt idx="1">
                  <c:v>paper</c:v>
                </c:pt>
                <c:pt idx="2">
                  <c:v>chemicals</c:v>
                </c:pt>
                <c:pt idx="3">
                  <c:v>wood products</c:v>
                </c:pt>
                <c:pt idx="4">
                  <c:v>primary metals</c:v>
                </c:pt>
                <c:pt idx="5">
                  <c:v>all other sectors</c:v>
                </c:pt>
                <c:pt idx="6">
                  <c:v>total U.S. manufacturing</c:v>
                </c:pt>
              </c:strCache>
            </c:strRef>
          </c:cat>
          <c:val>
            <c:numRef>
              <c:f>'slide 11'!$H$4:$H$10</c:f>
              <c:numCache>
                <c:formatCode>#,##0</c:formatCode>
                <c:ptCount val="7"/>
                <c:pt idx="1">
                  <c:v>306</c:v>
                </c:pt>
                <c:pt idx="2">
                  <c:v>4</c:v>
                </c:pt>
                <c:pt idx="3">
                  <c:v>228</c:v>
                </c:pt>
                <c:pt idx="4">
                  <c:v>1</c:v>
                </c:pt>
                <c:pt idx="5">
                  <c:v>25</c:v>
                </c:pt>
                <c:pt idx="6">
                  <c:v>564</c:v>
                </c:pt>
              </c:numCache>
            </c:numRef>
          </c:val>
        </c:ser>
        <c:ser>
          <c:idx val="5"/>
          <c:order val="5"/>
          <c:tx>
            <c:strRef>
              <c:f>'slide 11'!$I$3</c:f>
              <c:strCache>
                <c:ptCount val="1"/>
                <c:pt idx="0">
                  <c:v>waste oils/tars, and waste materials</c:v>
                </c:pt>
              </c:strCache>
            </c:strRef>
          </c:tx>
          <c:spPr>
            <a:solidFill>
              <a:schemeClr val="tx2">
                <a:lumMod val="50000"/>
                <a:lumOff val="50000"/>
              </a:schemeClr>
            </a:solidFill>
            <a:ln>
              <a:noFill/>
            </a:ln>
            <a:effectLst/>
          </c:spPr>
          <c:invertIfNegative val="0"/>
          <c:cat>
            <c:strRef>
              <c:f>'slide 11'!$B$4:$B$10</c:f>
              <c:strCache>
                <c:ptCount val="7"/>
                <c:pt idx="0">
                  <c:v>petroleum and coal products</c:v>
                </c:pt>
                <c:pt idx="1">
                  <c:v>paper</c:v>
                </c:pt>
                <c:pt idx="2">
                  <c:v>chemicals</c:v>
                </c:pt>
                <c:pt idx="3">
                  <c:v>wood products</c:v>
                </c:pt>
                <c:pt idx="4">
                  <c:v>primary metals</c:v>
                </c:pt>
                <c:pt idx="5">
                  <c:v>all other sectors</c:v>
                </c:pt>
                <c:pt idx="6">
                  <c:v>total U.S. manufacturing</c:v>
                </c:pt>
              </c:strCache>
            </c:strRef>
          </c:cat>
          <c:val>
            <c:numRef>
              <c:f>'slide 11'!$I$4:$I$10</c:f>
              <c:numCache>
                <c:formatCode>#,##0</c:formatCode>
                <c:ptCount val="7"/>
                <c:pt idx="0">
                  <c:v>2</c:v>
                </c:pt>
                <c:pt idx="1">
                  <c:v>9</c:v>
                </c:pt>
                <c:pt idx="2">
                  <c:v>6</c:v>
                </c:pt>
                <c:pt idx="3">
                  <c:v>1</c:v>
                </c:pt>
                <c:pt idx="5">
                  <c:v>10</c:v>
                </c:pt>
                <c:pt idx="6">
                  <c:v>28</c:v>
                </c:pt>
              </c:numCache>
            </c:numRef>
          </c:val>
        </c:ser>
        <c:dLbls>
          <c:showLegendKey val="0"/>
          <c:showVal val="0"/>
          <c:showCatName val="0"/>
          <c:showSerName val="0"/>
          <c:showPercent val="0"/>
          <c:showBubbleSize val="0"/>
        </c:dLbls>
        <c:gapWidth val="70"/>
        <c:overlap val="100"/>
        <c:axId val="740160528"/>
        <c:axId val="740171952"/>
      </c:barChart>
      <c:catAx>
        <c:axId val="7401605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40171952"/>
        <c:crosses val="autoZero"/>
        <c:auto val="1"/>
        <c:lblAlgn val="ctr"/>
        <c:lblOffset val="100"/>
        <c:noMultiLvlLbl val="0"/>
      </c:catAx>
      <c:valAx>
        <c:axId val="74017195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200" dirty="0" smtClean="0">
                    <a:latin typeface="Arial" panose="020B0604020202020204" pitchFamily="34" charset="0"/>
                    <a:cs typeface="Arial" panose="020B0604020202020204" pitchFamily="34" charset="0"/>
                  </a:rPr>
                  <a:t>percentage</a:t>
                </a:r>
                <a:endParaRPr lang="en-US" sz="1200" dirty="0">
                  <a:latin typeface="Arial" panose="020B0604020202020204" pitchFamily="34" charset="0"/>
                  <a:cs typeface="Arial" panose="020B0604020202020204" pitchFamily="34" charset="0"/>
                </a:endParaRP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40160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'Fig (4.2)'!$C$5</c:f>
              <c:strCache>
                <c:ptCount val="1"/>
                <c:pt idx="0">
                  <c:v>US</c:v>
                </c:pt>
              </c:strCache>
            </c:strRef>
          </c:tx>
          <c:spPr>
            <a:solidFill>
              <a:schemeClr val="accent1"/>
            </a:solidFill>
            <a:ln>
              <a:noFill/>
            </a:ln>
            <a:effectLst/>
          </c:spPr>
          <c:invertIfNegative val="0"/>
          <c:dPt>
            <c:idx val="0"/>
            <c:invertIfNegative val="0"/>
            <c:bubble3D val="0"/>
            <c:spPr>
              <a:solidFill>
                <a:schemeClr val="accent5">
                  <a:lumMod val="75000"/>
                </a:schemeClr>
              </a:solidFill>
              <a:ln>
                <a:noFill/>
              </a:ln>
              <a:effectLst/>
            </c:spPr>
          </c:dPt>
          <c:dPt>
            <c:idx val="1"/>
            <c:invertIfNegative val="0"/>
            <c:bubble3D val="0"/>
            <c:spPr>
              <a:solidFill>
                <a:schemeClr val="accent2"/>
              </a:solidFill>
              <a:ln>
                <a:noFill/>
              </a:ln>
              <a:effectLst/>
            </c:spPr>
          </c:dPt>
          <c:dPt>
            <c:idx val="2"/>
            <c:invertIfNegative val="0"/>
            <c:bubble3D val="0"/>
            <c:spPr>
              <a:solidFill>
                <a:schemeClr val="tx1">
                  <a:lumMod val="75000"/>
                  <a:lumOff val="25000"/>
                </a:schemeClr>
              </a:solidFill>
              <a:ln>
                <a:noFill/>
              </a:ln>
              <a:effectLst/>
            </c:spPr>
          </c:dPt>
          <c:dPt>
            <c:idx val="3"/>
            <c:invertIfNegative val="0"/>
            <c:bubble3D val="0"/>
            <c:spPr>
              <a:solidFill>
                <a:schemeClr val="accent3">
                  <a:lumMod val="75000"/>
                </a:schemeClr>
              </a:solidFill>
              <a:ln>
                <a:noFill/>
              </a:ln>
              <a:effectLst/>
            </c:spPr>
          </c:dPt>
          <c:dPt>
            <c:idx val="4"/>
            <c:invertIfNegative val="0"/>
            <c:bubble3D val="0"/>
            <c:spPr>
              <a:solidFill>
                <a:schemeClr val="accent4">
                  <a:lumMod val="75000"/>
                </a:schemeClr>
              </a:solidFill>
              <a:ln>
                <a:noFill/>
              </a:ln>
              <a:effectLst/>
            </c:spPr>
          </c:dPt>
          <c:cat>
            <c:strRef>
              <c:f>'Fig (4.2)'!$B$6:$B$10</c:f>
              <c:strCache>
                <c:ptCount val="5"/>
                <c:pt idx="0">
                  <c:v>Chemicals</c:v>
                </c:pt>
                <c:pt idx="1">
                  <c:v>Petroleum and Coal Products</c:v>
                </c:pt>
                <c:pt idx="2">
                  <c:v>Primary Metals</c:v>
                </c:pt>
                <c:pt idx="3">
                  <c:v>Food</c:v>
                </c:pt>
                <c:pt idx="4">
                  <c:v>Paper</c:v>
                </c:pt>
              </c:strCache>
            </c:strRef>
          </c:cat>
          <c:val>
            <c:numRef>
              <c:f>'Fig (4.2)'!$C$6:$C$10</c:f>
              <c:numCache>
                <c:formatCode>#,##0</c:formatCode>
                <c:ptCount val="5"/>
                <c:pt idx="0">
                  <c:v>3456</c:v>
                </c:pt>
                <c:pt idx="1">
                  <c:v>1640</c:v>
                </c:pt>
                <c:pt idx="2">
                  <c:v>1331</c:v>
                </c:pt>
                <c:pt idx="3">
                  <c:v>1100</c:v>
                </c:pt>
                <c:pt idx="4">
                  <c:v>1069</c:v>
                </c:pt>
              </c:numCache>
            </c:numRef>
          </c:val>
        </c:ser>
        <c:dLbls>
          <c:showLegendKey val="0"/>
          <c:showVal val="0"/>
          <c:showCatName val="0"/>
          <c:showSerName val="0"/>
          <c:showPercent val="0"/>
          <c:showBubbleSize val="0"/>
        </c:dLbls>
        <c:gapWidth val="100"/>
        <c:overlap val="-27"/>
        <c:axId val="705378944"/>
        <c:axId val="705371328"/>
      </c:barChart>
      <c:catAx>
        <c:axId val="705378944"/>
        <c:scaling>
          <c:orientation val="minMax"/>
        </c:scaling>
        <c:delete val="1"/>
        <c:axPos val="b"/>
        <c:numFmt formatCode="General" sourceLinked="1"/>
        <c:majorTickMark val="none"/>
        <c:minorTickMark val="none"/>
        <c:tickLblPos val="nextTo"/>
        <c:crossAx val="705371328"/>
        <c:crosses val="autoZero"/>
        <c:auto val="1"/>
        <c:lblAlgn val="ctr"/>
        <c:lblOffset val="100"/>
        <c:noMultiLvlLbl val="0"/>
      </c:catAx>
      <c:valAx>
        <c:axId val="705371328"/>
        <c:scaling>
          <c:orientation val="minMax"/>
          <c:max val="350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05378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0.07992</cdr:x>
      <cdr:y>0.03999</cdr:y>
    </cdr:from>
    <cdr:to>
      <cdr:x>0.15769</cdr:x>
      <cdr:y>0.16799</cdr:y>
    </cdr:to>
    <cdr:sp macro="" textlink="">
      <cdr:nvSpPr>
        <cdr:cNvPr id="2" name="Rectangle 1"/>
        <cdr:cNvSpPr/>
      </cdr:nvSpPr>
      <cdr:spPr bwMode="auto">
        <a:xfrm xmlns:a="http://schemas.openxmlformats.org/drawingml/2006/main">
          <a:off x="851856" y="114281"/>
          <a:ext cx="828910" cy="365760"/>
        </a:xfrm>
        <a:prstGeom xmlns:a="http://schemas.openxmlformats.org/drawingml/2006/main" prst="rect">
          <a:avLst/>
        </a:prstGeom>
        <a:noFill xmlns:a="http://schemas.openxmlformats.org/drawingml/2006/main"/>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Overflow="overflow" horzOverflow="overflow" wrap="none" lIns="18288" tIns="0" rIns="18288" bIns="0" anchor="ctr" upright="1"/>
        <a:lstStyle xmlns:a="http://schemas.openxmlformats.org/drawingml/2006/main"/>
        <a:p xmlns:a="http://schemas.openxmlformats.org/drawingml/2006/main">
          <a:pPr algn="ctr"/>
          <a:r>
            <a:rPr lang="en-US" sz="1000" b="1" dirty="0">
              <a:latin typeface="Arial" panose="020B0604020202020204" pitchFamily="34" charset="0"/>
              <a:cs typeface="Arial" panose="020B0604020202020204" pitchFamily="34" charset="0"/>
            </a:rPr>
            <a:t>petroleum </a:t>
          </a:r>
          <a:r>
            <a:rPr lang="en-US" sz="1000" b="1" dirty="0" smtClean="0">
              <a:latin typeface="Arial" panose="020B0604020202020204" pitchFamily="34" charset="0"/>
              <a:cs typeface="Arial" panose="020B0604020202020204" pitchFamily="34" charset="0"/>
            </a:rPr>
            <a:t>and </a:t>
          </a:r>
          <a:r>
            <a:rPr lang="en-US" sz="1000" b="1" dirty="0">
              <a:latin typeface="Arial" panose="020B0604020202020204" pitchFamily="34" charset="0"/>
              <a:cs typeface="Arial" panose="020B0604020202020204" pitchFamily="34" charset="0"/>
            </a:rPr>
            <a:t>coal products</a:t>
          </a:r>
        </a:p>
        <a:p xmlns:a="http://schemas.openxmlformats.org/drawingml/2006/main">
          <a:pPr algn="ctr"/>
          <a:r>
            <a:rPr lang="en-US" sz="1000" b="1" dirty="0">
              <a:latin typeface="Arial" panose="020B0604020202020204" pitchFamily="34" charset="0"/>
              <a:cs typeface="Arial" panose="020B0604020202020204" pitchFamily="34" charset="0"/>
            </a:rPr>
            <a:t>22%</a:t>
          </a:r>
        </a:p>
      </cdr:txBody>
    </cdr:sp>
  </cdr:relSizeAnchor>
  <cdr:relSizeAnchor xmlns:cdr="http://schemas.openxmlformats.org/drawingml/2006/chartDrawing">
    <cdr:from>
      <cdr:x>0.36426</cdr:x>
      <cdr:y>0.04334</cdr:y>
    </cdr:from>
    <cdr:to>
      <cdr:x>0.44204</cdr:x>
      <cdr:y>0.17134</cdr:y>
    </cdr:to>
    <cdr:sp macro="" textlink="">
      <cdr:nvSpPr>
        <cdr:cNvPr id="3" name="Rectangle 2"/>
        <cdr:cNvSpPr/>
      </cdr:nvSpPr>
      <cdr:spPr bwMode="auto">
        <a:xfrm xmlns:a="http://schemas.openxmlformats.org/drawingml/2006/main">
          <a:off x="3882455" y="123835"/>
          <a:ext cx="829016" cy="365760"/>
        </a:xfrm>
        <a:prstGeom xmlns:a="http://schemas.openxmlformats.org/drawingml/2006/main" prst="rect">
          <a:avLst/>
        </a:prstGeom>
        <a:noFill xmlns:a="http://schemas.openxmlformats.org/drawingml/2006/main"/>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Overflow="overflow" horzOverflow="overflow" wrap="none" lIns="18288" tIns="0" rIns="18288" bIns="0" anchor="ctr" upright="1"/>
        <a:lstStyle xmlns:a="http://schemas.openxmlformats.org/drawingml/2006/main"/>
        <a:p xmlns:a="http://schemas.openxmlformats.org/drawingml/2006/main">
          <a:pPr algn="ctr"/>
          <a:r>
            <a:rPr lang="en-US" sz="1000" b="1" dirty="0">
              <a:latin typeface="Arial" panose="020B0604020202020204" pitchFamily="34" charset="0"/>
              <a:cs typeface="Arial" panose="020B0604020202020204" pitchFamily="34" charset="0"/>
            </a:rPr>
            <a:t>chemicals</a:t>
          </a:r>
        </a:p>
        <a:p xmlns:a="http://schemas.openxmlformats.org/drawingml/2006/main">
          <a:pPr algn="ctr"/>
          <a:r>
            <a:rPr lang="en-US" sz="1000" b="1" dirty="0">
              <a:latin typeface="Arial" panose="020B0604020202020204" pitchFamily="34" charset="0"/>
              <a:cs typeface="Arial" panose="020B0604020202020204" pitchFamily="34" charset="0"/>
            </a:rPr>
            <a:t>37%</a:t>
          </a:r>
        </a:p>
      </cdr:txBody>
    </cdr:sp>
  </cdr:relSizeAnchor>
  <cdr:relSizeAnchor xmlns:cdr="http://schemas.openxmlformats.org/drawingml/2006/chartDrawing">
    <cdr:from>
      <cdr:x>0.56603</cdr:x>
      <cdr:y>0.04667</cdr:y>
    </cdr:from>
    <cdr:to>
      <cdr:x>0.64379</cdr:x>
      <cdr:y>0.17467</cdr:y>
    </cdr:to>
    <cdr:sp macro="" textlink="">
      <cdr:nvSpPr>
        <cdr:cNvPr id="4" name="Rectangle 3"/>
        <cdr:cNvSpPr/>
      </cdr:nvSpPr>
      <cdr:spPr bwMode="auto">
        <a:xfrm xmlns:a="http://schemas.openxmlformats.org/drawingml/2006/main">
          <a:off x="6033023" y="133350"/>
          <a:ext cx="828803" cy="365760"/>
        </a:xfrm>
        <a:prstGeom xmlns:a="http://schemas.openxmlformats.org/drawingml/2006/main" prst="rect">
          <a:avLst/>
        </a:prstGeom>
        <a:noFill xmlns:a="http://schemas.openxmlformats.org/drawingml/2006/main"/>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Overflow="overflow" horzOverflow="overflow" wrap="none" lIns="18288" tIns="0" rIns="18288" bIns="0" anchor="ctr" upright="1"/>
        <a:lstStyle xmlns:a="http://schemas.openxmlformats.org/drawingml/2006/main"/>
        <a:p xmlns:a="http://schemas.openxmlformats.org/drawingml/2006/main">
          <a:pPr algn="ctr"/>
          <a:r>
            <a:rPr lang="en-US" sz="1000" b="1" dirty="0">
              <a:latin typeface="Arial" panose="020B0604020202020204" pitchFamily="34" charset="0"/>
              <a:cs typeface="Arial" panose="020B0604020202020204" pitchFamily="34" charset="0"/>
            </a:rPr>
            <a:t>primary </a:t>
          </a:r>
        </a:p>
        <a:p xmlns:a="http://schemas.openxmlformats.org/drawingml/2006/main">
          <a:pPr algn="ctr"/>
          <a:r>
            <a:rPr lang="en-US" sz="1000" b="1" dirty="0">
              <a:latin typeface="Arial" panose="020B0604020202020204" pitchFamily="34" charset="0"/>
              <a:cs typeface="Arial" panose="020B0604020202020204" pitchFamily="34" charset="0"/>
            </a:rPr>
            <a:t>metals</a:t>
          </a:r>
        </a:p>
        <a:p xmlns:a="http://schemas.openxmlformats.org/drawingml/2006/main">
          <a:pPr algn="ctr"/>
          <a:r>
            <a:rPr lang="en-US" sz="1000" b="1" dirty="0">
              <a:latin typeface="Arial" panose="020B0604020202020204" pitchFamily="34" charset="0"/>
              <a:cs typeface="Arial" panose="020B0604020202020204" pitchFamily="34" charset="0"/>
            </a:rPr>
            <a:t>8%</a:t>
          </a:r>
        </a:p>
      </cdr:txBody>
    </cdr:sp>
  </cdr:relSizeAnchor>
  <cdr:relSizeAnchor xmlns:cdr="http://schemas.openxmlformats.org/drawingml/2006/chartDrawing">
    <cdr:from>
      <cdr:x>0.7246</cdr:x>
      <cdr:y>0.12999</cdr:y>
    </cdr:from>
    <cdr:to>
      <cdr:x>0.80238</cdr:x>
      <cdr:y>0.25799</cdr:y>
    </cdr:to>
    <cdr:sp macro="" textlink="">
      <cdr:nvSpPr>
        <cdr:cNvPr id="5" name="Rectangle 4"/>
        <cdr:cNvSpPr/>
      </cdr:nvSpPr>
      <cdr:spPr bwMode="auto">
        <a:xfrm xmlns:a="http://schemas.openxmlformats.org/drawingml/2006/main">
          <a:off x="7723117" y="371456"/>
          <a:ext cx="829016" cy="365760"/>
        </a:xfrm>
        <a:prstGeom xmlns:a="http://schemas.openxmlformats.org/drawingml/2006/main" prst="rect">
          <a:avLst/>
        </a:prstGeom>
        <a:noFill xmlns:a="http://schemas.openxmlformats.org/drawingml/2006/main"/>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Overflow="overflow" horzOverflow="overflow" wrap="none" lIns="18288" tIns="0" rIns="18288" bIns="0" anchor="ctr" upright="1"/>
        <a:lstStyle xmlns:a="http://schemas.openxmlformats.org/drawingml/2006/main"/>
        <a:p xmlns:a="http://schemas.openxmlformats.org/drawingml/2006/main">
          <a:pPr algn="ctr"/>
          <a:r>
            <a:rPr lang="en-US" sz="1000" b="1" dirty="0">
              <a:latin typeface="Arial" panose="020B0604020202020204" pitchFamily="34" charset="0"/>
              <a:cs typeface="Arial" panose="020B0604020202020204" pitchFamily="34" charset="0"/>
            </a:rPr>
            <a:t>food</a:t>
          </a:r>
        </a:p>
        <a:p xmlns:a="http://schemas.openxmlformats.org/drawingml/2006/main">
          <a:pPr algn="ctr"/>
          <a:r>
            <a:rPr lang="en-US" sz="1000" b="1" dirty="0">
              <a:latin typeface="Arial" panose="020B0604020202020204" pitchFamily="34" charset="0"/>
              <a:cs typeface="Arial" panose="020B0604020202020204" pitchFamily="34" charset="0"/>
            </a:rPr>
            <a:t>6%</a:t>
          </a:r>
        </a:p>
      </cdr:txBody>
    </cdr:sp>
  </cdr:relSizeAnchor>
  <cdr:relSizeAnchor xmlns:cdr="http://schemas.openxmlformats.org/drawingml/2006/chartDrawing">
    <cdr:from>
      <cdr:x>0.65097</cdr:x>
      <cdr:y>0.12334</cdr:y>
    </cdr:from>
    <cdr:to>
      <cdr:x>0.72875</cdr:x>
      <cdr:y>0.25134</cdr:y>
    </cdr:to>
    <cdr:sp macro="" textlink="">
      <cdr:nvSpPr>
        <cdr:cNvPr id="6" name="Rectangle 5"/>
        <cdr:cNvSpPr/>
      </cdr:nvSpPr>
      <cdr:spPr bwMode="auto">
        <a:xfrm xmlns:a="http://schemas.openxmlformats.org/drawingml/2006/main">
          <a:off x="6938344" y="352435"/>
          <a:ext cx="829016" cy="365760"/>
        </a:xfrm>
        <a:prstGeom xmlns:a="http://schemas.openxmlformats.org/drawingml/2006/main" prst="rect">
          <a:avLst/>
        </a:prstGeom>
        <a:noFill xmlns:a="http://schemas.openxmlformats.org/drawingml/2006/main"/>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Overflow="overflow" horzOverflow="overflow" wrap="none" lIns="18288" tIns="0" rIns="18288" bIns="0" anchor="ctr" upright="1"/>
        <a:lstStyle xmlns:a="http://schemas.openxmlformats.org/drawingml/2006/main"/>
        <a:p xmlns:a="http://schemas.openxmlformats.org/drawingml/2006/main">
          <a:pPr algn="ctr"/>
          <a:r>
            <a:rPr lang="en-US" sz="1000" b="1" dirty="0">
              <a:latin typeface="Arial" panose="020B0604020202020204" pitchFamily="34" charset="0"/>
              <a:cs typeface="Arial" panose="020B0604020202020204" pitchFamily="34" charset="0"/>
            </a:rPr>
            <a:t>paper</a:t>
          </a:r>
        </a:p>
        <a:p xmlns:a="http://schemas.openxmlformats.org/drawingml/2006/main">
          <a:pPr algn="ctr"/>
          <a:r>
            <a:rPr lang="en-US" sz="1000" b="1" dirty="0">
              <a:latin typeface="Arial" panose="020B0604020202020204" pitchFamily="34" charset="0"/>
              <a:cs typeface="Arial" panose="020B0604020202020204" pitchFamily="34" charset="0"/>
            </a:rPr>
            <a:t>11%</a:t>
          </a:r>
        </a:p>
      </cdr:txBody>
    </cdr:sp>
  </cdr:relSizeAnchor>
  <cdr:relSizeAnchor xmlns:cdr="http://schemas.openxmlformats.org/drawingml/2006/chartDrawing">
    <cdr:from>
      <cdr:x>0.85677</cdr:x>
      <cdr:y>0.10667</cdr:y>
    </cdr:from>
    <cdr:to>
      <cdr:x>0.93455</cdr:x>
      <cdr:y>0.23467</cdr:y>
    </cdr:to>
    <cdr:sp macro="" textlink="">
      <cdr:nvSpPr>
        <cdr:cNvPr id="8" name="Rectangle 7"/>
        <cdr:cNvSpPr/>
      </cdr:nvSpPr>
      <cdr:spPr bwMode="auto">
        <a:xfrm xmlns:a="http://schemas.openxmlformats.org/drawingml/2006/main">
          <a:off x="9131835" y="304800"/>
          <a:ext cx="829016" cy="365760"/>
        </a:xfrm>
        <a:prstGeom xmlns:a="http://schemas.openxmlformats.org/drawingml/2006/main" prst="rect">
          <a:avLst/>
        </a:prstGeom>
        <a:noFill xmlns:a="http://schemas.openxmlformats.org/drawingml/2006/main"/>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Overflow="overflow" horzOverflow="overflow" wrap="none" lIns="18288" tIns="0" rIns="18288" bIns="0" anchor="ctr" upright="1"/>
        <a:lstStyle xmlns:a="http://schemas.openxmlformats.org/drawingml/2006/main"/>
        <a:p xmlns:a="http://schemas.openxmlformats.org/drawingml/2006/main">
          <a:pPr algn="ctr"/>
          <a:r>
            <a:rPr lang="en-US" sz="1000" b="1" dirty="0">
              <a:latin typeface="Arial" panose="020B0604020202020204" pitchFamily="34" charset="0"/>
              <a:cs typeface="Arial" panose="020B0604020202020204" pitchFamily="34" charset="0"/>
            </a:rPr>
            <a:t>balance</a:t>
          </a:r>
        </a:p>
        <a:p xmlns:a="http://schemas.openxmlformats.org/drawingml/2006/main">
          <a:pPr algn="ctr"/>
          <a:r>
            <a:rPr lang="en-US" sz="1000" b="1" dirty="0">
              <a:latin typeface="Arial" panose="020B0604020202020204" pitchFamily="34" charset="0"/>
              <a:cs typeface="Arial" panose="020B0604020202020204" pitchFamily="34" charset="0"/>
            </a:rPr>
            <a:t>13%</a:t>
          </a:r>
        </a:p>
      </cdr:txBody>
    </cdr:sp>
  </cdr:relSizeAnchor>
  <cdr:relSizeAnchor xmlns:cdr="http://schemas.openxmlformats.org/drawingml/2006/chartDrawing">
    <cdr:from>
      <cdr:x>0.07135</cdr:x>
      <cdr:y>0.31213</cdr:y>
    </cdr:from>
    <cdr:to>
      <cdr:x>0.1269</cdr:x>
      <cdr:y>0.37613</cdr:y>
    </cdr:to>
    <cdr:sp macro="" textlink="">
      <cdr:nvSpPr>
        <cdr:cNvPr id="9" name="Rectangle 8"/>
        <cdr:cNvSpPr/>
      </cdr:nvSpPr>
      <cdr:spPr bwMode="auto">
        <a:xfrm xmlns:a="http://schemas.openxmlformats.org/drawingml/2006/main">
          <a:off x="760505" y="891921"/>
          <a:ext cx="592078" cy="182880"/>
        </a:xfrm>
        <a:prstGeom xmlns:a="http://schemas.openxmlformats.org/drawingml/2006/main" prst="rect">
          <a:avLst/>
        </a:prstGeom>
        <a:noFill xmlns:a="http://schemas.openxmlformats.org/drawingml/2006/main"/>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Overflow="overflow" horzOverflow="overflow" wrap="none" lIns="18288" tIns="18288" rIns="18288" bIns="18288" anchor="ctr" upright="1"/>
        <a:lstStyle xmlns:a="http://schemas.openxmlformats.org/drawingml/2006/main"/>
        <a:p xmlns:a="http://schemas.openxmlformats.org/drawingml/2006/main">
          <a:pPr algn="ctr"/>
          <a:r>
            <a:rPr lang="en-US" sz="900" dirty="0">
              <a:solidFill>
                <a:schemeClr val="bg1"/>
              </a:solidFill>
              <a:latin typeface="Arial" panose="020B0604020202020204" pitchFamily="34" charset="0"/>
              <a:cs typeface="Arial" panose="020B0604020202020204" pitchFamily="34" charset="0"/>
            </a:rPr>
            <a:t>fuel</a:t>
          </a:r>
        </a:p>
      </cdr:txBody>
    </cdr:sp>
  </cdr:relSizeAnchor>
  <cdr:relSizeAnchor xmlns:cdr="http://schemas.openxmlformats.org/drawingml/2006/chartDrawing">
    <cdr:from>
      <cdr:x>0.17486</cdr:x>
      <cdr:y>0.76546</cdr:y>
    </cdr:from>
    <cdr:to>
      <cdr:x>0.23042</cdr:x>
      <cdr:y>0.82946</cdr:y>
    </cdr:to>
    <cdr:sp macro="" textlink="">
      <cdr:nvSpPr>
        <cdr:cNvPr id="10" name="Rectangle 9"/>
        <cdr:cNvSpPr/>
      </cdr:nvSpPr>
      <cdr:spPr bwMode="auto">
        <a:xfrm xmlns:a="http://schemas.openxmlformats.org/drawingml/2006/main">
          <a:off x="1863780" y="2187292"/>
          <a:ext cx="592185" cy="182880"/>
        </a:xfrm>
        <a:prstGeom xmlns:a="http://schemas.openxmlformats.org/drawingml/2006/main" prst="rect">
          <a:avLst/>
        </a:prstGeom>
        <a:noFill xmlns:a="http://schemas.openxmlformats.org/drawingml/2006/main"/>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Overflow="overflow" horzOverflow="overflow" wrap="none" lIns="18288" tIns="18288" rIns="18288" bIns="18288" anchor="ctr" upright="1"/>
        <a:lstStyle xmlns:a="http://schemas.openxmlformats.org/drawingml/2006/main"/>
        <a:p xmlns:a="http://schemas.openxmlformats.org/drawingml/2006/main">
          <a:pPr algn="ctr"/>
          <a:r>
            <a:rPr lang="en-US" sz="900" dirty="0">
              <a:solidFill>
                <a:sysClr val="windowText" lastClr="000000"/>
              </a:solidFill>
              <a:latin typeface="Arial" panose="020B0604020202020204" pitchFamily="34" charset="0"/>
              <a:cs typeface="Arial" panose="020B0604020202020204" pitchFamily="34" charset="0"/>
            </a:rPr>
            <a:t>nonfuel</a:t>
          </a:r>
        </a:p>
      </cdr:txBody>
    </cdr:sp>
  </cdr:relSizeAnchor>
  <cdr:relSizeAnchor xmlns:cdr="http://schemas.openxmlformats.org/drawingml/2006/chartDrawing">
    <cdr:from>
      <cdr:x>0.26372</cdr:x>
      <cdr:y>0.30879</cdr:y>
    </cdr:from>
    <cdr:to>
      <cdr:x>0.31927</cdr:x>
      <cdr:y>0.37279</cdr:y>
    </cdr:to>
    <cdr:sp macro="" textlink="">
      <cdr:nvSpPr>
        <cdr:cNvPr id="12" name="Rectangle 11"/>
        <cdr:cNvSpPr/>
      </cdr:nvSpPr>
      <cdr:spPr bwMode="auto">
        <a:xfrm xmlns:a="http://schemas.openxmlformats.org/drawingml/2006/main">
          <a:off x="2810888" y="882367"/>
          <a:ext cx="592079" cy="182880"/>
        </a:xfrm>
        <a:prstGeom xmlns:a="http://schemas.openxmlformats.org/drawingml/2006/main" prst="rect">
          <a:avLst/>
        </a:prstGeom>
        <a:noFill xmlns:a="http://schemas.openxmlformats.org/drawingml/2006/main"/>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Overflow="overflow" horzOverflow="overflow" wrap="none" lIns="18288" tIns="18288" rIns="18288" bIns="18288" anchor="ctr" upright="1"/>
        <a:lstStyle xmlns:a="http://schemas.openxmlformats.org/drawingml/2006/main"/>
        <a:p xmlns:a="http://schemas.openxmlformats.org/drawingml/2006/main">
          <a:pPr algn="ctr"/>
          <a:r>
            <a:rPr lang="en-US" sz="900" dirty="0">
              <a:solidFill>
                <a:schemeClr val="bg1"/>
              </a:solidFill>
              <a:latin typeface="Arial" panose="020B0604020202020204" pitchFamily="34" charset="0"/>
              <a:cs typeface="Arial" panose="020B0604020202020204" pitchFamily="34" charset="0"/>
            </a:rPr>
            <a:t>fuel</a:t>
          </a:r>
        </a:p>
      </cdr:txBody>
    </cdr:sp>
  </cdr:relSizeAnchor>
  <cdr:relSizeAnchor xmlns:cdr="http://schemas.openxmlformats.org/drawingml/2006/chartDrawing">
    <cdr:from>
      <cdr:x>0.43429</cdr:x>
      <cdr:y>0.30545</cdr:y>
    </cdr:from>
    <cdr:to>
      <cdr:x>0.48984</cdr:x>
      <cdr:y>0.36945</cdr:y>
    </cdr:to>
    <cdr:sp macro="" textlink="">
      <cdr:nvSpPr>
        <cdr:cNvPr id="13" name="Rectangle 12"/>
        <cdr:cNvSpPr/>
      </cdr:nvSpPr>
      <cdr:spPr bwMode="auto">
        <a:xfrm xmlns:a="http://schemas.openxmlformats.org/drawingml/2006/main">
          <a:off x="4628837" y="872823"/>
          <a:ext cx="592078" cy="182880"/>
        </a:xfrm>
        <a:prstGeom xmlns:a="http://schemas.openxmlformats.org/drawingml/2006/main" prst="rect">
          <a:avLst/>
        </a:prstGeom>
        <a:noFill xmlns:a="http://schemas.openxmlformats.org/drawingml/2006/main"/>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Overflow="overflow" horzOverflow="overflow" wrap="none" lIns="18288" tIns="18288" rIns="18288" bIns="18288" anchor="ctr" upright="1"/>
        <a:lstStyle xmlns:a="http://schemas.openxmlformats.org/drawingml/2006/main"/>
        <a:p xmlns:a="http://schemas.openxmlformats.org/drawingml/2006/main">
          <a:pPr algn="ctr"/>
          <a:r>
            <a:rPr lang="en-US" sz="900" dirty="0">
              <a:solidFill>
                <a:schemeClr val="bg1"/>
              </a:solidFill>
              <a:latin typeface="Arial" panose="020B0604020202020204" pitchFamily="34" charset="0"/>
              <a:cs typeface="Arial" panose="020B0604020202020204" pitchFamily="34" charset="0"/>
            </a:rPr>
            <a:t>nonfuel</a:t>
          </a:r>
        </a:p>
      </cdr:txBody>
    </cdr:sp>
  </cdr:relSizeAnchor>
  <cdr:relSizeAnchor xmlns:cdr="http://schemas.openxmlformats.org/drawingml/2006/chartDrawing">
    <cdr:from>
      <cdr:x>0.56796</cdr:x>
      <cdr:y>0.30545</cdr:y>
    </cdr:from>
    <cdr:to>
      <cdr:x>0.62352</cdr:x>
      <cdr:y>0.36945</cdr:y>
    </cdr:to>
    <cdr:sp macro="" textlink="">
      <cdr:nvSpPr>
        <cdr:cNvPr id="14" name="Rectangle 13"/>
        <cdr:cNvSpPr/>
      </cdr:nvSpPr>
      <cdr:spPr bwMode="auto">
        <a:xfrm xmlns:a="http://schemas.openxmlformats.org/drawingml/2006/main">
          <a:off x="6053545" y="872814"/>
          <a:ext cx="592185" cy="182880"/>
        </a:xfrm>
        <a:prstGeom xmlns:a="http://schemas.openxmlformats.org/drawingml/2006/main" prst="rect">
          <a:avLst/>
        </a:prstGeom>
        <a:noFill xmlns:a="http://schemas.openxmlformats.org/drawingml/2006/main"/>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Overflow="overflow" horzOverflow="overflow" wrap="none" lIns="18288" tIns="18288" rIns="18288" bIns="18288" anchor="ctr" upright="1"/>
        <a:lstStyle xmlns:a="http://schemas.openxmlformats.org/drawingml/2006/main"/>
        <a:p xmlns:a="http://schemas.openxmlformats.org/drawingml/2006/main">
          <a:pPr algn="ctr"/>
          <a:r>
            <a:rPr lang="en-US" sz="900" dirty="0">
              <a:solidFill>
                <a:schemeClr val="bg1"/>
              </a:solidFill>
              <a:latin typeface="Arial" panose="020B0604020202020204" pitchFamily="34" charset="0"/>
              <a:cs typeface="Arial" panose="020B0604020202020204" pitchFamily="34" charset="0"/>
            </a:rPr>
            <a:t>fuel</a:t>
          </a:r>
        </a:p>
      </cdr:txBody>
    </cdr:sp>
  </cdr:relSizeAnchor>
  <cdr:relSizeAnchor xmlns:cdr="http://schemas.openxmlformats.org/drawingml/2006/chartDrawing">
    <cdr:from>
      <cdr:x>0.60394</cdr:x>
      <cdr:y>0.76101</cdr:y>
    </cdr:from>
    <cdr:to>
      <cdr:x>0.6595</cdr:x>
      <cdr:y>0.82501</cdr:y>
    </cdr:to>
    <cdr:sp macro="" textlink="">
      <cdr:nvSpPr>
        <cdr:cNvPr id="15" name="Rectangle 14"/>
        <cdr:cNvSpPr/>
      </cdr:nvSpPr>
      <cdr:spPr bwMode="auto">
        <a:xfrm xmlns:a="http://schemas.openxmlformats.org/drawingml/2006/main">
          <a:off x="6437040" y="2174596"/>
          <a:ext cx="592185" cy="182880"/>
        </a:xfrm>
        <a:prstGeom xmlns:a="http://schemas.openxmlformats.org/drawingml/2006/main" prst="rect">
          <a:avLst/>
        </a:prstGeom>
        <a:noFill xmlns:a="http://schemas.openxmlformats.org/drawingml/2006/main"/>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Overflow="overflow" horzOverflow="overflow" wrap="none" lIns="18288" tIns="18288" rIns="18288" bIns="18288" anchor="ctr" upright="1"/>
        <a:lstStyle xmlns:a="http://schemas.openxmlformats.org/drawingml/2006/main"/>
        <a:p xmlns:a="http://schemas.openxmlformats.org/drawingml/2006/main">
          <a:pPr algn="ctr"/>
          <a:r>
            <a:rPr lang="en-US" sz="900" dirty="0">
              <a:latin typeface="Arial" panose="020B0604020202020204" pitchFamily="34" charset="0"/>
              <a:cs typeface="Arial" panose="020B0604020202020204" pitchFamily="34" charset="0"/>
            </a:rPr>
            <a:t>nonfuel</a:t>
          </a:r>
        </a:p>
      </cdr:txBody>
    </cdr:sp>
  </cdr:relSizeAnchor>
  <cdr:relSizeAnchor xmlns:cdr="http://schemas.openxmlformats.org/drawingml/2006/chartDrawing">
    <cdr:from>
      <cdr:x>0.85331</cdr:x>
      <cdr:y>0.30213</cdr:y>
    </cdr:from>
    <cdr:to>
      <cdr:x>0.90886</cdr:x>
      <cdr:y>0.36613</cdr:y>
    </cdr:to>
    <cdr:sp macro="" textlink="">
      <cdr:nvSpPr>
        <cdr:cNvPr id="16" name="Rectangle 15"/>
        <cdr:cNvSpPr/>
      </cdr:nvSpPr>
      <cdr:spPr bwMode="auto">
        <a:xfrm xmlns:a="http://schemas.openxmlformats.org/drawingml/2006/main">
          <a:off x="9094967" y="863327"/>
          <a:ext cx="592078" cy="182880"/>
        </a:xfrm>
        <a:prstGeom xmlns:a="http://schemas.openxmlformats.org/drawingml/2006/main" prst="rect">
          <a:avLst/>
        </a:prstGeom>
        <a:noFill xmlns:a="http://schemas.openxmlformats.org/drawingml/2006/main"/>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Overflow="overflow" horzOverflow="overflow" wrap="none" lIns="18288" tIns="18288" rIns="18288" bIns="18288" anchor="ctr" upright="1"/>
        <a:lstStyle xmlns:a="http://schemas.openxmlformats.org/drawingml/2006/main"/>
        <a:p xmlns:a="http://schemas.openxmlformats.org/drawingml/2006/main">
          <a:pPr algn="ctr"/>
          <a:r>
            <a:rPr lang="en-US" sz="900" dirty="0">
              <a:solidFill>
                <a:schemeClr val="bg1"/>
              </a:solidFill>
              <a:latin typeface="Arial" panose="020B0604020202020204" pitchFamily="34" charset="0"/>
              <a:cs typeface="Arial" panose="020B0604020202020204" pitchFamily="34" charset="0"/>
            </a:rPr>
            <a:t>fuel</a:t>
          </a:r>
        </a:p>
      </cdr:txBody>
    </cdr:sp>
  </cdr:relSizeAnchor>
  <cdr:relSizeAnchor xmlns:cdr="http://schemas.openxmlformats.org/drawingml/2006/chartDrawing">
    <cdr:from>
      <cdr:x>0.91367</cdr:x>
      <cdr:y>0.76434</cdr:y>
    </cdr:from>
    <cdr:to>
      <cdr:x>0.96923</cdr:x>
      <cdr:y>0.82834</cdr:y>
    </cdr:to>
    <cdr:sp macro="" textlink="">
      <cdr:nvSpPr>
        <cdr:cNvPr id="17" name="Rectangle 16"/>
        <cdr:cNvSpPr/>
      </cdr:nvSpPr>
      <cdr:spPr bwMode="auto">
        <a:xfrm xmlns:a="http://schemas.openxmlformats.org/drawingml/2006/main">
          <a:off x="9738300" y="2184092"/>
          <a:ext cx="592185" cy="182880"/>
        </a:xfrm>
        <a:prstGeom xmlns:a="http://schemas.openxmlformats.org/drawingml/2006/main" prst="rect">
          <a:avLst/>
        </a:prstGeom>
        <a:noFill xmlns:a="http://schemas.openxmlformats.org/drawingml/2006/main"/>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Overflow="overflow" horzOverflow="overflow" wrap="none" lIns="18288" tIns="18288" rIns="18288" bIns="18288" anchor="ctr" upright="1"/>
        <a:lstStyle xmlns:a="http://schemas.openxmlformats.org/drawingml/2006/main"/>
        <a:p xmlns:a="http://schemas.openxmlformats.org/drawingml/2006/main">
          <a:pPr algn="ctr"/>
          <a:r>
            <a:rPr lang="en-US" sz="900" dirty="0">
              <a:latin typeface="Arial" panose="020B0604020202020204" pitchFamily="34" charset="0"/>
              <a:cs typeface="Arial" panose="020B0604020202020204" pitchFamily="34" charset="0"/>
            </a:rPr>
            <a:t>nonfuel</a:t>
          </a:r>
        </a:p>
      </cdr:txBody>
    </cdr:sp>
  </cdr:relSizeAnchor>
  <cdr:relSizeAnchor xmlns:cdr="http://schemas.openxmlformats.org/drawingml/2006/chartDrawing">
    <cdr:from>
      <cdr:x>0.73746</cdr:x>
      <cdr:y>0.30545</cdr:y>
    </cdr:from>
    <cdr:to>
      <cdr:x>0.79302</cdr:x>
      <cdr:y>0.36945</cdr:y>
    </cdr:to>
    <cdr:sp macro="" textlink="">
      <cdr:nvSpPr>
        <cdr:cNvPr id="18" name="Rectangle 17"/>
        <cdr:cNvSpPr/>
      </cdr:nvSpPr>
      <cdr:spPr bwMode="auto">
        <a:xfrm xmlns:a="http://schemas.openxmlformats.org/drawingml/2006/main">
          <a:off x="7860156" y="872833"/>
          <a:ext cx="592185" cy="182880"/>
        </a:xfrm>
        <a:prstGeom xmlns:a="http://schemas.openxmlformats.org/drawingml/2006/main" prst="rect">
          <a:avLst/>
        </a:prstGeom>
        <a:noFill xmlns:a="http://schemas.openxmlformats.org/drawingml/2006/main"/>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Overflow="overflow" horzOverflow="overflow" wrap="none" lIns="18288" tIns="18288" rIns="18288" bIns="18288" anchor="ctr" upright="1"/>
        <a:lstStyle xmlns:a="http://schemas.openxmlformats.org/drawingml/2006/main"/>
        <a:p xmlns:a="http://schemas.openxmlformats.org/drawingml/2006/main">
          <a:pPr algn="ctr"/>
          <a:r>
            <a:rPr lang="en-US" sz="900" dirty="0">
              <a:solidFill>
                <a:schemeClr val="bg1"/>
              </a:solidFill>
              <a:latin typeface="Arial" panose="020B0604020202020204" pitchFamily="34" charset="0"/>
              <a:cs typeface="Arial" panose="020B0604020202020204" pitchFamily="34" charset="0"/>
            </a:rPr>
            <a:t>fuel</a:t>
          </a:r>
        </a:p>
      </cdr:txBody>
    </cdr:sp>
  </cdr:relSizeAnchor>
  <cdr:relSizeAnchor xmlns:cdr="http://schemas.openxmlformats.org/drawingml/2006/chartDrawing">
    <cdr:from>
      <cdr:x>0.66113</cdr:x>
      <cdr:y>0.30212</cdr:y>
    </cdr:from>
    <cdr:to>
      <cdr:x>0.71669</cdr:x>
      <cdr:y>0.36612</cdr:y>
    </cdr:to>
    <cdr:sp macro="" textlink="">
      <cdr:nvSpPr>
        <cdr:cNvPr id="19" name="Rectangle 18"/>
        <cdr:cNvSpPr/>
      </cdr:nvSpPr>
      <cdr:spPr bwMode="auto">
        <a:xfrm xmlns:a="http://schemas.openxmlformats.org/drawingml/2006/main">
          <a:off x="7046634" y="863317"/>
          <a:ext cx="592185" cy="182880"/>
        </a:xfrm>
        <a:prstGeom xmlns:a="http://schemas.openxmlformats.org/drawingml/2006/main" prst="rect">
          <a:avLst/>
        </a:prstGeom>
        <a:noFill xmlns:a="http://schemas.openxmlformats.org/drawingml/2006/main"/>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Overflow="overflow" horzOverflow="overflow" wrap="none" lIns="18288" tIns="18288" rIns="18288" bIns="18288" anchor="ctr" upright="1"/>
        <a:lstStyle xmlns:a="http://schemas.openxmlformats.org/drawingml/2006/main"/>
        <a:p xmlns:a="http://schemas.openxmlformats.org/drawingml/2006/main">
          <a:pPr algn="ctr"/>
          <a:r>
            <a:rPr lang="en-US" sz="900" dirty="0">
              <a:solidFill>
                <a:schemeClr val="bg1"/>
              </a:solidFill>
              <a:latin typeface="Arial" panose="020B0604020202020204" pitchFamily="34" charset="0"/>
              <a:cs typeface="Arial" panose="020B0604020202020204" pitchFamily="34" charset="0"/>
            </a:rPr>
            <a:t>fuel</a:t>
          </a:r>
        </a:p>
      </cdr:txBody>
    </cdr:sp>
  </cdr:relSizeAnchor>
  <cdr:relSizeAnchor xmlns:cdr="http://schemas.openxmlformats.org/drawingml/2006/chartDrawing">
    <cdr:from>
      <cdr:x>0.63106</cdr:x>
      <cdr:y>0.72037</cdr:y>
    </cdr:from>
    <cdr:to>
      <cdr:x>0.93969</cdr:x>
      <cdr:y>0.76666</cdr:y>
    </cdr:to>
    <cdr:grpSp>
      <cdr:nvGrpSpPr>
        <cdr:cNvPr id="36" name="Group 35"/>
        <cdr:cNvGrpSpPr/>
      </cdr:nvGrpSpPr>
      <cdr:grpSpPr>
        <a:xfrm xmlns:a="http://schemas.openxmlformats.org/drawingml/2006/main">
          <a:off x="5484808" y="2058457"/>
          <a:ext cx="2682432" cy="132274"/>
          <a:chOff x="7132" y="9875"/>
          <a:chExt cx="2463493" cy="45721"/>
        </a:xfrm>
      </cdr:grpSpPr>
      <cdr:cxnSp macro="">
        <cdr:nvCxnSpPr>
          <cdr:cNvPr id="37" name="Straight Connector 36"/>
          <cdr:cNvCxnSpPr/>
        </cdr:nvCxnSpPr>
        <cdr:spPr bwMode="auto">
          <a:xfrm xmlns:a="http://schemas.openxmlformats.org/drawingml/2006/main" flipV="1">
            <a:off x="7132" y="9876"/>
            <a:ext cx="0" cy="45720"/>
          </a:xfrm>
          <a:prstGeom xmlns:a="http://schemas.openxmlformats.org/drawingml/2006/main" prst="line">
            <a:avLst/>
          </a:prstGeom>
          <a:solidFill xmlns:a="http://schemas.openxmlformats.org/drawingml/2006/main">
            <a:srgbClr val="FFFFFF"/>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cxnSp>
      <cdr:cxnSp macro="">
        <cdr:nvCxnSpPr>
          <cdr:cNvPr id="38" name="Straight Connector 37"/>
          <cdr:cNvCxnSpPr/>
        </cdr:nvCxnSpPr>
        <cdr:spPr bwMode="auto">
          <a:xfrm xmlns:a="http://schemas.openxmlformats.org/drawingml/2006/main" flipV="1">
            <a:off x="2470625" y="9875"/>
            <a:ext cx="0" cy="45720"/>
          </a:xfrm>
          <a:prstGeom xmlns:a="http://schemas.openxmlformats.org/drawingml/2006/main" prst="line">
            <a:avLst/>
          </a:prstGeom>
          <a:solidFill xmlns:a="http://schemas.openxmlformats.org/drawingml/2006/main">
            <a:srgbClr val="FFFFFF"/>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cxnSp>
    </cdr:grpSp>
  </cdr:relSizeAnchor>
  <cdr:relSizeAnchor xmlns:cdr="http://schemas.openxmlformats.org/drawingml/2006/chartDrawing">
    <cdr:from>
      <cdr:x>0.01901</cdr:x>
      <cdr:y>0.24</cdr:y>
    </cdr:from>
    <cdr:to>
      <cdr:x>0.95442</cdr:x>
      <cdr:y>0.26</cdr:y>
    </cdr:to>
    <cdr:grpSp>
      <cdr:nvGrpSpPr>
        <cdr:cNvPr id="7" name="Group 6"/>
        <cdr:cNvGrpSpPr/>
      </cdr:nvGrpSpPr>
      <cdr:grpSpPr>
        <a:xfrm xmlns:a="http://schemas.openxmlformats.org/drawingml/2006/main">
          <a:off x="165224" y="685800"/>
          <a:ext cx="8130041" cy="57150"/>
          <a:chOff x="165127" y="514360"/>
          <a:chExt cx="8125752" cy="42872"/>
        </a:xfrm>
      </cdr:grpSpPr>
      <cdr:sp macro="" textlink="">
        <cdr:nvSpPr>
          <cdr:cNvPr id="40" name="Left Bracket 39"/>
          <cdr:cNvSpPr/>
        </cdr:nvSpPr>
        <cdr:spPr bwMode="auto">
          <a:xfrm xmlns:a="http://schemas.openxmlformats.org/drawingml/2006/main" rot="5400000">
            <a:off x="1028341" y="-347416"/>
            <a:ext cx="41434" cy="1767861"/>
          </a:xfrm>
          <a:prstGeom xmlns:a="http://schemas.openxmlformats.org/drawingml/2006/main" prst="leftBracket">
            <a:avLst/>
          </a:prstGeom>
          <a:noFill xmlns:a="http://schemas.openxmlformats.org/drawingml/2006/main"/>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rot="0" spcFirstLastPara="0" vert="horz" wrap="square" lIns="18288" tIns="0" rIns="0" bIns="0" numCol="1" spcCol="0" rtlCol="0" fromWordArt="0" anchor="t" anchorCtr="0" forceAA="0" upright="1"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endParaRPr lang="en-US" sz="1100" dirty="0"/>
          </a:p>
        </cdr:txBody>
      </cdr:sp>
      <cdr:sp macro="" textlink="">
        <cdr:nvSpPr>
          <cdr:cNvPr id="41" name="Left Bracket 40"/>
          <cdr:cNvSpPr/>
        </cdr:nvSpPr>
        <cdr:spPr bwMode="auto">
          <a:xfrm xmlns:a="http://schemas.openxmlformats.org/drawingml/2006/main" rot="5400000">
            <a:off x="3412460" y="-944297"/>
            <a:ext cx="41429" cy="2961603"/>
          </a:xfrm>
          <a:prstGeom xmlns:a="http://schemas.openxmlformats.org/drawingml/2006/main" prst="leftBracket">
            <a:avLst/>
          </a:prstGeom>
          <a:noFill xmlns:a="http://schemas.openxmlformats.org/drawingml/2006/main"/>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rot="0" spcFirstLastPara="0" vert="horz" wrap="square" lIns="18288" tIns="0" rIns="0" bIns="0" numCol="1" spcCol="0" rtlCol="0" fromWordArt="0" anchor="t" anchorCtr="0" forceAA="0" upright="1"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endParaRPr lang="en-US" sz="1100" dirty="0"/>
          </a:p>
        </cdr:txBody>
      </cdr:sp>
      <cdr:sp macro="" textlink="">
        <cdr:nvSpPr>
          <cdr:cNvPr id="42" name="Left Bracket 41"/>
          <cdr:cNvSpPr/>
        </cdr:nvSpPr>
        <cdr:spPr bwMode="auto">
          <a:xfrm xmlns:a="http://schemas.openxmlformats.org/drawingml/2006/main" rot="5400000">
            <a:off x="5214626" y="226208"/>
            <a:ext cx="42863" cy="619185"/>
          </a:xfrm>
          <a:prstGeom xmlns:a="http://schemas.openxmlformats.org/drawingml/2006/main" prst="leftBracket">
            <a:avLst/>
          </a:prstGeom>
          <a:noFill xmlns:a="http://schemas.openxmlformats.org/drawingml/2006/main"/>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rot="0" spcFirstLastPara="0" vert="horz" wrap="square" lIns="18288" tIns="0" rIns="0" bIns="0" numCol="1" spcCol="0" rtlCol="0" fromWordArt="0" anchor="t" anchorCtr="0" forceAA="0" upright="1"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endParaRPr lang="en-US" sz="1100" dirty="0"/>
          </a:p>
        </cdr:txBody>
      </cdr:sp>
      <cdr:sp macro="" textlink="">
        <cdr:nvSpPr>
          <cdr:cNvPr id="43" name="Left Bracket 42"/>
          <cdr:cNvSpPr/>
        </cdr:nvSpPr>
        <cdr:spPr bwMode="auto">
          <a:xfrm xmlns:a="http://schemas.openxmlformats.org/drawingml/2006/main" rot="5400000">
            <a:off x="7756790" y="15997"/>
            <a:ext cx="35726" cy="1032452"/>
          </a:xfrm>
          <a:prstGeom xmlns:a="http://schemas.openxmlformats.org/drawingml/2006/main" prst="leftBracket">
            <a:avLst/>
          </a:prstGeom>
          <a:noFill xmlns:a="http://schemas.openxmlformats.org/drawingml/2006/main"/>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rot="0" spcFirstLastPara="0" vert="horz" wrap="square" lIns="18288" tIns="0" rIns="0" bIns="0" numCol="1" spcCol="0" rtlCol="0" fromWordArt="0" anchor="t" anchorCtr="0" forceAA="0" upright="1"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endParaRPr lang="en-US" sz="1100" dirty="0"/>
          </a:p>
        </cdr:txBody>
      </cdr:sp>
    </cdr:grpSp>
  </cdr:relSizeAnchor>
  <cdr:relSizeAnchor xmlns:cdr="http://schemas.openxmlformats.org/drawingml/2006/chartDrawing">
    <cdr:from>
      <cdr:x>0.78611</cdr:x>
      <cdr:y>0.30333</cdr:y>
    </cdr:from>
    <cdr:to>
      <cdr:x>0.84167</cdr:x>
      <cdr:y>0.36733</cdr:y>
    </cdr:to>
    <cdr:sp macro="" textlink="">
      <cdr:nvSpPr>
        <cdr:cNvPr id="28" name="Rectangle 27"/>
        <cdr:cNvSpPr/>
      </cdr:nvSpPr>
      <cdr:spPr bwMode="auto">
        <a:xfrm xmlns:a="http://schemas.openxmlformats.org/drawingml/2006/main">
          <a:off x="8378759" y="866756"/>
          <a:ext cx="592185" cy="182880"/>
        </a:xfrm>
        <a:prstGeom xmlns:a="http://schemas.openxmlformats.org/drawingml/2006/main" prst="rect">
          <a:avLst/>
        </a:prstGeom>
        <a:noFill xmlns:a="http://schemas.openxmlformats.org/drawingml/2006/main"/>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wrap="none" lIns="18288" tIns="18288" rIns="18288" bIns="18288"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dirty="0">
              <a:solidFill>
                <a:schemeClr val="bg1"/>
              </a:solidFill>
              <a:latin typeface="Arial" panose="020B0604020202020204" pitchFamily="34" charset="0"/>
              <a:cs typeface="Arial" panose="020B0604020202020204" pitchFamily="34" charset="0"/>
            </a:rPr>
            <a:t>fuel</a:t>
          </a:r>
        </a:p>
      </cdr:txBody>
    </cdr:sp>
  </cdr:relSizeAnchor>
  <cdr:relSizeAnchor xmlns:cdr="http://schemas.openxmlformats.org/drawingml/2006/chartDrawing">
    <cdr:from>
      <cdr:x>0.8239</cdr:x>
      <cdr:y>0.06667</cdr:y>
    </cdr:from>
    <cdr:to>
      <cdr:x>0.87421</cdr:x>
      <cdr:y>0.18333</cdr:y>
    </cdr:to>
    <cdr:sp macro="" textlink="">
      <cdr:nvSpPr>
        <cdr:cNvPr id="30" name="TextBox 29"/>
        <cdr:cNvSpPr txBox="1"/>
      </cdr:nvSpPr>
      <cdr:spPr>
        <a:xfrm xmlns:a="http://schemas.openxmlformats.org/drawingml/2006/main">
          <a:off x="7486650" y="190500"/>
          <a:ext cx="457200" cy="3333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0.7256</cdr:x>
      <cdr:y>0.04</cdr:y>
    </cdr:from>
    <cdr:to>
      <cdr:x>0.90808</cdr:x>
      <cdr:y>0.19333</cdr:y>
    </cdr:to>
    <cdr:sp macro="" textlink="">
      <cdr:nvSpPr>
        <cdr:cNvPr id="31" name="TextBox 30"/>
        <cdr:cNvSpPr txBox="1"/>
      </cdr:nvSpPr>
      <cdr:spPr>
        <a:xfrm xmlns:a="http://schemas.openxmlformats.org/drawingml/2006/main">
          <a:off x="5802144" y="114300"/>
          <a:ext cx="1459149" cy="4381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000" b="1" dirty="0">
              <a:latin typeface="Arial" pitchFamily="34" charset="0"/>
              <a:cs typeface="Arial" pitchFamily="34" charset="0"/>
            </a:rPr>
            <a:t>nonmetallic minerals</a:t>
          </a:r>
        </a:p>
        <a:p xmlns:a="http://schemas.openxmlformats.org/drawingml/2006/main">
          <a:pPr algn="ctr"/>
          <a:r>
            <a:rPr lang="en-US" sz="1000" b="1" dirty="0">
              <a:latin typeface="Arial" pitchFamily="34" charset="0"/>
              <a:cs typeface="Arial" pitchFamily="34" charset="0"/>
            </a:rPr>
            <a:t>4%</a:t>
          </a:r>
        </a:p>
      </cdr:txBody>
    </cdr:sp>
  </cdr:relSizeAnchor>
  <cdr:relSizeAnchor xmlns:cdr="http://schemas.openxmlformats.org/drawingml/2006/chartDrawing">
    <cdr:from>
      <cdr:x>0.81395</cdr:x>
      <cdr:y>0.15667</cdr:y>
    </cdr:from>
    <cdr:to>
      <cdr:x>0.81501</cdr:x>
      <cdr:y>0.29333</cdr:y>
    </cdr:to>
    <cdr:sp macro="" textlink="">
      <cdr:nvSpPr>
        <cdr:cNvPr id="33" name="Straight Connector 32"/>
        <cdr:cNvSpPr/>
      </cdr:nvSpPr>
      <cdr:spPr bwMode="auto">
        <a:xfrm xmlns:a="http://schemas.openxmlformats.org/drawingml/2006/main" flipV="1">
          <a:off x="8675422" y="447674"/>
          <a:ext cx="11377" cy="390525"/>
        </a:xfrm>
        <a:prstGeom xmlns:a="http://schemas.openxmlformats.org/drawingml/2006/main" prst="line">
          <a:avLst/>
        </a:prstGeom>
        <a:solidFill xmlns:a="http://schemas.openxmlformats.org/drawingml/2006/main">
          <a:srgbClr val="FFFFFF"/>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Overflow="clip" wrap="square" lIns="18288" tIns="0" rIns="0" bIns="0" upright="1"/>
        <a:lstStyle xmlns:a="http://schemas.openxmlformats.org/drawingml/2006/main"/>
        <a:p xmlns:a="http://schemas.openxmlformats.org/drawingml/2006/main">
          <a:endParaRPr lang="en-US" dirty="0"/>
        </a:p>
      </cdr:txBody>
    </cdr:sp>
  </cdr:relSizeAnchor>
  <cdr:relSizeAnchor xmlns:cdr="http://schemas.openxmlformats.org/drawingml/2006/chartDrawing">
    <cdr:from>
      <cdr:x>0.2024</cdr:x>
      <cdr:y>0.72148</cdr:y>
    </cdr:from>
    <cdr:to>
      <cdr:x>0.2024</cdr:x>
      <cdr:y>0.76777</cdr:y>
    </cdr:to>
    <cdr:cxnSp macro="">
      <cdr:nvCxnSpPr>
        <cdr:cNvPr id="34" name="Straight Connector 33"/>
        <cdr:cNvCxnSpPr/>
      </cdr:nvCxnSpPr>
      <cdr:spPr bwMode="auto">
        <a:xfrm xmlns:a="http://schemas.openxmlformats.org/drawingml/2006/main" flipV="1">
          <a:off x="2157275" y="2061639"/>
          <a:ext cx="0" cy="132273"/>
        </a:xfrm>
        <a:prstGeom xmlns:a="http://schemas.openxmlformats.org/drawingml/2006/main" prst="line">
          <a:avLst/>
        </a:prstGeom>
        <a:solidFill xmlns:a="http://schemas.openxmlformats.org/drawingml/2006/main">
          <a:srgbClr val="FFFFFF"/>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cxnSp>
  </cdr:relSizeAnchor>
</c:userShapes>
</file>

<file path=ppt/drawings/drawing2.xml><?xml version="1.0" encoding="utf-8"?>
<c:userShapes xmlns:c="http://schemas.openxmlformats.org/drawingml/2006/chart">
  <cdr:relSizeAnchor xmlns:cdr="http://schemas.openxmlformats.org/drawingml/2006/chartDrawing">
    <cdr:from>
      <cdr:x>0.16993</cdr:x>
      <cdr:y>0</cdr:y>
    </cdr:from>
    <cdr:to>
      <cdr:x>1</cdr:x>
      <cdr:y>0.18942</cdr:y>
    </cdr:to>
    <cdr:sp macro="" textlink="">
      <cdr:nvSpPr>
        <cdr:cNvPr id="2" name="TextBox 11"/>
        <cdr:cNvSpPr txBox="1"/>
      </cdr:nvSpPr>
      <cdr:spPr>
        <a:xfrm xmlns:a="http://schemas.openxmlformats.org/drawingml/2006/main">
          <a:off x="434851" y="0"/>
          <a:ext cx="2124199"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r>
            <a:rPr lang="en-US" sz="1000" b="1" dirty="0" smtClean="0">
              <a:latin typeface="Arial" panose="020B0604020202020204" pitchFamily="34" charset="0"/>
              <a:cs typeface="Arial" panose="020B0604020202020204" pitchFamily="34" charset="0"/>
            </a:rPr>
            <a:t>total nonfuel consumption</a:t>
          </a:r>
        </a:p>
        <a:p xmlns:a="http://schemas.openxmlformats.org/drawingml/2006/main">
          <a:pPr algn="r"/>
          <a:r>
            <a:rPr lang="en-US" sz="1000" dirty="0">
              <a:latin typeface="Arial" panose="020B0604020202020204" pitchFamily="34" charset="0"/>
              <a:cs typeface="Arial" panose="020B0604020202020204" pitchFamily="34" charset="0"/>
            </a:rPr>
            <a:t>t</a:t>
          </a:r>
          <a:r>
            <a:rPr lang="en-US" sz="1000" dirty="0" smtClean="0">
              <a:latin typeface="Arial" panose="020B0604020202020204" pitchFamily="34" charset="0"/>
              <a:cs typeface="Arial" panose="020B0604020202020204" pitchFamily="34" charset="0"/>
            </a:rPr>
            <a:t>rillion British thermal units</a:t>
          </a:r>
          <a:endParaRPr lang="en-US" sz="1000" dirty="0">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3F01D5-4C51-4325-9B10-41151F8FB5E6}" type="datetimeFigureOut">
              <a:rPr lang="en-US" smtClean="0"/>
              <a:t>12/8/2021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79E6C96-734D-4EA5-978C-49ECB5518E00}" type="slidenum">
              <a:rPr lang="en-US" smtClean="0"/>
              <a:t>‹#›</a:t>
            </a:fld>
            <a:endParaRPr lang="en-US" dirty="0"/>
          </a:p>
        </p:txBody>
      </p:sp>
    </p:spTree>
    <p:extLst>
      <p:ext uri="{BB962C8B-B14F-4D97-AF65-F5344CB8AC3E}">
        <p14:creationId xmlns:p14="http://schemas.microsoft.com/office/powerpoint/2010/main" val="2411713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E4D8CA-ACA1-4773-8939-2DF4852B431A}" type="datetimeFigureOut">
              <a:rPr lang="en-US" smtClean="0"/>
              <a:t>12/8/2021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0C1DCC-7CF9-47B2-BA93-AA34CC6D48A7}" type="slidenum">
              <a:rPr lang="en-US" smtClean="0"/>
              <a:t>‹#›</a:t>
            </a:fld>
            <a:endParaRPr lang="en-US" dirty="0"/>
          </a:p>
        </p:txBody>
      </p:sp>
    </p:spTree>
    <p:extLst>
      <p:ext uri="{BB962C8B-B14F-4D97-AF65-F5344CB8AC3E}">
        <p14:creationId xmlns:p14="http://schemas.microsoft.com/office/powerpoint/2010/main" val="445578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0C1DCC-7CF9-47B2-BA93-AA34CC6D48A7}" type="slidenum">
              <a:rPr lang="en-US" smtClean="0"/>
              <a:t>1</a:t>
            </a:fld>
            <a:endParaRPr lang="en-US" dirty="0"/>
          </a:p>
        </p:txBody>
      </p:sp>
    </p:spTree>
    <p:extLst>
      <p:ext uri="{BB962C8B-B14F-4D97-AF65-F5344CB8AC3E}">
        <p14:creationId xmlns:p14="http://schemas.microsoft.com/office/powerpoint/2010/main" val="3692199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0C1DCC-7CF9-47B2-BA93-AA34CC6D48A7}" type="slidenum">
              <a:rPr lang="en-US" smtClean="0"/>
              <a:t>4</a:t>
            </a:fld>
            <a:endParaRPr lang="en-US" dirty="0"/>
          </a:p>
        </p:txBody>
      </p:sp>
    </p:spTree>
    <p:extLst>
      <p:ext uri="{BB962C8B-B14F-4D97-AF65-F5344CB8AC3E}">
        <p14:creationId xmlns:p14="http://schemas.microsoft.com/office/powerpoint/2010/main" val="2030741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0C1DCC-7CF9-47B2-BA93-AA34CC6D48A7}" type="slidenum">
              <a:rPr lang="en-US" smtClean="0"/>
              <a:t>13</a:t>
            </a:fld>
            <a:endParaRPr lang="en-US" dirty="0"/>
          </a:p>
        </p:txBody>
      </p:sp>
    </p:spTree>
    <p:extLst>
      <p:ext uri="{BB962C8B-B14F-4D97-AF65-F5344CB8AC3E}">
        <p14:creationId xmlns:p14="http://schemas.microsoft.com/office/powerpoint/2010/main" val="3737874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dirty="0" smtClean="0"/>
              <a:t>U.S. Energy Information Administration</a:t>
            </a:r>
            <a:endParaRPr lang="en-US" dirty="0"/>
          </a:p>
        </p:txBody>
      </p:sp>
      <p:sp>
        <p:nvSpPr>
          <p:cNvPr id="5" name="Footer Placeholder 4"/>
          <p:cNvSpPr>
            <a:spLocks noGrp="1"/>
          </p:cNvSpPr>
          <p:nvPr>
            <p:ph type="ftr" sz="quarter" idx="11"/>
          </p:nvPr>
        </p:nvSpPr>
        <p:spPr/>
        <p:txBody>
          <a:bodyPr/>
          <a:lstStyle/>
          <a:p>
            <a:r>
              <a:rPr lang="en-US" dirty="0" smtClean="0"/>
              <a:t>#MECS2018 | www.eia.gov/consumption/manufacturing</a:t>
            </a:r>
            <a:endParaRPr lang="en-US" dirty="0"/>
          </a:p>
        </p:txBody>
      </p:sp>
      <p:sp>
        <p:nvSpPr>
          <p:cNvPr id="6" name="Slide Number Placeholder 5"/>
          <p:cNvSpPr>
            <a:spLocks noGrp="1"/>
          </p:cNvSpPr>
          <p:nvPr>
            <p:ph type="sldNum" sz="quarter" idx="12"/>
          </p:nvPr>
        </p:nvSpPr>
        <p:spPr/>
        <p:txBody>
          <a:bodyPr/>
          <a:lstStyle>
            <a:lvl1pPr>
              <a:defRPr sz="1600"/>
            </a:lvl1pPr>
          </a:lstStyle>
          <a:p>
            <a:fld id="{05D924EF-E693-4563-8844-430FFB26D405}" type="slidenum">
              <a:rPr lang="en-US" smtClean="0"/>
              <a:pPr/>
              <a:t>‹#›</a:t>
            </a:fld>
            <a:endParaRPr lang="en-US" dirty="0"/>
          </a:p>
        </p:txBody>
      </p:sp>
    </p:spTree>
    <p:extLst>
      <p:ext uri="{BB962C8B-B14F-4D97-AF65-F5344CB8AC3E}">
        <p14:creationId xmlns:p14="http://schemas.microsoft.com/office/powerpoint/2010/main" val="320870069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4132" y="470322"/>
            <a:ext cx="11603736" cy="758952"/>
          </a:xfrm>
        </p:spPr>
        <p:txBody>
          <a:bodyPr anchor="b">
            <a:normAutofit/>
          </a:bodyPr>
          <a:lstStyle>
            <a:lvl1pPr>
              <a:lnSpc>
                <a:spcPct val="100000"/>
              </a:lnSpc>
              <a:defRPr sz="2400" b="0">
                <a:solidFill>
                  <a:schemeClr val="accent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294132" y="1375647"/>
            <a:ext cx="11603736" cy="4754880"/>
          </a:xfrm>
        </p:spPr>
        <p:txBody>
          <a:bodyPr>
            <a:normAutofit/>
          </a:bodyPr>
          <a:lstStyle>
            <a:lvl1pPr>
              <a:defRPr sz="1400">
                <a:latin typeface="Arial" panose="020B0604020202020204" pitchFamily="34" charset="0"/>
                <a:cs typeface="Arial" panose="020B0604020202020204" pitchFamily="34" charset="0"/>
              </a:defRPr>
            </a:lvl1pPr>
            <a:lvl2pPr marL="685800" indent="-228600">
              <a:buFont typeface="Arial" panose="020B0604020202020204" pitchFamily="34" charset="0"/>
              <a:buChar cha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6239634" y="6383276"/>
            <a:ext cx="4114800" cy="365125"/>
          </a:xfrm>
        </p:spPr>
        <p:txBody>
          <a:bodyPr/>
          <a:lstStyle>
            <a:lvl1pPr>
              <a:defRPr b="0">
                <a:latin typeface="Arial" panose="020B0604020202020204" pitchFamily="34" charset="0"/>
                <a:cs typeface="Arial" panose="020B0604020202020204" pitchFamily="34" charset="0"/>
              </a:defRPr>
            </a:lvl1pPr>
          </a:lstStyle>
          <a:p>
            <a:r>
              <a:rPr lang="en-US" dirty="0" smtClean="0">
                <a:solidFill>
                  <a:schemeClr val="accent1"/>
                </a:solidFill>
              </a:rPr>
              <a:t>#MECS2018 </a:t>
            </a:r>
            <a:r>
              <a:rPr lang="en-US" dirty="0" smtClean="0"/>
              <a:t>| </a:t>
            </a:r>
            <a:r>
              <a:rPr lang="en-US" dirty="0" smtClean="0">
                <a:solidFill>
                  <a:schemeClr val="tx1"/>
                </a:solidFill>
              </a:rPr>
              <a:t>www.eia.gov/consumption/manufacturing</a:t>
            </a:r>
            <a:endParaRPr lang="en-US" dirty="0">
              <a:solidFill>
                <a:schemeClr val="tx1"/>
              </a:solidFill>
            </a:endParaRPr>
          </a:p>
        </p:txBody>
      </p:sp>
      <p:sp>
        <p:nvSpPr>
          <p:cNvPr id="6" name="Slide Number Placeholder 5"/>
          <p:cNvSpPr>
            <a:spLocks noGrp="1"/>
          </p:cNvSpPr>
          <p:nvPr>
            <p:ph type="sldNum" sz="quarter" idx="12"/>
          </p:nvPr>
        </p:nvSpPr>
        <p:spPr>
          <a:xfrm>
            <a:off x="11502830" y="6390308"/>
            <a:ext cx="550929" cy="365125"/>
          </a:xfrm>
        </p:spPr>
        <p:txBody>
          <a:bodyPr/>
          <a:lstStyle>
            <a:lvl1pPr algn="ctr">
              <a:defRPr sz="1600"/>
            </a:lvl1pPr>
          </a:lstStyle>
          <a:p>
            <a:fld id="{39B6C762-8557-4DA1-B8AC-C021AA8525D8}" type="slidenum">
              <a:rPr lang="en-US" smtClean="0"/>
              <a:pPr/>
              <a:t>‹#›</a:t>
            </a:fld>
            <a:endParaRPr lang="en-US" dirty="0"/>
          </a:p>
        </p:txBody>
      </p:sp>
      <p:cxnSp>
        <p:nvCxnSpPr>
          <p:cNvPr id="10" name="Straight Connector 9"/>
          <p:cNvCxnSpPr/>
          <p:nvPr userDrawn="1"/>
        </p:nvCxnSpPr>
        <p:spPr>
          <a:xfrm>
            <a:off x="0" y="6278170"/>
            <a:ext cx="12192000" cy="5352"/>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userDrawn="1"/>
        </p:nvSpPr>
        <p:spPr>
          <a:xfrm>
            <a:off x="294132" y="6427338"/>
            <a:ext cx="3387256"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U.S. Energy Information Administration</a:t>
            </a:r>
            <a:endParaRPr lang="en-US" sz="1200" dirty="0">
              <a:latin typeface="Arial" panose="020B0604020202020204" pitchFamily="34" charset="0"/>
              <a:cs typeface="Arial" panose="020B0604020202020204" pitchFamily="34" charset="0"/>
            </a:endParaRPr>
          </a:p>
        </p:txBody>
      </p:sp>
      <p:cxnSp>
        <p:nvCxnSpPr>
          <p:cNvPr id="8" name="Straight Connector 7"/>
          <p:cNvCxnSpPr/>
          <p:nvPr userDrawn="1"/>
        </p:nvCxnSpPr>
        <p:spPr>
          <a:xfrm>
            <a:off x="0" y="464970"/>
            <a:ext cx="12192000" cy="5352"/>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5808" r="14961" b="35568"/>
          <a:stretch/>
        </p:blipFill>
        <p:spPr>
          <a:xfrm>
            <a:off x="11110162" y="14238"/>
            <a:ext cx="943597" cy="411480"/>
          </a:xfrm>
          <a:prstGeom prst="rect">
            <a:avLst/>
          </a:prstGeom>
        </p:spPr>
      </p:pic>
    </p:spTree>
    <p:extLst>
      <p:ext uri="{BB962C8B-B14F-4D97-AF65-F5344CB8AC3E}">
        <p14:creationId xmlns:p14="http://schemas.microsoft.com/office/powerpoint/2010/main" val="2139068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4132" y="470322"/>
            <a:ext cx="11603736" cy="758952"/>
          </a:xfrm>
        </p:spPr>
        <p:txBody>
          <a:bodyPr anchor="b">
            <a:normAutofit/>
          </a:bodyPr>
          <a:lstStyle>
            <a:lvl1pPr>
              <a:lnSpc>
                <a:spcPct val="100000"/>
              </a:lnSpc>
              <a:defRPr sz="2400" b="0">
                <a:solidFill>
                  <a:schemeClr val="accent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5" name="Footer Placeholder 4"/>
          <p:cNvSpPr>
            <a:spLocks noGrp="1"/>
          </p:cNvSpPr>
          <p:nvPr>
            <p:ph type="ftr" sz="quarter" idx="11"/>
          </p:nvPr>
        </p:nvSpPr>
        <p:spPr>
          <a:xfrm>
            <a:off x="6239634" y="6383276"/>
            <a:ext cx="4114800" cy="365125"/>
          </a:xfrm>
        </p:spPr>
        <p:txBody>
          <a:bodyPr/>
          <a:lstStyle>
            <a:lvl1pPr>
              <a:defRPr b="0">
                <a:latin typeface="Arial" panose="020B0604020202020204" pitchFamily="34" charset="0"/>
                <a:cs typeface="Arial" panose="020B0604020202020204" pitchFamily="34" charset="0"/>
              </a:defRPr>
            </a:lvl1pPr>
          </a:lstStyle>
          <a:p>
            <a:r>
              <a:rPr lang="en-US" dirty="0" smtClean="0">
                <a:solidFill>
                  <a:schemeClr val="accent1"/>
                </a:solidFill>
              </a:rPr>
              <a:t>#MECS2018 </a:t>
            </a:r>
            <a:r>
              <a:rPr lang="en-US" dirty="0" smtClean="0"/>
              <a:t>| </a:t>
            </a:r>
            <a:r>
              <a:rPr lang="en-US" dirty="0" smtClean="0">
                <a:solidFill>
                  <a:schemeClr val="tx1"/>
                </a:solidFill>
              </a:rPr>
              <a:t>www.eia.gov/consumption/manufacturing</a:t>
            </a:r>
            <a:endParaRPr lang="en-US" dirty="0">
              <a:solidFill>
                <a:schemeClr val="tx1"/>
              </a:solidFill>
            </a:endParaRPr>
          </a:p>
        </p:txBody>
      </p:sp>
      <p:cxnSp>
        <p:nvCxnSpPr>
          <p:cNvPr id="10" name="Straight Connector 9"/>
          <p:cNvCxnSpPr/>
          <p:nvPr userDrawn="1"/>
        </p:nvCxnSpPr>
        <p:spPr>
          <a:xfrm>
            <a:off x="0" y="6278170"/>
            <a:ext cx="12192000" cy="5352"/>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294132" y="6427338"/>
            <a:ext cx="3387256"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U.S. Energy Information Administration</a:t>
            </a:r>
            <a:endParaRPr lang="en-US" sz="1200" dirty="0">
              <a:latin typeface="Arial" panose="020B0604020202020204" pitchFamily="34" charset="0"/>
              <a:cs typeface="Arial" panose="020B0604020202020204" pitchFamily="34" charset="0"/>
            </a:endParaRPr>
          </a:p>
        </p:txBody>
      </p:sp>
      <p:sp>
        <p:nvSpPr>
          <p:cNvPr id="20" name="Slide Number Placeholder 5"/>
          <p:cNvSpPr>
            <a:spLocks noGrp="1"/>
          </p:cNvSpPr>
          <p:nvPr>
            <p:ph type="sldNum" sz="quarter" idx="12"/>
          </p:nvPr>
        </p:nvSpPr>
        <p:spPr>
          <a:xfrm>
            <a:off x="11502830" y="6390308"/>
            <a:ext cx="550929" cy="365125"/>
          </a:xfrm>
        </p:spPr>
        <p:txBody>
          <a:bodyPr/>
          <a:lstStyle>
            <a:lvl1pPr algn="ctr">
              <a:defRPr sz="1600"/>
            </a:lvl1pPr>
          </a:lstStyle>
          <a:p>
            <a:fld id="{39B6C762-8557-4DA1-B8AC-C021AA8525D8}" type="slidenum">
              <a:rPr lang="en-US" smtClean="0"/>
              <a:pPr/>
              <a:t>‹#›</a:t>
            </a:fld>
            <a:endParaRPr lang="en-US" dirty="0"/>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5808" r="14961" b="35568"/>
          <a:stretch/>
        </p:blipFill>
        <p:spPr>
          <a:xfrm>
            <a:off x="11110162" y="14238"/>
            <a:ext cx="943597" cy="411480"/>
          </a:xfrm>
          <a:prstGeom prst="rect">
            <a:avLst/>
          </a:prstGeom>
        </p:spPr>
      </p:pic>
      <p:cxnSp>
        <p:nvCxnSpPr>
          <p:cNvPr id="46" name="Straight Connector 45"/>
          <p:cNvCxnSpPr/>
          <p:nvPr userDrawn="1"/>
        </p:nvCxnSpPr>
        <p:spPr>
          <a:xfrm>
            <a:off x="0" y="456942"/>
            <a:ext cx="12192000" cy="5352"/>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815909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16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13" name="Rectangle 12"/>
          <p:cNvSpPr/>
          <p:nvPr userDrawn="1"/>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273845" y="352461"/>
            <a:ext cx="8541079" cy="1490472"/>
          </a:xfrm>
          <a:prstGeom prst="rect">
            <a:avLst/>
          </a:prstGeom>
        </p:spPr>
        <p:txBody>
          <a:bodyPr anchor="b" anchorCtr="0"/>
          <a:lstStyle>
            <a:lvl1pPr algn="l">
              <a:defRPr sz="4000" b="1">
                <a:solidFill>
                  <a:schemeClr val="bg1"/>
                </a:solidFill>
                <a:latin typeface="Arial" panose="020B0604020202020204" pitchFamily="34" charset="0"/>
                <a:cs typeface="Arial" panose="020B0604020202020204" pitchFamily="34" charset="0"/>
              </a:defRPr>
            </a:lvl1pPr>
          </a:lstStyle>
          <a:p>
            <a:r>
              <a:rPr lang="en-US" dirty="0" smtClean="0"/>
              <a:t>Section Title — click to edit</a:t>
            </a:r>
            <a:endParaRPr lang="en-US" dirty="0"/>
          </a:p>
        </p:txBody>
      </p:sp>
      <p:sp>
        <p:nvSpPr>
          <p:cNvPr id="12" name="Text Placeholder 11"/>
          <p:cNvSpPr>
            <a:spLocks noGrp="1"/>
          </p:cNvSpPr>
          <p:nvPr>
            <p:ph type="body" sz="quarter" idx="13"/>
          </p:nvPr>
        </p:nvSpPr>
        <p:spPr>
          <a:xfrm>
            <a:off x="273844" y="2197846"/>
            <a:ext cx="8541079" cy="3914093"/>
          </a:xfrm>
          <a:prstGeom prst="rect">
            <a:avLst/>
          </a:prstGeom>
        </p:spPr>
        <p:txBody>
          <a:bodyPr/>
          <a:lstStyle>
            <a:lvl1pPr marL="0" indent="0">
              <a:buNone/>
              <a:defRPr sz="1600">
                <a:solidFill>
                  <a:schemeClr val="bg1"/>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127639459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dirty="0" smtClean="0"/>
              <a:t>U.S. Energy Information Administration</a:t>
            </a:r>
            <a:endParaRPr lang="en-US" dirty="0"/>
          </a:p>
        </p:txBody>
      </p:sp>
      <p:sp>
        <p:nvSpPr>
          <p:cNvPr id="6" name="Footer Placeholder 5"/>
          <p:cNvSpPr>
            <a:spLocks noGrp="1"/>
          </p:cNvSpPr>
          <p:nvPr>
            <p:ph type="ftr" sz="quarter" idx="11"/>
          </p:nvPr>
        </p:nvSpPr>
        <p:spPr/>
        <p:txBody>
          <a:bodyPr/>
          <a:lstStyle/>
          <a:p>
            <a:r>
              <a:rPr lang="en-US" dirty="0" smtClean="0"/>
              <a:t>#CBECS2018 | www.eia.gov/consumption/commercial</a:t>
            </a:r>
            <a:endParaRPr lang="en-US" dirty="0"/>
          </a:p>
        </p:txBody>
      </p:sp>
      <p:sp>
        <p:nvSpPr>
          <p:cNvPr id="7" name="Slide Number Placeholder 6"/>
          <p:cNvSpPr>
            <a:spLocks noGrp="1"/>
          </p:cNvSpPr>
          <p:nvPr>
            <p:ph type="sldNum" sz="quarter" idx="12"/>
          </p:nvPr>
        </p:nvSpPr>
        <p:spPr/>
        <p:txBody>
          <a:bodyPr/>
          <a:lstStyle>
            <a:lvl1pPr>
              <a:defRPr sz="1600"/>
            </a:lvl1pPr>
          </a:lstStyle>
          <a:p>
            <a:fld id="{05D924EF-E693-4563-8844-430FFB26D405}" type="slidenum">
              <a:rPr lang="en-US" smtClean="0"/>
              <a:pPr/>
              <a:t>‹#›</a:t>
            </a:fld>
            <a:endParaRPr lang="en-US" dirty="0"/>
          </a:p>
        </p:txBody>
      </p:sp>
    </p:spTree>
    <p:extLst>
      <p:ext uri="{BB962C8B-B14F-4D97-AF65-F5344CB8AC3E}">
        <p14:creationId xmlns:p14="http://schemas.microsoft.com/office/powerpoint/2010/main" val="3715116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dirty="0" smtClean="0"/>
              <a:t>U.S. Energy Information Administration</a:t>
            </a:r>
            <a:endParaRPr lang="en-US" dirty="0"/>
          </a:p>
        </p:txBody>
      </p:sp>
      <p:sp>
        <p:nvSpPr>
          <p:cNvPr id="8" name="Footer Placeholder 7"/>
          <p:cNvSpPr>
            <a:spLocks noGrp="1"/>
          </p:cNvSpPr>
          <p:nvPr>
            <p:ph type="ftr" sz="quarter" idx="11"/>
          </p:nvPr>
        </p:nvSpPr>
        <p:spPr/>
        <p:txBody>
          <a:bodyPr/>
          <a:lstStyle/>
          <a:p>
            <a:r>
              <a:rPr lang="en-US" dirty="0" smtClean="0"/>
              <a:t>#CBECS2018 | www.eia.gov/consumption/commercial</a:t>
            </a:r>
            <a:endParaRPr lang="en-US" dirty="0"/>
          </a:p>
        </p:txBody>
      </p:sp>
      <p:sp>
        <p:nvSpPr>
          <p:cNvPr id="9" name="Slide Number Placeholder 8"/>
          <p:cNvSpPr>
            <a:spLocks noGrp="1"/>
          </p:cNvSpPr>
          <p:nvPr>
            <p:ph type="sldNum" sz="quarter" idx="12"/>
          </p:nvPr>
        </p:nvSpPr>
        <p:spPr/>
        <p:txBody>
          <a:bodyPr/>
          <a:lstStyle>
            <a:lvl1pPr>
              <a:defRPr sz="1600"/>
            </a:lvl1pPr>
          </a:lstStyle>
          <a:p>
            <a:fld id="{05D924EF-E693-4563-8844-430FFB26D405}" type="slidenum">
              <a:rPr lang="en-US" smtClean="0"/>
              <a:pPr/>
              <a:t>‹#›</a:t>
            </a:fld>
            <a:endParaRPr lang="en-US" dirty="0"/>
          </a:p>
        </p:txBody>
      </p:sp>
    </p:spTree>
    <p:extLst>
      <p:ext uri="{BB962C8B-B14F-4D97-AF65-F5344CB8AC3E}">
        <p14:creationId xmlns:p14="http://schemas.microsoft.com/office/powerpoint/2010/main" val="63859307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1242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U.S. Energy Information Administration</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#MECS2018 | www.eia.gov/consumption/manufacturing</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5D924EF-E693-4563-8844-430FFB26D405}" type="slidenum">
              <a:rPr lang="en-US" smtClean="0"/>
              <a:pPr/>
              <a:t>‹#›</a:t>
            </a:fld>
            <a:endParaRPr lang="en-US" dirty="0"/>
          </a:p>
        </p:txBody>
      </p:sp>
    </p:spTree>
    <p:extLst>
      <p:ext uri="{BB962C8B-B14F-4D97-AF65-F5344CB8AC3E}">
        <p14:creationId xmlns:p14="http://schemas.microsoft.com/office/powerpoint/2010/main" val="2145083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2" r:id="rId5"/>
    <p:sldLayoutId id="2147483653" r:id="rId6"/>
    <p:sldLayoutId id="2147483662" r:id="rId7"/>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3.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3.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chart" Target="../charts/chart11.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3.xml"/><Relationship Id="rId4" Type="http://schemas.openxmlformats.org/officeDocument/2006/relationships/chart" Target="../charts/char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s://www.eia.gov/consumption/manufacturing"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chart" Target="../charts/chart32.xml"/><Relationship Id="rId2" Type="http://schemas.openxmlformats.org/officeDocument/2006/relationships/chart" Target="../charts/chart27.xml"/><Relationship Id="rId1" Type="http://schemas.openxmlformats.org/officeDocument/2006/relationships/slideLayout" Target="../slideLayouts/slideLayout3.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chart" Target="../charts/chart36.xml"/><Relationship Id="rId1" Type="http://schemas.openxmlformats.org/officeDocument/2006/relationships/slideLayout" Target="../slideLayouts/slideLayout3.xml"/><Relationship Id="rId6" Type="http://schemas.openxmlformats.org/officeDocument/2006/relationships/chart" Target="../charts/chart40.xml"/><Relationship Id="rId5" Type="http://schemas.openxmlformats.org/officeDocument/2006/relationships/chart" Target="../charts/chart39.xml"/><Relationship Id="rId4" Type="http://schemas.openxmlformats.org/officeDocument/2006/relationships/chart" Target="../charts/chart38.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chart" Target="../charts/chart44.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chart" Target="../charts/chart46.xml"/><Relationship Id="rId1" Type="http://schemas.openxmlformats.org/officeDocument/2006/relationships/slideLayout" Target="../slideLayouts/slideLayout3.xml"/><Relationship Id="rId6" Type="http://schemas.openxmlformats.org/officeDocument/2006/relationships/chart" Target="../charts/chart50.xml"/><Relationship Id="rId5" Type="http://schemas.openxmlformats.org/officeDocument/2006/relationships/chart" Target="../charts/chart49.xml"/><Relationship Id="rId4" Type="http://schemas.openxmlformats.org/officeDocument/2006/relationships/chart" Target="../charts/chart48.xml"/></Relationships>
</file>

<file path=ppt/slides/_rels/slide34.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3.xml"/><Relationship Id="rId6" Type="http://schemas.openxmlformats.org/officeDocument/2006/relationships/chart" Target="../charts/chart55.xml"/><Relationship Id="rId5" Type="http://schemas.openxmlformats.org/officeDocument/2006/relationships/chart" Target="../charts/chart54.xml"/><Relationship Id="rId4" Type="http://schemas.openxmlformats.org/officeDocument/2006/relationships/chart" Target="../charts/chart5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chart" Target="../charts/chart56.xml"/><Relationship Id="rId1" Type="http://schemas.openxmlformats.org/officeDocument/2006/relationships/slideLayout" Target="../slideLayouts/slideLayout3.xml"/><Relationship Id="rId6" Type="http://schemas.openxmlformats.org/officeDocument/2006/relationships/chart" Target="../charts/chart60.xml"/><Relationship Id="rId5" Type="http://schemas.openxmlformats.org/officeDocument/2006/relationships/chart" Target="../charts/chart59.xml"/><Relationship Id="rId4" Type="http://schemas.openxmlformats.org/officeDocument/2006/relationships/chart" Target="../charts/chart58.xml"/></Relationships>
</file>

<file path=ppt/slides/_rels/slide37.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chart" Target="../charts/chart61.xml"/><Relationship Id="rId1" Type="http://schemas.openxmlformats.org/officeDocument/2006/relationships/slideLayout" Target="../slideLayouts/slideLayout3.xml"/><Relationship Id="rId4" Type="http://schemas.openxmlformats.org/officeDocument/2006/relationships/chart" Target="../charts/chart63.xml"/></Relationships>
</file>

<file path=ppt/slides/_rels/slide38.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chart" Target="../charts/chart64.xml"/><Relationship Id="rId1" Type="http://schemas.openxmlformats.org/officeDocument/2006/relationships/slideLayout" Target="../slideLayouts/slideLayout3.xml"/><Relationship Id="rId4" Type="http://schemas.openxmlformats.org/officeDocument/2006/relationships/chart" Target="../charts/chart66.xml"/></Relationships>
</file>

<file path=ppt/slides/_rels/slide39.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chart" Target="../charts/chart6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https://www.census.gov/programs-surveys/asm/data.html" TargetMode="External"/><Relationship Id="rId2" Type="http://schemas.openxmlformats.org/officeDocument/2006/relationships/hyperlink" Target="https://www.bea.gov/data/industries/gross-output-by-industry"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mailto:thomas.lorenz@eia.gov"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eia.gov/consumption/manufacturing" TargetMode="External"/><Relationship Id="rId2" Type="http://schemas.openxmlformats.org/officeDocument/2006/relationships/hyperlink" Target="http://www.eia.gov/"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www.eia.gov/todayinenergy" TargetMode="External"/><Relationship Id="rId4" Type="http://schemas.openxmlformats.org/officeDocument/2006/relationships/hyperlink" Target="https://www.eia.gov/consumption"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926" y="5947931"/>
            <a:ext cx="2485097" cy="507163"/>
          </a:xfrm>
          <a:prstGeom prst="rect">
            <a:avLst/>
          </a:prstGeom>
        </p:spPr>
      </p:pic>
      <p:sp>
        <p:nvSpPr>
          <p:cNvPr id="8" name="TextBox 7"/>
          <p:cNvSpPr txBox="1"/>
          <p:nvPr/>
        </p:nvSpPr>
        <p:spPr>
          <a:xfrm>
            <a:off x="5743787" y="6197821"/>
            <a:ext cx="6070092" cy="369332"/>
          </a:xfrm>
          <a:prstGeom prst="rect">
            <a:avLst/>
          </a:prstGeom>
          <a:noFill/>
        </p:spPr>
        <p:txBody>
          <a:bodyPr wrap="square" rtlCol="0">
            <a:spAutoFit/>
          </a:bodyPr>
          <a:lstStyle/>
          <a:p>
            <a:r>
              <a:rPr lang="en-US" dirty="0" smtClean="0">
                <a:solidFill>
                  <a:schemeClr val="accent1"/>
                </a:solidFill>
                <a:latin typeface="Arial" panose="020B0604020202020204" pitchFamily="34" charset="0"/>
                <a:cs typeface="Arial" panose="020B0604020202020204" pitchFamily="34" charset="0"/>
              </a:rPr>
              <a:t>#</a:t>
            </a:r>
            <a:r>
              <a:rPr lang="en-US" dirty="0">
                <a:solidFill>
                  <a:schemeClr val="accent1"/>
                </a:solidFill>
                <a:latin typeface="Arial" panose="020B0604020202020204" pitchFamily="34" charset="0"/>
                <a:cs typeface="Arial" panose="020B0604020202020204" pitchFamily="34" charset="0"/>
              </a:rPr>
              <a:t>M</a:t>
            </a:r>
            <a:r>
              <a:rPr lang="en-US" dirty="0" smtClean="0">
                <a:solidFill>
                  <a:schemeClr val="accent1"/>
                </a:solidFill>
                <a:latin typeface="Arial" panose="020B0604020202020204" pitchFamily="34" charset="0"/>
                <a:cs typeface="Arial" panose="020B0604020202020204" pitchFamily="34" charset="0"/>
              </a:rPr>
              <a:t>ECS2018 </a:t>
            </a:r>
            <a:r>
              <a:rPr lang="en-US" dirty="0" smtClean="0">
                <a:latin typeface="Arial" panose="020B0604020202020204" pitchFamily="34" charset="0"/>
                <a:cs typeface="Arial" panose="020B0604020202020204" pitchFamily="34" charset="0"/>
              </a:rPr>
              <a:t>| www.eia.gov/consumption/manufacturing</a:t>
            </a:r>
            <a:endParaRPr lang="en-US" dirty="0">
              <a:latin typeface="Arial" panose="020B0604020202020204" pitchFamily="34" charset="0"/>
              <a:cs typeface="Arial" panose="020B0604020202020204" pitchFamily="34" charset="0"/>
            </a:endParaRPr>
          </a:p>
        </p:txBody>
      </p:sp>
      <p:sp>
        <p:nvSpPr>
          <p:cNvPr id="13" name="Rectangle 12"/>
          <p:cNvSpPr/>
          <p:nvPr/>
        </p:nvSpPr>
        <p:spPr>
          <a:xfrm>
            <a:off x="780925" y="682749"/>
            <a:ext cx="11013903" cy="646331"/>
          </a:xfrm>
          <a:prstGeom prst="rect">
            <a:avLst/>
          </a:prstGeom>
        </p:spPr>
        <p:txBody>
          <a:bodyPr wrap="square">
            <a:spAutoFit/>
          </a:bodyPr>
          <a:lstStyle/>
          <a:p>
            <a:pPr algn="ctr"/>
            <a:r>
              <a:rPr lang="en-US" sz="3600" i="1" dirty="0" smtClean="0">
                <a:latin typeface="Times New Roman" panose="02020603050405020304" pitchFamily="18" charset="0"/>
                <a:cs typeface="Times New Roman" panose="02020603050405020304" pitchFamily="18" charset="0"/>
              </a:rPr>
              <a:t>2018 Manufacturing Energy Consumption Survey</a:t>
            </a:r>
            <a:endParaRPr lang="en-US" sz="1400" dirty="0"/>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r="10147"/>
          <a:stretch/>
        </p:blipFill>
        <p:spPr>
          <a:xfrm>
            <a:off x="8998484" y="2156821"/>
            <a:ext cx="3204305" cy="2377440"/>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r="14181"/>
          <a:stretch/>
        </p:blipFill>
        <p:spPr>
          <a:xfrm>
            <a:off x="3390057" y="2156821"/>
            <a:ext cx="3060448" cy="2377440"/>
          </a:xfrm>
          <a:prstGeom prst="rect">
            <a:avLst/>
          </a:prstGeom>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12864" r="21105"/>
          <a:stretch/>
        </p:blipFill>
        <p:spPr>
          <a:xfrm>
            <a:off x="6547103" y="2156821"/>
            <a:ext cx="2354783" cy="2377440"/>
          </a:xfrm>
          <a:prstGeom prst="rect">
            <a:avLst/>
          </a:prstGeom>
        </p:spPr>
      </p:pic>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l="2359" r="5288"/>
          <a:stretch/>
        </p:blipFill>
        <p:spPr>
          <a:xfrm>
            <a:off x="0" y="2156821"/>
            <a:ext cx="3293459" cy="2377440"/>
          </a:xfrm>
          <a:prstGeom prst="rect">
            <a:avLst/>
          </a:prstGeom>
        </p:spPr>
      </p:pic>
    </p:spTree>
    <p:extLst>
      <p:ext uri="{BB962C8B-B14F-4D97-AF65-F5344CB8AC3E}">
        <p14:creationId xmlns:p14="http://schemas.microsoft.com/office/powerpoint/2010/main" val="41415966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656" y="493156"/>
            <a:ext cx="11603736" cy="758952"/>
          </a:xfrm>
        </p:spPr>
        <p:txBody>
          <a:bodyPr>
            <a:normAutofit/>
          </a:bodyPr>
          <a:lstStyle/>
          <a:p>
            <a:r>
              <a:rPr lang="en-US" dirty="0" smtClean="0"/>
              <a:t>The South accounted for 80% of U.S. nonfuel energy consumption</a:t>
            </a:r>
            <a:endParaRPr lang="en-US" dirty="0"/>
          </a:p>
        </p:txBody>
      </p:sp>
      <p:sp>
        <p:nvSpPr>
          <p:cNvPr id="3" name="Footer Placeholder 2"/>
          <p:cNvSpPr>
            <a:spLocks noGrp="1"/>
          </p:cNvSpPr>
          <p:nvPr>
            <p:ph type="ftr" sz="quarter" idx="11"/>
          </p:nvPr>
        </p:nvSpPr>
        <p:spPr>
          <a:xfrm>
            <a:off x="6239634" y="6388774"/>
            <a:ext cx="4114800" cy="365125"/>
          </a:xfrm>
        </p:spPr>
        <p:txBody>
          <a:bodyPr/>
          <a:lstStyle/>
          <a:p>
            <a:r>
              <a:rPr lang="en-US" smtClean="0">
                <a:solidFill>
                  <a:schemeClr val="accent1"/>
                </a:solidFill>
              </a:rPr>
              <a:t>#MECS2018 </a:t>
            </a:r>
            <a:r>
              <a:rPr lang="en-US" smtClean="0"/>
              <a:t>| </a:t>
            </a:r>
            <a:r>
              <a:rPr lang="en-US" smtClean="0">
                <a:solidFill>
                  <a:schemeClr val="tx1"/>
                </a:solidFill>
              </a:rPr>
              <a:t>www.eia.gov/consumption/manufacturing</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39B6C762-8557-4DA1-B8AC-C021AA8525D8}" type="slidenum">
              <a:rPr lang="en-US" smtClean="0"/>
              <a:pPr/>
              <a:t>10</a:t>
            </a:fld>
            <a:endParaRPr lang="en-US" dirty="0"/>
          </a:p>
        </p:txBody>
      </p:sp>
      <p:graphicFrame>
        <p:nvGraphicFramePr>
          <p:cNvPr id="7" name="Chart 6"/>
          <p:cNvGraphicFramePr>
            <a:graphicFrameLocks/>
          </p:cNvGraphicFramePr>
          <p:nvPr>
            <p:extLst>
              <p:ext uri="{D42A27DB-BD31-4B8C-83A1-F6EECF244321}">
                <p14:modId xmlns:p14="http://schemas.microsoft.com/office/powerpoint/2010/main" val="2063497743"/>
              </p:ext>
            </p:extLst>
          </p:nvPr>
        </p:nvGraphicFramePr>
        <p:xfrm>
          <a:off x="8002568" y="2315626"/>
          <a:ext cx="2559050" cy="21122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4279355918"/>
              </p:ext>
            </p:extLst>
          </p:nvPr>
        </p:nvGraphicFramePr>
        <p:xfrm>
          <a:off x="169441" y="2315626"/>
          <a:ext cx="4572000" cy="21145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635470574"/>
              </p:ext>
            </p:extLst>
          </p:nvPr>
        </p:nvGraphicFramePr>
        <p:xfrm>
          <a:off x="4599710" y="2317912"/>
          <a:ext cx="3837708" cy="2112264"/>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p:cNvSpPr/>
          <p:nvPr/>
        </p:nvSpPr>
        <p:spPr>
          <a:xfrm>
            <a:off x="294132" y="1517545"/>
            <a:ext cx="10994552" cy="461665"/>
          </a:xfrm>
          <a:prstGeom prst="rect">
            <a:avLst/>
          </a:prstGeom>
        </p:spPr>
        <p:txBody>
          <a:bodyPr wrap="square">
            <a:spAutoFit/>
          </a:bodyPr>
          <a:lstStyle/>
          <a:p>
            <a:r>
              <a:rPr lang="en-US" sz="1200" b="1" dirty="0">
                <a:latin typeface="Arial" panose="020B0604020202020204" pitchFamily="34" charset="0"/>
                <a:cs typeface="Arial" panose="020B0604020202020204" pitchFamily="34" charset="0"/>
              </a:rPr>
              <a:t>Nonfuel </a:t>
            </a:r>
            <a:r>
              <a:rPr lang="en-US" sz="1200" b="1" dirty="0" smtClean="0">
                <a:latin typeface="Arial" panose="020B0604020202020204" pitchFamily="34" charset="0"/>
                <a:cs typeface="Arial" panose="020B0604020202020204" pitchFamily="34" charset="0"/>
              </a:rPr>
              <a:t>(feedstock</a:t>
            </a:r>
            <a:r>
              <a:rPr lang="en-US" sz="1200" b="1" dirty="0">
                <a:latin typeface="Arial" panose="020B0604020202020204" pitchFamily="34" charset="0"/>
                <a:cs typeface="Arial" panose="020B0604020202020204" pitchFamily="34" charset="0"/>
              </a:rPr>
              <a:t>) </a:t>
            </a:r>
            <a:r>
              <a:rPr lang="en-US" sz="1200" b="1" dirty="0" smtClean="0">
                <a:latin typeface="Arial" panose="020B0604020202020204" pitchFamily="34" charset="0"/>
                <a:cs typeface="Arial" panose="020B0604020202020204" pitchFamily="34" charset="0"/>
              </a:rPr>
              <a:t>use of </a:t>
            </a:r>
            <a:r>
              <a:rPr lang="en-US" sz="1200" b="1" dirty="0">
                <a:latin typeface="Arial" panose="020B0604020202020204" pitchFamily="34" charset="0"/>
                <a:cs typeface="Arial" panose="020B0604020202020204" pitchFamily="34" charset="0"/>
              </a:rPr>
              <a:t>e</a:t>
            </a:r>
            <a:r>
              <a:rPr lang="en-US" sz="1200" b="1" dirty="0" smtClean="0">
                <a:latin typeface="Arial" panose="020B0604020202020204" pitchFamily="34" charset="0"/>
                <a:cs typeface="Arial" panose="020B0604020202020204" pitchFamily="34" charset="0"/>
              </a:rPr>
              <a:t>nergy sources by value of shipments and receipts and employment size, 2018</a:t>
            </a:r>
          </a:p>
          <a:p>
            <a:r>
              <a:rPr lang="en-US" sz="1200" dirty="0" smtClean="0">
                <a:latin typeface="Arial" panose="020B0604020202020204" pitchFamily="34" charset="0"/>
                <a:cs typeface="Arial" panose="020B0604020202020204" pitchFamily="34" charset="0"/>
              </a:rPr>
              <a:t>percentage</a:t>
            </a:r>
            <a:endParaRPr lang="en-US" sz="1200" dirty="0">
              <a:latin typeface="Arial" panose="020B0604020202020204" pitchFamily="34" charset="0"/>
              <a:cs typeface="Arial" panose="020B0604020202020204" pitchFamily="34" charset="0"/>
            </a:endParaRPr>
          </a:p>
        </p:txBody>
      </p:sp>
      <p:sp>
        <p:nvSpPr>
          <p:cNvPr id="13" name="TextBox 12"/>
          <p:cNvSpPr txBox="1"/>
          <p:nvPr/>
        </p:nvSpPr>
        <p:spPr>
          <a:xfrm>
            <a:off x="1067765" y="2021259"/>
            <a:ext cx="3383280" cy="246221"/>
          </a:xfrm>
          <a:prstGeom prst="rect">
            <a:avLst/>
          </a:prstGeom>
          <a:noFill/>
        </p:spPr>
        <p:txBody>
          <a:bodyPr wrap="square" rtlCol="0">
            <a:spAutoFit/>
          </a:bodyPr>
          <a:lstStyle/>
          <a:p>
            <a:pPr algn="ctr"/>
            <a:r>
              <a:rPr lang="en-US" sz="1000" b="1" dirty="0" smtClean="0">
                <a:latin typeface="Arial" panose="020B0604020202020204" pitchFamily="34" charset="0"/>
                <a:cs typeface="Arial" panose="020B0604020202020204" pitchFamily="34" charset="0"/>
              </a:rPr>
              <a:t>Value of shipments and receipts (million U.S. dollars)</a:t>
            </a:r>
            <a:endParaRPr lang="en-US" sz="1000" b="1" dirty="0">
              <a:latin typeface="Arial" panose="020B0604020202020204" pitchFamily="34" charset="0"/>
              <a:cs typeface="Arial" panose="020B0604020202020204" pitchFamily="34" charset="0"/>
            </a:endParaRPr>
          </a:p>
        </p:txBody>
      </p:sp>
      <p:sp>
        <p:nvSpPr>
          <p:cNvPr id="14" name="TextBox 13"/>
          <p:cNvSpPr txBox="1"/>
          <p:nvPr/>
        </p:nvSpPr>
        <p:spPr>
          <a:xfrm>
            <a:off x="5878484" y="2021259"/>
            <a:ext cx="1280160" cy="246221"/>
          </a:xfrm>
          <a:prstGeom prst="rect">
            <a:avLst/>
          </a:prstGeom>
          <a:noFill/>
        </p:spPr>
        <p:txBody>
          <a:bodyPr wrap="square" rtlCol="0">
            <a:spAutoFit/>
          </a:bodyPr>
          <a:lstStyle/>
          <a:p>
            <a:r>
              <a:rPr lang="en-US" sz="1000" b="1" dirty="0" smtClean="0">
                <a:latin typeface="Arial" panose="020B0604020202020204" pitchFamily="34" charset="0"/>
                <a:cs typeface="Arial" panose="020B0604020202020204" pitchFamily="34" charset="0"/>
              </a:rPr>
              <a:t>Employment size</a:t>
            </a:r>
            <a:endParaRPr lang="en-US" sz="1000" b="1" dirty="0">
              <a:latin typeface="Arial" panose="020B0604020202020204" pitchFamily="34" charset="0"/>
              <a:cs typeface="Arial" panose="020B0604020202020204" pitchFamily="34" charset="0"/>
            </a:endParaRPr>
          </a:p>
        </p:txBody>
      </p:sp>
      <p:sp>
        <p:nvSpPr>
          <p:cNvPr id="11" name="TextBox 10"/>
          <p:cNvSpPr txBox="1"/>
          <p:nvPr/>
        </p:nvSpPr>
        <p:spPr>
          <a:xfrm>
            <a:off x="294132" y="4662932"/>
            <a:ext cx="11603736" cy="1677382"/>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The South had the highest nonfuel consumption (4,513 trillion British thermal units [</a:t>
            </a:r>
            <a:r>
              <a:rPr lang="en-US" sz="1400" dirty="0" err="1" smtClean="0">
                <a:latin typeface="Arial" panose="020B0604020202020204" pitchFamily="34" charset="0"/>
                <a:cs typeface="Arial" panose="020B0604020202020204" pitchFamily="34" charset="0"/>
              </a:rPr>
              <a:t>TBtu</a:t>
            </a:r>
            <a:r>
              <a:rPr lang="en-US" sz="1400" dirty="0" smtClean="0">
                <a:latin typeface="Arial" panose="020B0604020202020204" pitchFamily="34" charset="0"/>
                <a:cs typeface="Arial" panose="020B0604020202020204" pitchFamily="34" charset="0"/>
              </a:rPr>
              <a:t>]). Most of the consumption came from establishments with a value of shipments and receipts over $500 million. Nonfuel consumption was more spread out by employment size. Overall in the entire United States, </a:t>
            </a:r>
            <a:r>
              <a:rPr lang="en-US" sz="1400" dirty="0">
                <a:latin typeface="Arial" panose="020B0604020202020204" pitchFamily="34" charset="0"/>
                <a:cs typeface="Arial" panose="020B0604020202020204" pitchFamily="34" charset="0"/>
              </a:rPr>
              <a:t>e</a:t>
            </a:r>
            <a:r>
              <a:rPr lang="en-US" sz="1400" dirty="0" smtClean="0">
                <a:latin typeface="Arial" panose="020B0604020202020204" pitchFamily="34" charset="0"/>
                <a:cs typeface="Arial" panose="020B0604020202020204" pitchFamily="34" charset="0"/>
              </a:rPr>
              <a:t>stablishments with 500—999 employees accounted for the largest percentage of nonfuel consumption (28%).</a:t>
            </a:r>
          </a:p>
          <a:p>
            <a:pPr marL="285750" indent="-2857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Nonfuel use of energy sources was lowest in the West Census Region (182 </a:t>
            </a:r>
            <a:r>
              <a:rPr lang="en-US" sz="1400" dirty="0" err="1" smtClean="0">
                <a:latin typeface="Arial" panose="020B0604020202020204" pitchFamily="34" charset="0"/>
                <a:cs typeface="Arial" panose="020B0604020202020204" pitchFamily="34" charset="0"/>
              </a:rPr>
              <a:t>TBtu</a:t>
            </a:r>
            <a:r>
              <a:rPr lang="en-US" sz="1400" dirty="0" smtClean="0">
                <a:latin typeface="Arial" panose="020B0604020202020204" pitchFamily="34" charset="0"/>
                <a:cs typeface="Arial" panose="020B0604020202020204" pitchFamily="34" charset="0"/>
              </a:rPr>
              <a:t>). More than half (57%) of the consumption was for establishments with a value of shipments and receipts under $20 million, and 75% of the nonfuel consumption came from establishments with less than 50 employees.</a:t>
            </a:r>
          </a:p>
        </p:txBody>
      </p:sp>
      <p:sp>
        <p:nvSpPr>
          <p:cNvPr id="10" name="Rectangle 9"/>
          <p:cNvSpPr/>
          <p:nvPr/>
        </p:nvSpPr>
        <p:spPr>
          <a:xfrm>
            <a:off x="882351" y="4230516"/>
            <a:ext cx="752129" cy="246221"/>
          </a:xfrm>
          <a:prstGeom prst="rect">
            <a:avLst/>
          </a:prstGeom>
        </p:spPr>
        <p:txBody>
          <a:bodyPr wrap="none">
            <a:spAutoFit/>
          </a:bodyPr>
          <a:lstStyle/>
          <a:p>
            <a:r>
              <a:rPr lang="en-US" sz="1000" b="1" dirty="0">
                <a:solidFill>
                  <a:schemeClr val="accent3">
                    <a:lumMod val="20000"/>
                    <a:lumOff val="80000"/>
                  </a:schemeClr>
                </a:solidFill>
                <a:latin typeface="Arial" panose="020B0604020202020204" pitchFamily="34" charset="0"/>
                <a:cs typeface="Arial" panose="020B0604020202020204" pitchFamily="34" charset="0"/>
              </a:rPr>
              <a:t> under 20</a:t>
            </a:r>
          </a:p>
        </p:txBody>
      </p:sp>
      <p:sp>
        <p:nvSpPr>
          <p:cNvPr id="15" name="Rectangle 14"/>
          <p:cNvSpPr/>
          <p:nvPr/>
        </p:nvSpPr>
        <p:spPr>
          <a:xfrm>
            <a:off x="1564616" y="4230516"/>
            <a:ext cx="510076" cy="246221"/>
          </a:xfrm>
          <a:prstGeom prst="rect">
            <a:avLst/>
          </a:prstGeom>
        </p:spPr>
        <p:txBody>
          <a:bodyPr wrap="none">
            <a:spAutoFit/>
          </a:bodyPr>
          <a:lstStyle/>
          <a:p>
            <a:r>
              <a:rPr lang="en-US" sz="1000" b="1" dirty="0">
                <a:solidFill>
                  <a:schemeClr val="accent3">
                    <a:lumMod val="40000"/>
                    <a:lumOff val="60000"/>
                  </a:schemeClr>
                </a:solidFill>
                <a:latin typeface="Arial" panose="020B0604020202020204" pitchFamily="34" charset="0"/>
                <a:cs typeface="Arial" panose="020B0604020202020204" pitchFamily="34" charset="0"/>
              </a:rPr>
              <a:t>20-49</a:t>
            </a:r>
          </a:p>
        </p:txBody>
      </p:sp>
      <p:sp>
        <p:nvSpPr>
          <p:cNvPr id="16" name="Rectangle 15"/>
          <p:cNvSpPr/>
          <p:nvPr/>
        </p:nvSpPr>
        <p:spPr>
          <a:xfrm>
            <a:off x="2004828" y="4230515"/>
            <a:ext cx="545342" cy="246221"/>
          </a:xfrm>
          <a:prstGeom prst="rect">
            <a:avLst/>
          </a:prstGeom>
        </p:spPr>
        <p:txBody>
          <a:bodyPr wrap="none">
            <a:spAutoFit/>
          </a:bodyPr>
          <a:lstStyle/>
          <a:p>
            <a:r>
              <a:rPr lang="en-US" sz="1000" b="1" dirty="0">
                <a:solidFill>
                  <a:schemeClr val="accent3">
                    <a:lumMod val="60000"/>
                    <a:lumOff val="40000"/>
                  </a:schemeClr>
                </a:solidFill>
                <a:latin typeface="Arial" panose="020B0604020202020204" pitchFamily="34" charset="0"/>
                <a:cs typeface="Arial" panose="020B0604020202020204" pitchFamily="34" charset="0"/>
              </a:rPr>
              <a:t> 50-99</a:t>
            </a:r>
          </a:p>
        </p:txBody>
      </p:sp>
      <p:sp>
        <p:nvSpPr>
          <p:cNvPr id="17" name="Rectangle 16"/>
          <p:cNvSpPr/>
          <p:nvPr/>
        </p:nvSpPr>
        <p:spPr>
          <a:xfrm>
            <a:off x="2480306" y="4230515"/>
            <a:ext cx="651140" cy="246221"/>
          </a:xfrm>
          <a:prstGeom prst="rect">
            <a:avLst/>
          </a:prstGeom>
        </p:spPr>
        <p:txBody>
          <a:bodyPr wrap="none">
            <a:spAutoFit/>
          </a:bodyPr>
          <a:lstStyle/>
          <a:p>
            <a:r>
              <a:rPr lang="en-US" sz="1000" b="1" dirty="0">
                <a:solidFill>
                  <a:schemeClr val="accent3"/>
                </a:solidFill>
                <a:latin typeface="Arial" panose="020B0604020202020204" pitchFamily="34" charset="0"/>
                <a:cs typeface="Arial" panose="020B0604020202020204" pitchFamily="34" charset="0"/>
              </a:rPr>
              <a:t>100-249</a:t>
            </a:r>
          </a:p>
        </p:txBody>
      </p:sp>
      <p:sp>
        <p:nvSpPr>
          <p:cNvPr id="18" name="Rectangle 17"/>
          <p:cNvSpPr/>
          <p:nvPr/>
        </p:nvSpPr>
        <p:spPr>
          <a:xfrm>
            <a:off x="3061582" y="4228425"/>
            <a:ext cx="686406" cy="246221"/>
          </a:xfrm>
          <a:prstGeom prst="rect">
            <a:avLst/>
          </a:prstGeom>
        </p:spPr>
        <p:txBody>
          <a:bodyPr wrap="none">
            <a:spAutoFit/>
          </a:bodyPr>
          <a:lstStyle/>
          <a:p>
            <a:r>
              <a:rPr lang="en-US" sz="1000" b="1" dirty="0">
                <a:solidFill>
                  <a:schemeClr val="accent3">
                    <a:lumMod val="75000"/>
                  </a:schemeClr>
                </a:solidFill>
                <a:latin typeface="Arial" panose="020B0604020202020204" pitchFamily="34" charset="0"/>
                <a:cs typeface="Arial" panose="020B0604020202020204" pitchFamily="34" charset="0"/>
              </a:rPr>
              <a:t> 250-499</a:t>
            </a:r>
          </a:p>
        </p:txBody>
      </p:sp>
      <p:sp>
        <p:nvSpPr>
          <p:cNvPr id="19" name="Rectangle 18"/>
          <p:cNvSpPr/>
          <p:nvPr/>
        </p:nvSpPr>
        <p:spPr>
          <a:xfrm>
            <a:off x="3678122" y="4228425"/>
            <a:ext cx="998991" cy="246221"/>
          </a:xfrm>
          <a:prstGeom prst="rect">
            <a:avLst/>
          </a:prstGeom>
        </p:spPr>
        <p:txBody>
          <a:bodyPr wrap="none">
            <a:spAutoFit/>
          </a:bodyPr>
          <a:lstStyle/>
          <a:p>
            <a:r>
              <a:rPr lang="en-US" sz="1000" b="1" dirty="0">
                <a:solidFill>
                  <a:schemeClr val="accent3">
                    <a:lumMod val="50000"/>
                  </a:schemeClr>
                </a:solidFill>
                <a:latin typeface="Arial" panose="020B0604020202020204" pitchFamily="34" charset="0"/>
                <a:cs typeface="Arial" panose="020B0604020202020204" pitchFamily="34" charset="0"/>
              </a:rPr>
              <a:t> 500 and over</a:t>
            </a:r>
          </a:p>
        </p:txBody>
      </p:sp>
      <p:sp>
        <p:nvSpPr>
          <p:cNvPr id="21" name="Rectangle 20"/>
          <p:cNvSpPr/>
          <p:nvPr/>
        </p:nvSpPr>
        <p:spPr>
          <a:xfrm>
            <a:off x="4681044" y="4251013"/>
            <a:ext cx="752129" cy="246221"/>
          </a:xfrm>
          <a:prstGeom prst="rect">
            <a:avLst/>
          </a:prstGeom>
        </p:spPr>
        <p:txBody>
          <a:bodyPr wrap="none">
            <a:spAutoFit/>
          </a:bodyPr>
          <a:lstStyle/>
          <a:p>
            <a:r>
              <a:rPr lang="en-US" sz="1000" b="1" dirty="0">
                <a:solidFill>
                  <a:schemeClr val="accent6">
                    <a:lumMod val="20000"/>
                    <a:lumOff val="80000"/>
                  </a:schemeClr>
                </a:solidFill>
                <a:latin typeface="Arial" panose="020B0604020202020204" pitchFamily="34" charset="0"/>
                <a:cs typeface="Arial" panose="020B0604020202020204" pitchFamily="34" charset="0"/>
              </a:rPr>
              <a:t> under 50</a:t>
            </a:r>
          </a:p>
        </p:txBody>
      </p:sp>
      <p:sp>
        <p:nvSpPr>
          <p:cNvPr id="22" name="Rectangle 21"/>
          <p:cNvSpPr/>
          <p:nvPr/>
        </p:nvSpPr>
        <p:spPr>
          <a:xfrm>
            <a:off x="5352076" y="4243558"/>
            <a:ext cx="545342" cy="246221"/>
          </a:xfrm>
          <a:prstGeom prst="rect">
            <a:avLst/>
          </a:prstGeom>
        </p:spPr>
        <p:txBody>
          <a:bodyPr wrap="none">
            <a:spAutoFit/>
          </a:bodyPr>
          <a:lstStyle/>
          <a:p>
            <a:r>
              <a:rPr lang="en-US" sz="1000" b="1" dirty="0">
                <a:solidFill>
                  <a:schemeClr val="accent6">
                    <a:lumMod val="40000"/>
                    <a:lumOff val="60000"/>
                  </a:schemeClr>
                </a:solidFill>
                <a:latin typeface="Arial" panose="020B0604020202020204" pitchFamily="34" charset="0"/>
                <a:cs typeface="Arial" panose="020B0604020202020204" pitchFamily="34" charset="0"/>
              </a:rPr>
              <a:t> 50-99</a:t>
            </a:r>
          </a:p>
        </p:txBody>
      </p:sp>
      <p:sp>
        <p:nvSpPr>
          <p:cNvPr id="23" name="Rectangle 22"/>
          <p:cNvSpPr/>
          <p:nvPr/>
        </p:nvSpPr>
        <p:spPr>
          <a:xfrm>
            <a:off x="5816321" y="4251013"/>
            <a:ext cx="686406" cy="246221"/>
          </a:xfrm>
          <a:prstGeom prst="rect">
            <a:avLst/>
          </a:prstGeom>
        </p:spPr>
        <p:txBody>
          <a:bodyPr wrap="none">
            <a:spAutoFit/>
          </a:bodyPr>
          <a:lstStyle/>
          <a:p>
            <a:r>
              <a:rPr lang="en-US" sz="1000" b="1" dirty="0">
                <a:solidFill>
                  <a:schemeClr val="accent6">
                    <a:lumMod val="60000"/>
                    <a:lumOff val="40000"/>
                  </a:schemeClr>
                </a:solidFill>
                <a:latin typeface="Arial" panose="020B0604020202020204" pitchFamily="34" charset="0"/>
                <a:cs typeface="Arial" panose="020B0604020202020204" pitchFamily="34" charset="0"/>
              </a:rPr>
              <a:t> 100-249</a:t>
            </a:r>
          </a:p>
        </p:txBody>
      </p:sp>
      <p:sp>
        <p:nvSpPr>
          <p:cNvPr id="24" name="Rectangle 23"/>
          <p:cNvSpPr/>
          <p:nvPr/>
        </p:nvSpPr>
        <p:spPr>
          <a:xfrm>
            <a:off x="6421630" y="4251013"/>
            <a:ext cx="651140" cy="246221"/>
          </a:xfrm>
          <a:prstGeom prst="rect">
            <a:avLst/>
          </a:prstGeom>
        </p:spPr>
        <p:txBody>
          <a:bodyPr wrap="none">
            <a:spAutoFit/>
          </a:bodyPr>
          <a:lstStyle/>
          <a:p>
            <a:r>
              <a:rPr lang="en-US" sz="1000" b="1" dirty="0">
                <a:solidFill>
                  <a:schemeClr val="accent6"/>
                </a:solidFill>
                <a:latin typeface="Arial" panose="020B0604020202020204" pitchFamily="34" charset="0"/>
                <a:cs typeface="Arial" panose="020B0604020202020204" pitchFamily="34" charset="0"/>
              </a:rPr>
              <a:t>250-499</a:t>
            </a:r>
          </a:p>
        </p:txBody>
      </p:sp>
      <p:sp>
        <p:nvSpPr>
          <p:cNvPr id="25" name="Rectangle 24"/>
          <p:cNvSpPr/>
          <p:nvPr/>
        </p:nvSpPr>
        <p:spPr>
          <a:xfrm>
            <a:off x="6991673" y="4243559"/>
            <a:ext cx="651140" cy="246221"/>
          </a:xfrm>
          <a:prstGeom prst="rect">
            <a:avLst/>
          </a:prstGeom>
        </p:spPr>
        <p:txBody>
          <a:bodyPr wrap="none">
            <a:spAutoFit/>
          </a:bodyPr>
          <a:lstStyle/>
          <a:p>
            <a:r>
              <a:rPr lang="en-US" sz="1000" b="1" dirty="0">
                <a:solidFill>
                  <a:schemeClr val="accent6">
                    <a:lumMod val="75000"/>
                  </a:schemeClr>
                </a:solidFill>
                <a:latin typeface="Arial" panose="020B0604020202020204" pitchFamily="34" charset="0"/>
                <a:cs typeface="Arial" panose="020B0604020202020204" pitchFamily="34" charset="0"/>
              </a:rPr>
              <a:t>500-999</a:t>
            </a:r>
          </a:p>
        </p:txBody>
      </p:sp>
      <p:sp>
        <p:nvSpPr>
          <p:cNvPr id="26" name="Rectangle 25"/>
          <p:cNvSpPr/>
          <p:nvPr/>
        </p:nvSpPr>
        <p:spPr>
          <a:xfrm>
            <a:off x="7561715" y="4248727"/>
            <a:ext cx="1069524" cy="246221"/>
          </a:xfrm>
          <a:prstGeom prst="rect">
            <a:avLst/>
          </a:prstGeom>
        </p:spPr>
        <p:txBody>
          <a:bodyPr wrap="none">
            <a:spAutoFit/>
          </a:bodyPr>
          <a:lstStyle/>
          <a:p>
            <a:r>
              <a:rPr lang="en-US" sz="1000" b="1" dirty="0" smtClean="0">
                <a:solidFill>
                  <a:schemeClr val="accent6">
                    <a:lumMod val="50000"/>
                  </a:schemeClr>
                </a:solidFill>
                <a:latin typeface="Arial" panose="020B0604020202020204" pitchFamily="34" charset="0"/>
                <a:cs typeface="Arial" panose="020B0604020202020204" pitchFamily="34" charset="0"/>
              </a:rPr>
              <a:t>1,000 </a:t>
            </a:r>
            <a:r>
              <a:rPr lang="en-US" sz="1000" b="1" dirty="0">
                <a:solidFill>
                  <a:schemeClr val="accent6">
                    <a:lumMod val="50000"/>
                  </a:schemeClr>
                </a:solidFill>
                <a:latin typeface="Arial" panose="020B0604020202020204" pitchFamily="34" charset="0"/>
                <a:cs typeface="Arial" panose="020B0604020202020204" pitchFamily="34" charset="0"/>
              </a:rPr>
              <a:t>and over</a:t>
            </a:r>
          </a:p>
        </p:txBody>
      </p:sp>
    </p:spTree>
    <p:extLst>
      <p:ext uri="{BB962C8B-B14F-4D97-AF65-F5344CB8AC3E}">
        <p14:creationId xmlns:p14="http://schemas.microsoft.com/office/powerpoint/2010/main" val="15224976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Byproducts in fuel consumption vary by sector</a:t>
            </a:r>
            <a:endParaRPr lang="en-US" dirty="0"/>
          </a:p>
        </p:txBody>
      </p:sp>
      <p:sp>
        <p:nvSpPr>
          <p:cNvPr id="3" name="Footer Placeholder 2"/>
          <p:cNvSpPr>
            <a:spLocks noGrp="1"/>
          </p:cNvSpPr>
          <p:nvPr>
            <p:ph type="ftr" sz="quarter" idx="11"/>
          </p:nvPr>
        </p:nvSpPr>
        <p:spPr/>
        <p:txBody>
          <a:bodyPr/>
          <a:lstStyle/>
          <a:p>
            <a:r>
              <a:rPr lang="en-US" dirty="0" smtClean="0">
                <a:solidFill>
                  <a:schemeClr val="accent1"/>
                </a:solidFill>
              </a:rPr>
              <a:t>#MECS2018 </a:t>
            </a:r>
            <a:r>
              <a:rPr lang="en-US" dirty="0" smtClean="0"/>
              <a:t>| </a:t>
            </a:r>
            <a:r>
              <a:rPr lang="en-US" dirty="0" smtClean="0">
                <a:solidFill>
                  <a:schemeClr val="tx1"/>
                </a:solidFill>
              </a:rPr>
              <a:t>www.eia.gov/consumption/manufacturing</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39B6C762-8557-4DA1-B8AC-C021AA8525D8}" type="slidenum">
              <a:rPr lang="en-US" smtClean="0"/>
              <a:pPr/>
              <a:t>11</a:t>
            </a:fld>
            <a:endParaRPr lang="en-US" dirty="0"/>
          </a:p>
        </p:txBody>
      </p:sp>
      <p:sp>
        <p:nvSpPr>
          <p:cNvPr id="7" name="TextBox 6"/>
          <p:cNvSpPr txBox="1"/>
          <p:nvPr/>
        </p:nvSpPr>
        <p:spPr>
          <a:xfrm>
            <a:off x="6555926" y="1836441"/>
            <a:ext cx="4855464" cy="333937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For total U.S. manufacturing, waste gas (for example, still gas, refinery gas, off gas, vent gas) accounted for the largest share of byproducts in fuel consumption (44%). Waste gas was the largest byproduct in </a:t>
            </a:r>
            <a:r>
              <a:rPr lang="en-US" sz="1400" dirty="0">
                <a:latin typeface="Arial" panose="020B0604020202020204" pitchFamily="34" charset="0"/>
                <a:cs typeface="Arial" panose="020B0604020202020204" pitchFamily="34" charset="0"/>
              </a:rPr>
              <a:t>the chemical </a:t>
            </a:r>
            <a:r>
              <a:rPr lang="en-US" sz="1400" dirty="0" smtClean="0">
                <a:latin typeface="Arial" panose="020B0604020202020204" pitchFamily="34" charset="0"/>
                <a:cs typeface="Arial" panose="020B0604020202020204" pitchFamily="34" charset="0"/>
              </a:rPr>
              <a:t>(96%) </a:t>
            </a:r>
            <a:r>
              <a:rPr lang="en-US" sz="1400" dirty="0">
                <a:latin typeface="Arial" panose="020B0604020202020204" pitchFamily="34" charset="0"/>
                <a:cs typeface="Arial" panose="020B0604020202020204" pitchFamily="34" charset="0"/>
              </a:rPr>
              <a:t>and petroleum and coal </a:t>
            </a:r>
            <a:r>
              <a:rPr lang="en-US" sz="1400" dirty="0" smtClean="0">
                <a:latin typeface="Arial" panose="020B0604020202020204" pitchFamily="34" charset="0"/>
                <a:cs typeface="Arial" panose="020B0604020202020204" pitchFamily="34" charset="0"/>
              </a:rPr>
              <a:t>(71%) sectors in 2018.</a:t>
            </a:r>
          </a:p>
          <a:p>
            <a:pPr marL="285750" indent="-2857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Pulping liquor, or black liquor, accounted for 21% of manufacturing byproducts, and the paper sector consumed 854 trillion British thermal units (</a:t>
            </a:r>
            <a:r>
              <a:rPr lang="en-US" sz="1400" dirty="0" err="1" smtClean="0">
                <a:latin typeface="Arial" panose="020B0604020202020204" pitchFamily="34" charset="0"/>
                <a:cs typeface="Arial" panose="020B0604020202020204" pitchFamily="34" charset="0"/>
              </a:rPr>
              <a:t>TBtu</a:t>
            </a:r>
            <a:r>
              <a:rPr lang="en-US" sz="1400" dirty="0" smtClean="0">
                <a:latin typeface="Arial" panose="020B0604020202020204" pitchFamily="34" charset="0"/>
                <a:cs typeface="Arial" panose="020B0604020202020204" pitchFamily="34" charset="0"/>
              </a:rPr>
              <a:t>) out of 857 </a:t>
            </a:r>
            <a:r>
              <a:rPr lang="en-US" sz="1400" dirty="0" err="1" smtClean="0">
                <a:latin typeface="Arial" panose="020B0604020202020204" pitchFamily="34" charset="0"/>
                <a:cs typeface="Arial" panose="020B0604020202020204" pitchFamily="34" charset="0"/>
              </a:rPr>
              <a:t>TBtu</a:t>
            </a:r>
            <a:r>
              <a:rPr lang="en-US" sz="1400" dirty="0" smtClean="0">
                <a:latin typeface="Arial" panose="020B0604020202020204" pitchFamily="34" charset="0"/>
                <a:cs typeface="Arial" panose="020B0604020202020204" pitchFamily="34" charset="0"/>
              </a:rPr>
              <a:t>.</a:t>
            </a:r>
          </a:p>
          <a:p>
            <a:pPr marL="285750" indent="-2857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The primary metals sector consumed the majority (93%) of the blast furnace and coke oven gas byproducts.</a:t>
            </a:r>
          </a:p>
          <a:p>
            <a:endParaRPr lang="en-US" sz="1400" dirty="0">
              <a:latin typeface="Arial" panose="020B0604020202020204" pitchFamily="34" charset="0"/>
              <a:cs typeface="Arial" panose="020B0604020202020204" pitchFamily="34" charset="0"/>
            </a:endParaRPr>
          </a:p>
        </p:txBody>
      </p:sp>
      <p:sp>
        <p:nvSpPr>
          <p:cNvPr id="8" name="TextBox 7"/>
          <p:cNvSpPr txBox="1"/>
          <p:nvPr/>
        </p:nvSpPr>
        <p:spPr>
          <a:xfrm>
            <a:off x="294132" y="1374776"/>
            <a:ext cx="4727448" cy="276999"/>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Selected byproducts used in fuel consumption by sector</a:t>
            </a:r>
          </a:p>
        </p:txBody>
      </p:sp>
      <p:sp>
        <p:nvSpPr>
          <p:cNvPr id="9" name="TextBox 8"/>
          <p:cNvSpPr txBox="1"/>
          <p:nvPr/>
        </p:nvSpPr>
        <p:spPr>
          <a:xfrm>
            <a:off x="5243936" y="3841785"/>
            <a:ext cx="1509580" cy="1546577"/>
          </a:xfrm>
          <a:prstGeom prst="rect">
            <a:avLst/>
          </a:prstGeom>
          <a:noFill/>
        </p:spPr>
        <p:txBody>
          <a:bodyPr wrap="square" rtlCol="0">
            <a:spAutoFit/>
          </a:bodyPr>
          <a:lstStyle/>
          <a:p>
            <a:r>
              <a:rPr lang="en-US" sz="1050" b="1" dirty="0">
                <a:solidFill>
                  <a:schemeClr val="tx1">
                    <a:lumMod val="75000"/>
                    <a:lumOff val="25000"/>
                  </a:schemeClr>
                </a:solidFill>
                <a:latin typeface="Arial" panose="020B0604020202020204" pitchFamily="34" charset="0"/>
                <a:cs typeface="Arial" panose="020B0604020202020204" pitchFamily="34" charset="0"/>
              </a:rPr>
              <a:t>blast furnace/coke oven gases</a:t>
            </a:r>
          </a:p>
          <a:p>
            <a:r>
              <a:rPr lang="en-US" sz="1050" b="1" dirty="0">
                <a:solidFill>
                  <a:schemeClr val="bg1">
                    <a:lumMod val="65000"/>
                  </a:schemeClr>
                </a:solidFill>
                <a:latin typeface="Arial" panose="020B0604020202020204" pitchFamily="34" charset="0"/>
                <a:cs typeface="Arial" panose="020B0604020202020204" pitchFamily="34" charset="0"/>
              </a:rPr>
              <a:t>waste gas</a:t>
            </a:r>
          </a:p>
          <a:p>
            <a:r>
              <a:rPr lang="en-US" sz="1050" b="1" dirty="0">
                <a:solidFill>
                  <a:schemeClr val="accent1">
                    <a:lumMod val="75000"/>
                  </a:schemeClr>
                </a:solidFill>
                <a:latin typeface="Arial" panose="020B0604020202020204" pitchFamily="34" charset="0"/>
                <a:cs typeface="Arial" panose="020B0604020202020204" pitchFamily="34" charset="0"/>
              </a:rPr>
              <a:t>petroleum coke</a:t>
            </a:r>
          </a:p>
          <a:p>
            <a:r>
              <a:rPr lang="en-US" sz="1050" b="1" dirty="0">
                <a:solidFill>
                  <a:schemeClr val="accent2"/>
                </a:solidFill>
                <a:latin typeface="Arial" panose="020B0604020202020204" pitchFamily="34" charset="0"/>
                <a:cs typeface="Arial" panose="020B0604020202020204" pitchFamily="34" charset="0"/>
              </a:rPr>
              <a:t>pulping liquor or black liquor</a:t>
            </a:r>
          </a:p>
          <a:p>
            <a:r>
              <a:rPr lang="en-US" sz="1050" b="1" dirty="0">
                <a:solidFill>
                  <a:schemeClr val="accent6">
                    <a:lumMod val="75000"/>
                  </a:schemeClr>
                </a:solidFill>
                <a:latin typeface="Arial" panose="020B0604020202020204" pitchFamily="34" charset="0"/>
                <a:cs typeface="Arial" panose="020B0604020202020204" pitchFamily="34" charset="0"/>
              </a:rPr>
              <a:t>wood </a:t>
            </a:r>
            <a:r>
              <a:rPr lang="en-US" sz="1050" b="1" dirty="0" smtClean="0">
                <a:solidFill>
                  <a:schemeClr val="accent6">
                    <a:lumMod val="75000"/>
                  </a:schemeClr>
                </a:solidFill>
                <a:latin typeface="Arial" panose="020B0604020202020204" pitchFamily="34" charset="0"/>
                <a:cs typeface="Arial" panose="020B0604020202020204" pitchFamily="34" charset="0"/>
              </a:rPr>
              <a:t>chips and </a:t>
            </a:r>
            <a:r>
              <a:rPr lang="en-US" sz="1050" b="1" dirty="0">
                <a:solidFill>
                  <a:schemeClr val="accent6">
                    <a:lumMod val="75000"/>
                  </a:schemeClr>
                </a:solidFill>
                <a:latin typeface="Arial" panose="020B0604020202020204" pitchFamily="34" charset="0"/>
                <a:cs typeface="Arial" panose="020B0604020202020204" pitchFamily="34" charset="0"/>
              </a:rPr>
              <a:t>bark</a:t>
            </a:r>
          </a:p>
          <a:p>
            <a:r>
              <a:rPr lang="en-US" sz="1050" b="1" dirty="0">
                <a:solidFill>
                  <a:schemeClr val="tx2">
                    <a:lumMod val="50000"/>
                    <a:lumOff val="50000"/>
                  </a:schemeClr>
                </a:solidFill>
                <a:latin typeface="Arial" panose="020B0604020202020204" pitchFamily="34" charset="0"/>
                <a:cs typeface="Arial" panose="020B0604020202020204" pitchFamily="34" charset="0"/>
              </a:rPr>
              <a:t>waste </a:t>
            </a:r>
            <a:r>
              <a:rPr lang="en-US" sz="1050" b="1" dirty="0" smtClean="0">
                <a:solidFill>
                  <a:schemeClr val="tx2">
                    <a:lumMod val="50000"/>
                    <a:lumOff val="50000"/>
                  </a:schemeClr>
                </a:solidFill>
                <a:latin typeface="Arial" panose="020B0604020202020204" pitchFamily="34" charset="0"/>
                <a:cs typeface="Arial" panose="020B0604020202020204" pitchFamily="34" charset="0"/>
              </a:rPr>
              <a:t>oils/tars </a:t>
            </a:r>
            <a:r>
              <a:rPr lang="en-US" sz="1050" b="1" dirty="0">
                <a:solidFill>
                  <a:schemeClr val="tx2">
                    <a:lumMod val="50000"/>
                    <a:lumOff val="50000"/>
                  </a:schemeClr>
                </a:solidFill>
                <a:latin typeface="Arial" panose="020B0604020202020204" pitchFamily="34" charset="0"/>
                <a:cs typeface="Arial" panose="020B0604020202020204" pitchFamily="34" charset="0"/>
              </a:rPr>
              <a:t>and waste materials</a:t>
            </a:r>
          </a:p>
        </p:txBody>
      </p:sp>
      <p:graphicFrame>
        <p:nvGraphicFramePr>
          <p:cNvPr id="10" name="Chart 9"/>
          <p:cNvGraphicFramePr>
            <a:graphicFrameLocks/>
          </p:cNvGraphicFramePr>
          <p:nvPr>
            <p:extLst>
              <p:ext uri="{D42A27DB-BD31-4B8C-83A1-F6EECF244321}">
                <p14:modId xmlns:p14="http://schemas.microsoft.com/office/powerpoint/2010/main" val="3467619823"/>
              </p:ext>
            </p:extLst>
          </p:nvPr>
        </p:nvGraphicFramePr>
        <p:xfrm>
          <a:off x="264076" y="1651775"/>
          <a:ext cx="5230368" cy="43799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943555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131" y="453626"/>
            <a:ext cx="11603736" cy="758952"/>
          </a:xfrm>
        </p:spPr>
        <p:txBody>
          <a:bodyPr/>
          <a:lstStyle/>
          <a:p>
            <a:r>
              <a:rPr lang="en-US" dirty="0" smtClean="0"/>
              <a:t>Five sectors accounted for more than three-fourths of offsite-produced fuel consumption</a:t>
            </a:r>
            <a:endParaRPr lang="en-US" dirty="0"/>
          </a:p>
        </p:txBody>
      </p:sp>
      <p:sp>
        <p:nvSpPr>
          <p:cNvPr id="3" name="Footer Placeholder 2"/>
          <p:cNvSpPr>
            <a:spLocks noGrp="1"/>
          </p:cNvSpPr>
          <p:nvPr>
            <p:ph type="ftr" sz="quarter" idx="11"/>
          </p:nvPr>
        </p:nvSpPr>
        <p:spPr/>
        <p:txBody>
          <a:bodyPr/>
          <a:lstStyle/>
          <a:p>
            <a:r>
              <a:rPr lang="en-US" dirty="0" smtClean="0">
                <a:solidFill>
                  <a:schemeClr val="accent1"/>
                </a:solidFill>
              </a:rPr>
              <a:t>#MECS2018 </a:t>
            </a:r>
            <a:r>
              <a:rPr lang="en-US" dirty="0" smtClean="0"/>
              <a:t>| </a:t>
            </a:r>
            <a:r>
              <a:rPr lang="en-US" dirty="0" smtClean="0">
                <a:solidFill>
                  <a:schemeClr val="tx1"/>
                </a:solidFill>
              </a:rPr>
              <a:t>www.eia.gov/consumption/manufacturing</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39B6C762-8557-4DA1-B8AC-C021AA8525D8}" type="slidenum">
              <a:rPr lang="en-US" smtClean="0"/>
              <a:pPr/>
              <a:t>12</a:t>
            </a:fld>
            <a:endParaRPr lang="en-US" dirty="0"/>
          </a:p>
        </p:txBody>
      </p:sp>
      <p:graphicFrame>
        <p:nvGraphicFramePr>
          <p:cNvPr id="5" name="Chart 4"/>
          <p:cNvGraphicFramePr>
            <a:graphicFrameLocks/>
          </p:cNvGraphicFramePr>
          <p:nvPr>
            <p:extLst>
              <p:ext uri="{D42A27DB-BD31-4B8C-83A1-F6EECF244321}">
                <p14:modId xmlns:p14="http://schemas.microsoft.com/office/powerpoint/2010/main" val="122771540"/>
              </p:ext>
            </p:extLst>
          </p:nvPr>
        </p:nvGraphicFramePr>
        <p:xfrm>
          <a:off x="294132" y="2275885"/>
          <a:ext cx="347472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206841089"/>
              </p:ext>
            </p:extLst>
          </p:nvPr>
        </p:nvGraphicFramePr>
        <p:xfrm>
          <a:off x="3761798" y="2275885"/>
          <a:ext cx="1828800" cy="10972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3131726159"/>
              </p:ext>
            </p:extLst>
          </p:nvPr>
        </p:nvGraphicFramePr>
        <p:xfrm>
          <a:off x="5597652" y="2275885"/>
          <a:ext cx="1828800" cy="10972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a:graphicFrameLocks/>
          </p:cNvGraphicFramePr>
          <p:nvPr>
            <p:extLst>
              <p:ext uri="{D42A27DB-BD31-4B8C-83A1-F6EECF244321}">
                <p14:modId xmlns:p14="http://schemas.microsoft.com/office/powerpoint/2010/main" val="925200409"/>
              </p:ext>
            </p:extLst>
          </p:nvPr>
        </p:nvGraphicFramePr>
        <p:xfrm>
          <a:off x="3768852" y="3921805"/>
          <a:ext cx="1828800" cy="10972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p:cNvGraphicFramePr>
            <a:graphicFrameLocks/>
          </p:cNvGraphicFramePr>
          <p:nvPr>
            <p:extLst>
              <p:ext uri="{D42A27DB-BD31-4B8C-83A1-F6EECF244321}">
                <p14:modId xmlns:p14="http://schemas.microsoft.com/office/powerpoint/2010/main" val="3449998673"/>
              </p:ext>
            </p:extLst>
          </p:nvPr>
        </p:nvGraphicFramePr>
        <p:xfrm>
          <a:off x="5590598" y="3921805"/>
          <a:ext cx="1828800" cy="1097280"/>
        </p:xfrm>
        <a:graphic>
          <a:graphicData uri="http://schemas.openxmlformats.org/drawingml/2006/chart">
            <c:chart xmlns:c="http://schemas.openxmlformats.org/drawingml/2006/chart" xmlns:r="http://schemas.openxmlformats.org/officeDocument/2006/relationships" r:id="rId6"/>
          </a:graphicData>
        </a:graphic>
      </p:graphicFrame>
      <p:sp>
        <p:nvSpPr>
          <p:cNvPr id="10" name="TextBox 9"/>
          <p:cNvSpPr txBox="1"/>
          <p:nvPr/>
        </p:nvSpPr>
        <p:spPr>
          <a:xfrm>
            <a:off x="7493544" y="1836441"/>
            <a:ext cx="4284750" cy="1677382"/>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Chemicals, petroleum and coal products, primary metals, food, and paper were the largest consumers of offsite-produced fuel,* accounting for 8,596 trillion British thermal units (</a:t>
            </a:r>
            <a:r>
              <a:rPr lang="en-US" sz="1400" dirty="0" err="1" smtClean="0">
                <a:latin typeface="Arial" panose="020B0604020202020204" pitchFamily="34" charset="0"/>
                <a:cs typeface="Arial" panose="020B0604020202020204" pitchFamily="34" charset="0"/>
              </a:rPr>
              <a:t>TBtu</a:t>
            </a:r>
            <a:r>
              <a:rPr lang="en-US" sz="1400" dirty="0" smtClean="0">
                <a:latin typeface="Arial" panose="020B0604020202020204" pitchFamily="34" charset="0"/>
                <a:cs typeface="Arial" panose="020B0604020202020204" pitchFamily="34" charset="0"/>
              </a:rPr>
              <a:t>) of 11,142 </a:t>
            </a:r>
            <a:r>
              <a:rPr lang="en-US" sz="1400" dirty="0" err="1" smtClean="0">
                <a:latin typeface="Arial" panose="020B0604020202020204" pitchFamily="34" charset="0"/>
                <a:cs typeface="Arial" panose="020B0604020202020204" pitchFamily="34" charset="0"/>
              </a:rPr>
              <a:t>TBtu</a:t>
            </a:r>
            <a:r>
              <a:rPr lang="en-US" sz="1400" dirty="0" smtClean="0">
                <a:latin typeface="Arial" panose="020B0604020202020204" pitchFamily="34" charset="0"/>
                <a:cs typeface="Arial" panose="020B0604020202020204" pitchFamily="34" charset="0"/>
              </a:rPr>
              <a:t> total consumption.</a:t>
            </a:r>
          </a:p>
          <a:p>
            <a:pPr marL="285750" indent="-2857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The Northeast region had the lowest offsite-produced fuel consumption of any U.S. region. </a:t>
            </a:r>
          </a:p>
        </p:txBody>
      </p:sp>
      <p:sp>
        <p:nvSpPr>
          <p:cNvPr id="11" name="TextBox 10"/>
          <p:cNvSpPr txBox="1"/>
          <p:nvPr/>
        </p:nvSpPr>
        <p:spPr>
          <a:xfrm>
            <a:off x="4264718" y="1939039"/>
            <a:ext cx="822960" cy="246221"/>
          </a:xfrm>
          <a:prstGeom prst="rect">
            <a:avLst/>
          </a:prstGeom>
          <a:noFill/>
        </p:spPr>
        <p:txBody>
          <a:bodyPr wrap="square" rtlCol="0">
            <a:spAutoFit/>
          </a:bodyPr>
          <a:lstStyle/>
          <a:p>
            <a:r>
              <a:rPr lang="en-US" sz="1000" b="1" dirty="0" smtClean="0">
                <a:latin typeface="Arial" panose="020B0604020202020204" pitchFamily="34" charset="0"/>
                <a:cs typeface="Arial" panose="020B0604020202020204" pitchFamily="34" charset="0"/>
              </a:rPr>
              <a:t>Northeast</a:t>
            </a:r>
            <a:endParaRPr lang="en-US" sz="1000" b="1" dirty="0">
              <a:latin typeface="Arial" panose="020B0604020202020204" pitchFamily="34" charset="0"/>
              <a:cs typeface="Arial" panose="020B0604020202020204" pitchFamily="34" charset="0"/>
            </a:endParaRPr>
          </a:p>
        </p:txBody>
      </p:sp>
      <p:sp>
        <p:nvSpPr>
          <p:cNvPr id="12" name="TextBox 11"/>
          <p:cNvSpPr txBox="1"/>
          <p:nvPr/>
        </p:nvSpPr>
        <p:spPr>
          <a:xfrm>
            <a:off x="6239634" y="3683164"/>
            <a:ext cx="822960" cy="246221"/>
          </a:xfrm>
          <a:prstGeom prst="rect">
            <a:avLst/>
          </a:prstGeom>
          <a:noFill/>
        </p:spPr>
        <p:txBody>
          <a:bodyPr wrap="square" rtlCol="0">
            <a:spAutoFit/>
          </a:bodyPr>
          <a:lstStyle/>
          <a:p>
            <a:r>
              <a:rPr lang="en-US" sz="1000" b="1" dirty="0" smtClean="0">
                <a:latin typeface="Arial" panose="020B0604020202020204" pitchFamily="34" charset="0"/>
                <a:cs typeface="Arial" panose="020B0604020202020204" pitchFamily="34" charset="0"/>
              </a:rPr>
              <a:t>West</a:t>
            </a:r>
            <a:endParaRPr lang="en-US" sz="1000" b="1" dirty="0">
              <a:latin typeface="Arial" panose="020B0604020202020204" pitchFamily="34" charset="0"/>
              <a:cs typeface="Arial" panose="020B0604020202020204" pitchFamily="34" charset="0"/>
            </a:endParaRPr>
          </a:p>
        </p:txBody>
      </p:sp>
      <p:sp>
        <p:nvSpPr>
          <p:cNvPr id="13" name="TextBox 12"/>
          <p:cNvSpPr txBox="1"/>
          <p:nvPr/>
        </p:nvSpPr>
        <p:spPr>
          <a:xfrm>
            <a:off x="4271772" y="3683164"/>
            <a:ext cx="822960" cy="246221"/>
          </a:xfrm>
          <a:prstGeom prst="rect">
            <a:avLst/>
          </a:prstGeom>
          <a:noFill/>
        </p:spPr>
        <p:txBody>
          <a:bodyPr wrap="square" rtlCol="0">
            <a:spAutoFit/>
          </a:bodyPr>
          <a:lstStyle/>
          <a:p>
            <a:r>
              <a:rPr lang="en-US" sz="1000" b="1" dirty="0" smtClean="0">
                <a:latin typeface="Arial" panose="020B0604020202020204" pitchFamily="34" charset="0"/>
                <a:cs typeface="Arial" panose="020B0604020202020204" pitchFamily="34" charset="0"/>
              </a:rPr>
              <a:t>South</a:t>
            </a:r>
            <a:endParaRPr lang="en-US" sz="1000" b="1" dirty="0">
              <a:latin typeface="Arial" panose="020B0604020202020204" pitchFamily="34" charset="0"/>
              <a:cs typeface="Arial" panose="020B0604020202020204" pitchFamily="34" charset="0"/>
            </a:endParaRPr>
          </a:p>
        </p:txBody>
      </p:sp>
      <p:sp>
        <p:nvSpPr>
          <p:cNvPr id="14" name="TextBox 13"/>
          <p:cNvSpPr txBox="1"/>
          <p:nvPr/>
        </p:nvSpPr>
        <p:spPr>
          <a:xfrm>
            <a:off x="6100572" y="1939039"/>
            <a:ext cx="822960" cy="246221"/>
          </a:xfrm>
          <a:prstGeom prst="rect">
            <a:avLst/>
          </a:prstGeom>
          <a:noFill/>
        </p:spPr>
        <p:txBody>
          <a:bodyPr wrap="square" rtlCol="0">
            <a:spAutoFit/>
          </a:bodyPr>
          <a:lstStyle/>
          <a:p>
            <a:r>
              <a:rPr lang="en-US" sz="1000" b="1" dirty="0" smtClean="0">
                <a:latin typeface="Arial" panose="020B0604020202020204" pitchFamily="34" charset="0"/>
                <a:cs typeface="Arial" panose="020B0604020202020204" pitchFamily="34" charset="0"/>
              </a:rPr>
              <a:t>Midwest</a:t>
            </a:r>
            <a:endParaRPr lang="en-US" sz="1000" b="1" dirty="0">
              <a:latin typeface="Arial" panose="020B0604020202020204" pitchFamily="34" charset="0"/>
              <a:cs typeface="Arial" panose="020B0604020202020204" pitchFamily="34" charset="0"/>
            </a:endParaRPr>
          </a:p>
        </p:txBody>
      </p:sp>
      <p:sp>
        <p:nvSpPr>
          <p:cNvPr id="15" name="TextBox 14"/>
          <p:cNvSpPr txBox="1"/>
          <p:nvPr/>
        </p:nvSpPr>
        <p:spPr>
          <a:xfrm>
            <a:off x="4198404" y="4691580"/>
            <a:ext cx="274320" cy="230832"/>
          </a:xfrm>
          <a:prstGeom prst="rect">
            <a:avLst/>
          </a:prstGeom>
          <a:noFill/>
        </p:spPr>
        <p:txBody>
          <a:bodyPr wrap="square" rtlCol="0">
            <a:spAutoFit/>
          </a:bodyPr>
          <a:lstStyle/>
          <a:p>
            <a:r>
              <a:rPr lang="en-US" sz="900" dirty="0" smtClean="0">
                <a:latin typeface="Arial" panose="020B0604020202020204" pitchFamily="34" charset="0"/>
                <a:cs typeface="Arial" panose="020B0604020202020204" pitchFamily="34" charset="0"/>
              </a:rPr>
              <a:t>D</a:t>
            </a:r>
            <a:endParaRPr lang="en-US" sz="900" dirty="0">
              <a:latin typeface="Arial" panose="020B0604020202020204" pitchFamily="34" charset="0"/>
              <a:cs typeface="Arial" panose="020B0604020202020204" pitchFamily="34" charset="0"/>
            </a:endParaRPr>
          </a:p>
        </p:txBody>
      </p:sp>
      <p:sp>
        <p:nvSpPr>
          <p:cNvPr id="16" name="TextBox 15"/>
          <p:cNvSpPr txBox="1"/>
          <p:nvPr/>
        </p:nvSpPr>
        <p:spPr>
          <a:xfrm>
            <a:off x="6011654" y="4691581"/>
            <a:ext cx="274320" cy="230832"/>
          </a:xfrm>
          <a:prstGeom prst="rect">
            <a:avLst/>
          </a:prstGeom>
          <a:noFill/>
        </p:spPr>
        <p:txBody>
          <a:bodyPr wrap="square" rtlCol="0">
            <a:spAutoFit/>
          </a:bodyPr>
          <a:lstStyle/>
          <a:p>
            <a:r>
              <a:rPr lang="en-US" sz="900" dirty="0" smtClean="0">
                <a:latin typeface="Arial" panose="020B0604020202020204" pitchFamily="34" charset="0"/>
                <a:cs typeface="Arial" panose="020B0604020202020204" pitchFamily="34" charset="0"/>
              </a:rPr>
              <a:t>D</a:t>
            </a:r>
            <a:endParaRPr lang="en-US" sz="900" dirty="0">
              <a:latin typeface="Arial" panose="020B0604020202020204" pitchFamily="34" charset="0"/>
              <a:cs typeface="Arial" panose="020B0604020202020204" pitchFamily="34" charset="0"/>
            </a:endParaRPr>
          </a:p>
        </p:txBody>
      </p:sp>
      <p:sp>
        <p:nvSpPr>
          <p:cNvPr id="17" name="TextBox 16"/>
          <p:cNvSpPr txBox="1"/>
          <p:nvPr/>
        </p:nvSpPr>
        <p:spPr>
          <a:xfrm>
            <a:off x="294131" y="1374776"/>
            <a:ext cx="6341337"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Offsite-produced fuel consumption by region and top five consuming sectors</a:t>
            </a:r>
            <a:br>
              <a:rPr lang="en-US" sz="1200" b="1" dirty="0" smtClean="0">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trillion British thermal units (</a:t>
            </a:r>
            <a:r>
              <a:rPr lang="en-US" sz="1200" dirty="0" err="1" smtClean="0">
                <a:latin typeface="Arial" panose="020B0604020202020204" pitchFamily="34" charset="0"/>
                <a:cs typeface="Arial" panose="020B0604020202020204" pitchFamily="34" charset="0"/>
              </a:rPr>
              <a:t>TBtu</a:t>
            </a:r>
            <a:r>
              <a:rPr lang="en-US" sz="1200" dirty="0" smtClean="0">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p:txBody>
      </p:sp>
      <p:sp>
        <p:nvSpPr>
          <p:cNvPr id="18" name="TextBox 17"/>
          <p:cNvSpPr txBox="1"/>
          <p:nvPr/>
        </p:nvSpPr>
        <p:spPr>
          <a:xfrm>
            <a:off x="445062" y="5082863"/>
            <a:ext cx="5794572" cy="246221"/>
          </a:xfrm>
          <a:prstGeom prst="rect">
            <a:avLst/>
          </a:prstGeom>
          <a:noFill/>
        </p:spPr>
        <p:txBody>
          <a:bodyPr wrap="square" rtlCol="0">
            <a:spAutoFit/>
          </a:bodyPr>
          <a:lstStyle/>
          <a:p>
            <a:r>
              <a:rPr lang="en-US" sz="1000" dirty="0" smtClean="0">
                <a:latin typeface="Arial" panose="020B0604020202020204" pitchFamily="34" charset="0"/>
                <a:cs typeface="Arial" panose="020B0604020202020204" pitchFamily="34" charset="0"/>
              </a:rPr>
              <a:t>D = withheld to avoid disclosing data for individual establishments</a:t>
            </a:r>
            <a:endParaRPr lang="en-US" sz="1000" dirty="0">
              <a:latin typeface="Arial" panose="020B0604020202020204" pitchFamily="34" charset="0"/>
              <a:cs typeface="Arial" panose="020B0604020202020204" pitchFamily="34" charset="0"/>
            </a:endParaRPr>
          </a:p>
        </p:txBody>
      </p:sp>
      <p:sp>
        <p:nvSpPr>
          <p:cNvPr id="19" name="Rectangle 18"/>
          <p:cNvSpPr/>
          <p:nvPr/>
        </p:nvSpPr>
        <p:spPr>
          <a:xfrm>
            <a:off x="2435918" y="2282780"/>
            <a:ext cx="1325880" cy="1015663"/>
          </a:xfrm>
          <a:prstGeom prst="rect">
            <a:avLst/>
          </a:prstGeom>
        </p:spPr>
        <p:txBody>
          <a:bodyPr wrap="square">
            <a:spAutoFit/>
          </a:bodyPr>
          <a:lstStyle/>
          <a:p>
            <a:r>
              <a:rPr lang="en-US" sz="1000" b="1" dirty="0" smtClean="0">
                <a:solidFill>
                  <a:schemeClr val="accent5">
                    <a:lumMod val="75000"/>
                  </a:schemeClr>
                </a:solidFill>
                <a:latin typeface="Arial" panose="020B0604020202020204" pitchFamily="34" charset="0"/>
                <a:cs typeface="Arial" panose="020B0604020202020204" pitchFamily="34" charset="0"/>
              </a:rPr>
              <a:t>chemicals</a:t>
            </a:r>
          </a:p>
          <a:p>
            <a:r>
              <a:rPr lang="en-US" sz="1000" b="1" dirty="0" smtClean="0">
                <a:solidFill>
                  <a:schemeClr val="accent2"/>
                </a:solidFill>
                <a:latin typeface="Arial" panose="020B0604020202020204" pitchFamily="34" charset="0"/>
                <a:cs typeface="Arial" panose="020B0604020202020204" pitchFamily="34" charset="0"/>
              </a:rPr>
              <a:t>petroleum and coal products</a:t>
            </a:r>
          </a:p>
          <a:p>
            <a:r>
              <a:rPr lang="en-US" sz="1000" b="1" dirty="0" smtClean="0">
                <a:solidFill>
                  <a:schemeClr val="tx1">
                    <a:lumMod val="75000"/>
                    <a:lumOff val="25000"/>
                  </a:schemeClr>
                </a:solidFill>
                <a:latin typeface="Arial" panose="020B0604020202020204" pitchFamily="34" charset="0"/>
                <a:cs typeface="Arial" panose="020B0604020202020204" pitchFamily="34" charset="0"/>
              </a:rPr>
              <a:t>primary metals</a:t>
            </a:r>
          </a:p>
          <a:p>
            <a:r>
              <a:rPr lang="en-US" sz="1000" b="1" dirty="0" smtClean="0">
                <a:solidFill>
                  <a:schemeClr val="accent3">
                    <a:lumMod val="75000"/>
                  </a:schemeClr>
                </a:solidFill>
                <a:latin typeface="Arial" panose="020B0604020202020204" pitchFamily="34" charset="0"/>
                <a:cs typeface="Arial" panose="020B0604020202020204" pitchFamily="34" charset="0"/>
              </a:rPr>
              <a:t>food</a:t>
            </a:r>
          </a:p>
          <a:p>
            <a:r>
              <a:rPr lang="en-US" sz="1000" b="1" dirty="0" smtClean="0">
                <a:solidFill>
                  <a:schemeClr val="accent4">
                    <a:lumMod val="75000"/>
                  </a:schemeClr>
                </a:solidFill>
                <a:latin typeface="Arial" panose="020B0604020202020204" pitchFamily="34" charset="0"/>
                <a:cs typeface="Arial" panose="020B0604020202020204" pitchFamily="34" charset="0"/>
              </a:rPr>
              <a:t>paper</a:t>
            </a:r>
            <a:endParaRPr lang="en-US" sz="1000" b="1" dirty="0">
              <a:solidFill>
                <a:schemeClr val="accent4">
                  <a:lumMod val="75000"/>
                </a:schemeClr>
              </a:solidFill>
              <a:latin typeface="Arial" panose="020B0604020202020204" pitchFamily="34" charset="0"/>
              <a:cs typeface="Arial" panose="020B0604020202020204" pitchFamily="34" charset="0"/>
            </a:endParaRPr>
          </a:p>
        </p:txBody>
      </p:sp>
      <p:sp>
        <p:nvSpPr>
          <p:cNvPr id="20" name="TextBox 19"/>
          <p:cNvSpPr txBox="1"/>
          <p:nvPr/>
        </p:nvSpPr>
        <p:spPr>
          <a:xfrm>
            <a:off x="448144" y="5589650"/>
            <a:ext cx="11054686" cy="646331"/>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 Offsite-produced fuel is a </a:t>
            </a:r>
            <a:r>
              <a:rPr lang="en-US" sz="1200" dirty="0">
                <a:latin typeface="Arial" panose="020B0604020202020204" pitchFamily="34" charset="0"/>
                <a:cs typeface="Arial" panose="020B0604020202020204" pitchFamily="34" charset="0"/>
              </a:rPr>
              <a:t>measure of </a:t>
            </a:r>
            <a:r>
              <a:rPr lang="en-US" sz="1200" dirty="0" smtClean="0">
                <a:latin typeface="Arial" panose="020B0604020202020204" pitchFamily="34" charset="0"/>
                <a:cs typeface="Arial" panose="020B0604020202020204" pitchFamily="34" charset="0"/>
              </a:rPr>
              <a:t>fuel </a:t>
            </a:r>
            <a:r>
              <a:rPr lang="en-US" sz="1200" dirty="0">
                <a:latin typeface="Arial" panose="020B0604020202020204" pitchFamily="34" charset="0"/>
                <a:cs typeface="Arial" panose="020B0604020202020204" pitchFamily="34" charset="0"/>
              </a:rPr>
              <a:t>consumption, which is equivalent to purchased </a:t>
            </a:r>
            <a:r>
              <a:rPr lang="en-US" sz="1200" dirty="0" smtClean="0">
                <a:latin typeface="Arial" panose="020B0604020202020204" pitchFamily="34" charset="0"/>
                <a:cs typeface="Arial" panose="020B0604020202020204" pitchFamily="34" charset="0"/>
              </a:rPr>
              <a:t>fuel, and it includes fuel </a:t>
            </a:r>
            <a:r>
              <a:rPr lang="en-US" sz="1200" dirty="0">
                <a:latin typeface="Arial" panose="020B0604020202020204" pitchFamily="34" charset="0"/>
                <a:cs typeface="Arial" panose="020B0604020202020204" pitchFamily="34" charset="0"/>
              </a:rPr>
              <a:t>produced </a:t>
            </a:r>
            <a:r>
              <a:rPr lang="en-US" sz="1200" dirty="0" smtClean="0">
                <a:latin typeface="Arial" panose="020B0604020202020204" pitchFamily="34" charset="0"/>
                <a:cs typeface="Arial" panose="020B0604020202020204" pitchFamily="34" charset="0"/>
              </a:rPr>
              <a:t>offsite </a:t>
            </a:r>
            <a:r>
              <a:rPr lang="en-US" sz="1200" dirty="0">
                <a:latin typeface="Arial" panose="020B0604020202020204" pitchFamily="34" charset="0"/>
                <a:cs typeface="Arial" panose="020B0604020202020204" pitchFamily="34" charset="0"/>
              </a:rPr>
              <a:t>and consumed onsite. It excludes </a:t>
            </a:r>
            <a:r>
              <a:rPr lang="en-US" sz="1200" dirty="0" smtClean="0">
                <a:latin typeface="Arial" panose="020B0604020202020204" pitchFamily="34" charset="0"/>
                <a:cs typeface="Arial" panose="020B0604020202020204" pitchFamily="34" charset="0"/>
              </a:rPr>
              <a:t>fuel </a:t>
            </a:r>
            <a:r>
              <a:rPr lang="en-US" sz="1200" dirty="0">
                <a:latin typeface="Arial" panose="020B0604020202020204" pitchFamily="34" charset="0"/>
                <a:cs typeface="Arial" panose="020B0604020202020204" pitchFamily="34" charset="0"/>
              </a:rPr>
              <a:t>produced and consumed onsite, energy used as raw material input, and electricity </a:t>
            </a:r>
            <a:r>
              <a:rPr lang="en-US" sz="1200" dirty="0" smtClean="0">
                <a:latin typeface="Arial" panose="020B0604020202020204" pitchFamily="34" charset="0"/>
                <a:cs typeface="Arial" panose="020B0604020202020204" pitchFamily="34" charset="0"/>
              </a:rPr>
              <a:t>losses. An example of onsite-produced fuel is black liquor production in the pulping process to make paper and the subsequent use of the produced black liquor as a fuel at pulp and paper mills. </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85339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p:cNvGraphicFramePr>
          <p:nvPr>
            <p:extLst>
              <p:ext uri="{D42A27DB-BD31-4B8C-83A1-F6EECF244321}">
                <p14:modId xmlns:p14="http://schemas.microsoft.com/office/powerpoint/2010/main" val="141390384"/>
              </p:ext>
            </p:extLst>
          </p:nvPr>
        </p:nvGraphicFramePr>
        <p:xfrm>
          <a:off x="426321" y="1761133"/>
          <a:ext cx="672687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Natural gas was the most used fuel for all end uses</a:t>
            </a:r>
            <a:endParaRPr lang="en-US" dirty="0"/>
          </a:p>
        </p:txBody>
      </p:sp>
      <p:sp>
        <p:nvSpPr>
          <p:cNvPr id="3" name="Footer Placeholder 2"/>
          <p:cNvSpPr>
            <a:spLocks noGrp="1"/>
          </p:cNvSpPr>
          <p:nvPr>
            <p:ph type="ftr" sz="quarter" idx="11"/>
          </p:nvPr>
        </p:nvSpPr>
        <p:spPr/>
        <p:txBody>
          <a:bodyPr/>
          <a:lstStyle/>
          <a:p>
            <a:r>
              <a:rPr lang="en-US" dirty="0" smtClean="0">
                <a:solidFill>
                  <a:schemeClr val="accent1"/>
                </a:solidFill>
              </a:rPr>
              <a:t>#MECS2018 </a:t>
            </a:r>
            <a:r>
              <a:rPr lang="en-US" dirty="0" smtClean="0"/>
              <a:t>| </a:t>
            </a:r>
            <a:r>
              <a:rPr lang="en-US" dirty="0" smtClean="0">
                <a:solidFill>
                  <a:schemeClr val="tx1"/>
                </a:solidFill>
              </a:rPr>
              <a:t>www.eia.gov/consumption/manufacturing</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39B6C762-8557-4DA1-B8AC-C021AA8525D8}" type="slidenum">
              <a:rPr lang="en-US" smtClean="0"/>
              <a:pPr/>
              <a:t>13</a:t>
            </a:fld>
            <a:endParaRPr lang="en-US" dirty="0"/>
          </a:p>
        </p:txBody>
      </p:sp>
      <p:sp>
        <p:nvSpPr>
          <p:cNvPr id="6" name="TextBox 5"/>
          <p:cNvSpPr txBox="1"/>
          <p:nvPr/>
        </p:nvSpPr>
        <p:spPr>
          <a:xfrm>
            <a:off x="294132" y="1374776"/>
            <a:ext cx="4727448"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End uses of fuel consumption</a:t>
            </a:r>
          </a:p>
          <a:p>
            <a:r>
              <a:rPr lang="en-US" sz="1200" dirty="0">
                <a:latin typeface="Arial" panose="020B0604020202020204" pitchFamily="34" charset="0"/>
                <a:cs typeface="Arial" panose="020B0604020202020204" pitchFamily="34" charset="0"/>
              </a:rPr>
              <a:t>t</a:t>
            </a:r>
            <a:r>
              <a:rPr lang="en-US" sz="1200" dirty="0" smtClean="0">
                <a:latin typeface="Arial" panose="020B0604020202020204" pitchFamily="34" charset="0"/>
                <a:cs typeface="Arial" panose="020B0604020202020204" pitchFamily="34" charset="0"/>
              </a:rPr>
              <a:t>rillion British thermal units (</a:t>
            </a:r>
            <a:r>
              <a:rPr lang="en-US" sz="1200" dirty="0" err="1" smtClean="0">
                <a:latin typeface="Arial" panose="020B0604020202020204" pitchFamily="34" charset="0"/>
                <a:cs typeface="Arial" panose="020B0604020202020204" pitchFamily="34" charset="0"/>
              </a:rPr>
              <a:t>TBtu</a:t>
            </a:r>
            <a:r>
              <a:rPr lang="en-US" sz="1200" dirty="0" smtClean="0">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p:txBody>
      </p:sp>
      <p:sp>
        <p:nvSpPr>
          <p:cNvPr id="17" name="Rectangle 16"/>
          <p:cNvSpPr/>
          <p:nvPr/>
        </p:nvSpPr>
        <p:spPr>
          <a:xfrm>
            <a:off x="748145" y="2259639"/>
            <a:ext cx="1702126" cy="553998"/>
          </a:xfrm>
          <a:prstGeom prst="rect">
            <a:avLst/>
          </a:prstGeom>
        </p:spPr>
        <p:txBody>
          <a:bodyPr wrap="square">
            <a:spAutoFit/>
          </a:bodyPr>
          <a:lstStyle/>
          <a:p>
            <a:pPr algn="r"/>
            <a:r>
              <a:rPr lang="en-US" sz="1000" dirty="0">
                <a:latin typeface="Arial" panose="020B0604020202020204" pitchFamily="34" charset="0"/>
                <a:cs typeface="Arial" panose="020B0604020202020204" pitchFamily="34" charset="0"/>
              </a:rPr>
              <a:t>conventional boiler </a:t>
            </a:r>
            <a:r>
              <a:rPr lang="en-US" sz="1000" dirty="0" smtClean="0">
                <a:latin typeface="Arial" panose="020B0604020202020204" pitchFamily="34" charset="0"/>
                <a:cs typeface="Arial" panose="020B0604020202020204" pitchFamily="34" charset="0"/>
              </a:rPr>
              <a:t>use combined heat and power cogeneration </a:t>
            </a:r>
            <a:r>
              <a:rPr lang="en-US" sz="1000" dirty="0">
                <a:latin typeface="Arial" panose="020B0604020202020204" pitchFamily="34" charset="0"/>
                <a:cs typeface="Arial" panose="020B0604020202020204" pitchFamily="34" charset="0"/>
              </a:rPr>
              <a:t>process</a:t>
            </a:r>
          </a:p>
        </p:txBody>
      </p:sp>
      <p:sp>
        <p:nvSpPr>
          <p:cNvPr id="18" name="Rectangle 17"/>
          <p:cNvSpPr/>
          <p:nvPr/>
        </p:nvSpPr>
        <p:spPr>
          <a:xfrm>
            <a:off x="426321" y="3123375"/>
            <a:ext cx="2023950" cy="861774"/>
          </a:xfrm>
          <a:prstGeom prst="rect">
            <a:avLst/>
          </a:prstGeom>
        </p:spPr>
        <p:txBody>
          <a:bodyPr wrap="square">
            <a:spAutoFit/>
          </a:bodyPr>
          <a:lstStyle/>
          <a:p>
            <a:pPr algn="r"/>
            <a:r>
              <a:rPr lang="en-US" sz="1000" dirty="0" smtClean="0">
                <a:latin typeface="Arial" panose="020B0604020202020204" pitchFamily="34" charset="0"/>
                <a:cs typeface="Arial" panose="020B0604020202020204" pitchFamily="34" charset="0"/>
              </a:rPr>
              <a:t>process heating</a:t>
            </a:r>
          </a:p>
          <a:p>
            <a:pPr algn="r"/>
            <a:r>
              <a:rPr lang="en-US" sz="1000" dirty="0" smtClean="0">
                <a:latin typeface="Arial" panose="020B0604020202020204" pitchFamily="34" charset="0"/>
                <a:cs typeface="Arial" panose="020B0604020202020204" pitchFamily="34" charset="0"/>
              </a:rPr>
              <a:t>process cooling </a:t>
            </a:r>
            <a:r>
              <a:rPr lang="en-US" sz="1000" dirty="0">
                <a:latin typeface="Arial" panose="020B0604020202020204" pitchFamily="34" charset="0"/>
                <a:cs typeface="Arial" panose="020B0604020202020204" pitchFamily="34" charset="0"/>
              </a:rPr>
              <a:t>and </a:t>
            </a:r>
            <a:r>
              <a:rPr lang="en-US" sz="1000" dirty="0" smtClean="0">
                <a:latin typeface="Arial" panose="020B0604020202020204" pitchFamily="34" charset="0"/>
                <a:cs typeface="Arial" panose="020B0604020202020204" pitchFamily="34" charset="0"/>
              </a:rPr>
              <a:t>refrigeration</a:t>
            </a:r>
          </a:p>
          <a:p>
            <a:pPr algn="r"/>
            <a:r>
              <a:rPr lang="en-US" sz="1000" dirty="0" smtClean="0">
                <a:latin typeface="Arial" panose="020B0604020202020204" pitchFamily="34" charset="0"/>
                <a:cs typeface="Arial" panose="020B0604020202020204" pitchFamily="34" charset="0"/>
              </a:rPr>
              <a:t> machine drive </a:t>
            </a:r>
          </a:p>
          <a:p>
            <a:pPr algn="r"/>
            <a:r>
              <a:rPr lang="en-US" sz="1000" dirty="0" smtClean="0">
                <a:latin typeface="Arial" panose="020B0604020202020204" pitchFamily="34" charset="0"/>
                <a:cs typeface="Arial" panose="020B0604020202020204" pitchFamily="34" charset="0"/>
              </a:rPr>
              <a:t>electro-chemical processes other process use</a:t>
            </a:r>
            <a:endParaRPr lang="en-US" sz="1000" dirty="0">
              <a:latin typeface="Arial" panose="020B0604020202020204" pitchFamily="34" charset="0"/>
              <a:cs typeface="Arial" panose="020B0604020202020204" pitchFamily="34" charset="0"/>
            </a:endParaRPr>
          </a:p>
        </p:txBody>
      </p:sp>
      <p:sp>
        <p:nvSpPr>
          <p:cNvPr id="19" name="Rectangle 18"/>
          <p:cNvSpPr/>
          <p:nvPr/>
        </p:nvSpPr>
        <p:spPr>
          <a:xfrm>
            <a:off x="0" y="4208592"/>
            <a:ext cx="2450271" cy="1061829"/>
          </a:xfrm>
          <a:prstGeom prst="rect">
            <a:avLst/>
          </a:prstGeom>
        </p:spPr>
        <p:txBody>
          <a:bodyPr wrap="square">
            <a:spAutoFit/>
          </a:bodyPr>
          <a:lstStyle/>
          <a:p>
            <a:pPr algn="r"/>
            <a:r>
              <a:rPr lang="en-US" sz="1050" dirty="0" smtClean="0">
                <a:latin typeface="Arial" panose="020B0604020202020204" pitchFamily="34" charset="0"/>
                <a:cs typeface="Arial" panose="020B0604020202020204" pitchFamily="34" charset="0"/>
              </a:rPr>
              <a:t>facility HVAC</a:t>
            </a:r>
          </a:p>
          <a:p>
            <a:pPr algn="r"/>
            <a:r>
              <a:rPr lang="en-US" sz="1050" dirty="0" smtClean="0">
                <a:latin typeface="Arial" panose="020B0604020202020204" pitchFamily="34" charset="0"/>
                <a:cs typeface="Arial" panose="020B0604020202020204" pitchFamily="34" charset="0"/>
              </a:rPr>
              <a:t> facility lighting </a:t>
            </a:r>
          </a:p>
          <a:p>
            <a:pPr algn="r"/>
            <a:r>
              <a:rPr lang="en-US" sz="1050" dirty="0" smtClean="0">
                <a:latin typeface="Arial" panose="020B0604020202020204" pitchFamily="34" charset="0"/>
                <a:cs typeface="Arial" panose="020B0604020202020204" pitchFamily="34" charset="0"/>
              </a:rPr>
              <a:t>other facility support</a:t>
            </a:r>
          </a:p>
          <a:p>
            <a:pPr algn="r"/>
            <a:r>
              <a:rPr lang="en-US" sz="1050" dirty="0" smtClean="0">
                <a:latin typeface="Arial" panose="020B0604020202020204" pitchFamily="34" charset="0"/>
                <a:cs typeface="Arial" panose="020B0604020202020204" pitchFamily="34" charset="0"/>
              </a:rPr>
              <a:t> onsite transportation</a:t>
            </a:r>
          </a:p>
          <a:p>
            <a:pPr algn="r"/>
            <a:r>
              <a:rPr lang="en-US" sz="1050" dirty="0" smtClean="0">
                <a:latin typeface="Arial" panose="020B0604020202020204" pitchFamily="34" charset="0"/>
                <a:cs typeface="Arial" panose="020B0604020202020204" pitchFamily="34" charset="0"/>
              </a:rPr>
              <a:t> conventional electricity generation </a:t>
            </a:r>
          </a:p>
          <a:p>
            <a:pPr algn="r"/>
            <a:r>
              <a:rPr lang="en-US" sz="1050" dirty="0" smtClean="0">
                <a:latin typeface="Arial" panose="020B0604020202020204" pitchFamily="34" charset="0"/>
                <a:cs typeface="Arial" panose="020B0604020202020204" pitchFamily="34" charset="0"/>
              </a:rPr>
              <a:t>other nonprocess use</a:t>
            </a:r>
            <a:endParaRPr lang="en-US" sz="1050" dirty="0">
              <a:latin typeface="Arial" panose="020B0604020202020204" pitchFamily="34" charset="0"/>
              <a:cs typeface="Arial" panose="020B0604020202020204" pitchFamily="34" charset="0"/>
            </a:endParaRPr>
          </a:p>
        </p:txBody>
      </p:sp>
      <p:sp>
        <p:nvSpPr>
          <p:cNvPr id="20" name="Rectangle 19"/>
          <p:cNvSpPr/>
          <p:nvPr/>
        </p:nvSpPr>
        <p:spPr>
          <a:xfrm>
            <a:off x="5409229" y="2052525"/>
            <a:ext cx="1373542" cy="2092881"/>
          </a:xfrm>
          <a:prstGeom prst="rect">
            <a:avLst/>
          </a:prstGeom>
        </p:spPr>
        <p:txBody>
          <a:bodyPr wrap="square">
            <a:spAutoFit/>
          </a:bodyPr>
          <a:lstStyle/>
          <a:p>
            <a:r>
              <a:rPr lang="en-US" sz="1000" b="1" dirty="0">
                <a:solidFill>
                  <a:schemeClr val="accent1"/>
                </a:solidFill>
                <a:latin typeface="Arial" panose="020B0604020202020204" pitchFamily="34" charset="0"/>
                <a:cs typeface="Arial" panose="020B0604020202020204" pitchFamily="34" charset="0"/>
              </a:rPr>
              <a:t>net electricity</a:t>
            </a:r>
          </a:p>
          <a:p>
            <a:r>
              <a:rPr lang="en-US" sz="1000" b="1" dirty="0">
                <a:solidFill>
                  <a:schemeClr val="accent2"/>
                </a:solidFill>
                <a:latin typeface="Arial" panose="020B0604020202020204" pitchFamily="34" charset="0"/>
                <a:cs typeface="Arial" panose="020B0604020202020204" pitchFamily="34" charset="0"/>
              </a:rPr>
              <a:t>residual fuel oil</a:t>
            </a:r>
          </a:p>
          <a:p>
            <a:r>
              <a:rPr lang="en-US" sz="1000" b="1" dirty="0">
                <a:solidFill>
                  <a:schemeClr val="accent5"/>
                </a:solidFill>
                <a:latin typeface="Arial" panose="020B0604020202020204" pitchFamily="34" charset="0"/>
                <a:cs typeface="Arial" panose="020B0604020202020204" pitchFamily="34" charset="0"/>
              </a:rPr>
              <a:t>distillate fuel oil and diesel fuel</a:t>
            </a:r>
          </a:p>
          <a:p>
            <a:r>
              <a:rPr lang="en-US" sz="1000" b="1" dirty="0">
                <a:solidFill>
                  <a:schemeClr val="tx2">
                    <a:lumMod val="90000"/>
                    <a:lumOff val="10000"/>
                  </a:schemeClr>
                </a:solidFill>
                <a:latin typeface="Arial" panose="020B0604020202020204" pitchFamily="34" charset="0"/>
                <a:cs typeface="Arial" panose="020B0604020202020204" pitchFamily="34" charset="0"/>
              </a:rPr>
              <a:t>natural gas</a:t>
            </a:r>
          </a:p>
          <a:p>
            <a:r>
              <a:rPr lang="en-US" sz="1000" b="1" dirty="0">
                <a:solidFill>
                  <a:schemeClr val="accent2">
                    <a:lumMod val="60000"/>
                    <a:lumOff val="40000"/>
                  </a:schemeClr>
                </a:solidFill>
                <a:latin typeface="Arial" panose="020B0604020202020204" pitchFamily="34" charset="0"/>
                <a:cs typeface="Arial" panose="020B0604020202020204" pitchFamily="34" charset="0"/>
              </a:rPr>
              <a:t>h</a:t>
            </a:r>
            <a:r>
              <a:rPr lang="en-US" sz="1000" b="1" dirty="0" smtClean="0">
                <a:solidFill>
                  <a:schemeClr val="accent2">
                    <a:lumMod val="60000"/>
                    <a:lumOff val="40000"/>
                  </a:schemeClr>
                </a:solidFill>
                <a:latin typeface="Arial" panose="020B0604020202020204" pitchFamily="34" charset="0"/>
                <a:cs typeface="Arial" panose="020B0604020202020204" pitchFamily="34" charset="0"/>
              </a:rPr>
              <a:t>ydrocarbon gas liquids</a:t>
            </a:r>
          </a:p>
          <a:p>
            <a:r>
              <a:rPr lang="en-US" sz="1000" dirty="0" smtClean="0">
                <a:solidFill>
                  <a:schemeClr val="accent2">
                    <a:lumMod val="60000"/>
                    <a:lumOff val="40000"/>
                  </a:schemeClr>
                </a:solidFill>
                <a:latin typeface="Arial" panose="020B0604020202020204" pitchFamily="34" charset="0"/>
                <a:cs typeface="Arial" panose="020B0604020202020204" pitchFamily="34" charset="0"/>
              </a:rPr>
              <a:t>(</a:t>
            </a:r>
            <a:r>
              <a:rPr lang="en-US" sz="1000" dirty="0">
                <a:solidFill>
                  <a:schemeClr val="accent2">
                    <a:lumMod val="60000"/>
                    <a:lumOff val="40000"/>
                  </a:schemeClr>
                </a:solidFill>
                <a:latin typeface="Arial" panose="020B0604020202020204" pitchFamily="34" charset="0"/>
                <a:cs typeface="Arial" panose="020B0604020202020204" pitchFamily="34" charset="0"/>
              </a:rPr>
              <a:t>excluding </a:t>
            </a:r>
            <a:r>
              <a:rPr lang="en-US" sz="1000" dirty="0" smtClean="0">
                <a:solidFill>
                  <a:schemeClr val="accent2">
                    <a:lumMod val="60000"/>
                    <a:lumOff val="40000"/>
                  </a:schemeClr>
                </a:solidFill>
                <a:latin typeface="Arial" panose="020B0604020202020204" pitchFamily="34" charset="0"/>
                <a:cs typeface="Arial" panose="020B0604020202020204" pitchFamily="34" charset="0"/>
              </a:rPr>
              <a:t>natural gasoline</a:t>
            </a:r>
            <a:r>
              <a:rPr lang="en-US" sz="1000" dirty="0">
                <a:solidFill>
                  <a:schemeClr val="accent2">
                    <a:lumMod val="60000"/>
                    <a:lumOff val="40000"/>
                  </a:schemeClr>
                </a:solidFill>
                <a:latin typeface="Arial" panose="020B0604020202020204" pitchFamily="34" charset="0"/>
                <a:cs typeface="Arial" panose="020B0604020202020204" pitchFamily="34" charset="0"/>
              </a:rPr>
              <a:t>)</a:t>
            </a:r>
          </a:p>
          <a:p>
            <a:r>
              <a:rPr lang="en-US" sz="1000" b="1" dirty="0">
                <a:latin typeface="Arial" panose="020B0604020202020204" pitchFamily="34" charset="0"/>
                <a:cs typeface="Arial" panose="020B0604020202020204" pitchFamily="34" charset="0"/>
              </a:rPr>
              <a:t>coal </a:t>
            </a:r>
            <a:endParaRPr lang="en-US" sz="1000" b="1" dirty="0" smtClean="0">
              <a:latin typeface="Arial" panose="020B0604020202020204" pitchFamily="34" charset="0"/>
              <a:cs typeface="Arial" panose="020B0604020202020204" pitchFamily="34" charset="0"/>
            </a:endParaRPr>
          </a:p>
          <a:p>
            <a:r>
              <a:rPr lang="en-US" sz="1000" dirty="0" smtClean="0">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excluding </a:t>
            </a:r>
            <a:r>
              <a:rPr lang="en-US" sz="1000" dirty="0" smtClean="0">
                <a:latin typeface="Arial" panose="020B0604020202020204" pitchFamily="34" charset="0"/>
                <a:cs typeface="Arial" panose="020B0604020202020204" pitchFamily="34" charset="0"/>
              </a:rPr>
              <a:t>coal coke </a:t>
            </a:r>
            <a:r>
              <a:rPr lang="en-US" sz="1000" dirty="0">
                <a:latin typeface="Arial" panose="020B0604020202020204" pitchFamily="34" charset="0"/>
                <a:cs typeface="Arial" panose="020B0604020202020204" pitchFamily="34" charset="0"/>
              </a:rPr>
              <a:t>and breeze)</a:t>
            </a:r>
          </a:p>
          <a:p>
            <a:r>
              <a:rPr lang="en-US" sz="1000" b="1" dirty="0">
                <a:solidFill>
                  <a:schemeClr val="bg1">
                    <a:lumMod val="75000"/>
                  </a:schemeClr>
                </a:solidFill>
                <a:latin typeface="Arial" panose="020B0604020202020204" pitchFamily="34" charset="0"/>
                <a:cs typeface="Arial" panose="020B0604020202020204" pitchFamily="34" charset="0"/>
              </a:rPr>
              <a:t>other</a:t>
            </a:r>
          </a:p>
        </p:txBody>
      </p:sp>
      <p:sp>
        <p:nvSpPr>
          <p:cNvPr id="23" name="TextBox 22"/>
          <p:cNvSpPr txBox="1"/>
          <p:nvPr/>
        </p:nvSpPr>
        <p:spPr>
          <a:xfrm>
            <a:off x="294132" y="5838817"/>
            <a:ext cx="6011252" cy="400110"/>
          </a:xfrm>
          <a:prstGeom prst="rect">
            <a:avLst/>
          </a:prstGeom>
          <a:noFill/>
        </p:spPr>
        <p:txBody>
          <a:bodyPr wrap="square" rtlCol="0">
            <a:spAutoFit/>
          </a:bodyPr>
          <a:lstStyle/>
          <a:p>
            <a:r>
              <a:rPr lang="en-US" sz="1000" dirty="0" smtClean="0">
                <a:latin typeface="Arial" panose="020B0604020202020204" pitchFamily="34" charset="0"/>
                <a:cs typeface="Arial" panose="020B0604020202020204" pitchFamily="34" charset="0"/>
              </a:rPr>
              <a:t>Note: Some of the data could not be represented in this chart to protect individual data from disclosure, or the estimate was less than 0.5. HVAC = heating, ventilation, and air conditioning.</a:t>
            </a:r>
            <a:endParaRPr lang="en-US" sz="1000" dirty="0">
              <a:latin typeface="Arial" panose="020B0604020202020204" pitchFamily="34" charset="0"/>
              <a:cs typeface="Arial" panose="020B0604020202020204" pitchFamily="34" charset="0"/>
            </a:endParaRPr>
          </a:p>
        </p:txBody>
      </p:sp>
      <p:sp>
        <p:nvSpPr>
          <p:cNvPr id="12" name="TextBox 11"/>
          <p:cNvSpPr txBox="1"/>
          <p:nvPr/>
        </p:nvSpPr>
        <p:spPr>
          <a:xfrm>
            <a:off x="7362276" y="1836441"/>
            <a:ext cx="4284750" cy="298543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Natural gas accounted for 43% of total fuel consumption (6,362 trillion British thermal units [</a:t>
            </a:r>
            <a:r>
              <a:rPr lang="en-US" sz="1400" dirty="0" err="1" smtClean="0">
                <a:latin typeface="Arial" panose="020B0604020202020204" pitchFamily="34" charset="0"/>
                <a:cs typeface="Arial" panose="020B0604020202020204" pitchFamily="34" charset="0"/>
              </a:rPr>
              <a:t>TBtu</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in 2018, </a:t>
            </a:r>
            <a:r>
              <a:rPr lang="en-US" sz="1400" dirty="0" smtClean="0">
                <a:latin typeface="Arial" panose="020B0604020202020204" pitchFamily="34" charset="0"/>
                <a:cs typeface="Arial" panose="020B0604020202020204" pitchFamily="34" charset="0"/>
              </a:rPr>
              <a:t>a 39</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increase from 2014.</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Natural gas use for indirect uses (boiler </a:t>
            </a:r>
            <a:r>
              <a:rPr lang="en-US" sz="1400" dirty="0" smtClean="0">
                <a:latin typeface="Arial" panose="020B0604020202020204" pitchFamily="34" charset="0"/>
                <a:cs typeface="Arial" panose="020B0604020202020204" pitchFamily="34" charset="0"/>
              </a:rPr>
              <a:t>and combined heat and power) compared with other fossil fuels </a:t>
            </a:r>
            <a:r>
              <a:rPr lang="en-US" sz="1400" dirty="0">
                <a:latin typeface="Arial" panose="020B0604020202020204" pitchFamily="34" charset="0"/>
                <a:cs typeface="Arial" panose="020B0604020202020204" pitchFamily="34" charset="0"/>
              </a:rPr>
              <a:t>increased </a:t>
            </a:r>
            <a:r>
              <a:rPr lang="en-US" sz="1400" dirty="0" smtClean="0">
                <a:latin typeface="Arial" panose="020B0604020202020204" pitchFamily="34" charset="0"/>
                <a:cs typeface="Arial" panose="020B0604020202020204" pitchFamily="34" charset="0"/>
              </a:rPr>
              <a:t>over 20 </a:t>
            </a:r>
            <a:r>
              <a:rPr lang="en-US" sz="1400" dirty="0">
                <a:latin typeface="Arial" panose="020B0604020202020204" pitchFamily="34" charset="0"/>
                <a:cs typeface="Arial" panose="020B0604020202020204" pitchFamily="34" charset="0"/>
              </a:rPr>
              <a:t>years from </a:t>
            </a:r>
            <a:r>
              <a:rPr lang="en-US" sz="1400" dirty="0" smtClean="0">
                <a:latin typeface="Arial" panose="020B0604020202020204" pitchFamily="34" charset="0"/>
                <a:cs typeface="Arial" panose="020B0604020202020204" pitchFamily="34" charset="0"/>
              </a:rPr>
              <a:t>70% </a:t>
            </a:r>
            <a:r>
              <a:rPr lang="en-US" sz="1400" dirty="0">
                <a:latin typeface="Arial" panose="020B0604020202020204" pitchFamily="34" charset="0"/>
                <a:cs typeface="Arial" panose="020B0604020202020204" pitchFamily="34" charset="0"/>
              </a:rPr>
              <a:t>to </a:t>
            </a:r>
            <a:r>
              <a:rPr lang="en-US" sz="1400" dirty="0" smtClean="0">
                <a:latin typeface="Arial" panose="020B0604020202020204" pitchFamily="34" charset="0"/>
                <a:cs typeface="Arial" panose="020B0604020202020204" pitchFamily="34" charset="0"/>
              </a:rPr>
              <a:t>92%.</a:t>
            </a:r>
            <a:endParaRPr lang="en-US" sz="1400"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Compared with indirect and total </a:t>
            </a:r>
            <a:r>
              <a:rPr lang="en-US" sz="1400" dirty="0" err="1" smtClean="0">
                <a:latin typeface="Arial" panose="020B0604020202020204" pitchFamily="34" charset="0"/>
                <a:cs typeface="Arial" panose="020B0604020202020204" pitchFamily="34" charset="0"/>
              </a:rPr>
              <a:t>nonprocess</a:t>
            </a:r>
            <a:r>
              <a:rPr lang="en-US" sz="1400" dirty="0" smtClean="0">
                <a:latin typeface="Arial" panose="020B0604020202020204" pitchFamily="34" charset="0"/>
                <a:cs typeface="Arial" panose="020B0604020202020204" pitchFamily="34" charset="0"/>
              </a:rPr>
              <a:t> uses, direct total process uses had the highest reportable consumption.</a:t>
            </a:r>
          </a:p>
          <a:p>
            <a:pPr>
              <a:spcAft>
                <a:spcPts val="600"/>
              </a:spcAft>
            </a:pPr>
            <a:endParaRPr lang="en-US" sz="1400" dirty="0" smtClean="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endParaRPr lang="en-US" sz="1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14060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Fuel consumption varied by value of shipments and receipts and by employment size</a:t>
            </a:r>
            <a:endParaRPr lang="en-US" dirty="0"/>
          </a:p>
        </p:txBody>
      </p:sp>
      <p:sp>
        <p:nvSpPr>
          <p:cNvPr id="3" name="Footer Placeholder 2"/>
          <p:cNvSpPr>
            <a:spLocks noGrp="1"/>
          </p:cNvSpPr>
          <p:nvPr>
            <p:ph type="ftr" sz="quarter" idx="11"/>
          </p:nvPr>
        </p:nvSpPr>
        <p:spPr/>
        <p:txBody>
          <a:bodyPr/>
          <a:lstStyle/>
          <a:p>
            <a:r>
              <a:rPr lang="en-US" smtClean="0">
                <a:solidFill>
                  <a:schemeClr val="accent1"/>
                </a:solidFill>
              </a:rPr>
              <a:t>#MECS2018 </a:t>
            </a:r>
            <a:r>
              <a:rPr lang="en-US" smtClean="0"/>
              <a:t>| </a:t>
            </a:r>
            <a:r>
              <a:rPr lang="en-US" smtClean="0">
                <a:solidFill>
                  <a:schemeClr val="tx1"/>
                </a:solidFill>
              </a:rPr>
              <a:t>www.eia.gov/consumption/manufacturing</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39B6C762-8557-4DA1-B8AC-C021AA8525D8}" type="slidenum">
              <a:rPr lang="en-US" smtClean="0"/>
              <a:pPr/>
              <a:t>14</a:t>
            </a:fld>
            <a:endParaRPr lang="en-US" dirty="0"/>
          </a:p>
        </p:txBody>
      </p:sp>
      <p:sp>
        <p:nvSpPr>
          <p:cNvPr id="5" name="Rectangle 4"/>
          <p:cNvSpPr/>
          <p:nvPr/>
        </p:nvSpPr>
        <p:spPr>
          <a:xfrm>
            <a:off x="294131" y="1408699"/>
            <a:ext cx="6514575" cy="461665"/>
          </a:xfrm>
          <a:prstGeom prst="rect">
            <a:avLst/>
          </a:prstGeom>
        </p:spPr>
        <p:txBody>
          <a:bodyPr wrap="square">
            <a:spAutoFit/>
          </a:bodyPr>
          <a:lstStyle/>
          <a:p>
            <a:r>
              <a:rPr lang="en-US" sz="1200" b="1" dirty="0">
                <a:latin typeface="Arial" panose="020B0604020202020204" pitchFamily="34" charset="0"/>
                <a:cs typeface="Arial" panose="020B0604020202020204" pitchFamily="34" charset="0"/>
              </a:rPr>
              <a:t>Fuel </a:t>
            </a:r>
            <a:r>
              <a:rPr lang="en-US" sz="1200" b="1" dirty="0" smtClean="0">
                <a:latin typeface="Arial" panose="020B0604020202020204" pitchFamily="34" charset="0"/>
                <a:cs typeface="Arial" panose="020B0604020202020204" pitchFamily="34" charset="0"/>
              </a:rPr>
              <a:t>consumption by value of shipments and receipts and by employment size, 2018</a:t>
            </a:r>
          </a:p>
          <a:p>
            <a:r>
              <a:rPr lang="en-US" sz="1200" dirty="0" smtClean="0">
                <a:latin typeface="Arial" panose="020B0604020202020204" pitchFamily="34" charset="0"/>
                <a:cs typeface="Arial" panose="020B0604020202020204" pitchFamily="34" charset="0"/>
              </a:rPr>
              <a:t>trillion British thermal units</a:t>
            </a:r>
            <a:endParaRPr lang="en-US" sz="1200" dirty="0">
              <a:latin typeface="Arial" panose="020B0604020202020204" pitchFamily="34" charset="0"/>
              <a:cs typeface="Arial" panose="020B0604020202020204"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1822751026"/>
              </p:ext>
            </p:extLst>
          </p:nvPr>
        </p:nvGraphicFramePr>
        <p:xfrm>
          <a:off x="316466" y="2049789"/>
          <a:ext cx="6492240" cy="19202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2073669366"/>
              </p:ext>
            </p:extLst>
          </p:nvPr>
        </p:nvGraphicFramePr>
        <p:xfrm>
          <a:off x="266700" y="4085220"/>
          <a:ext cx="3914602" cy="192024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973691" y="3904514"/>
            <a:ext cx="1371600" cy="246221"/>
          </a:xfrm>
          <a:prstGeom prst="rect">
            <a:avLst/>
          </a:prstGeom>
          <a:noFill/>
        </p:spPr>
        <p:txBody>
          <a:bodyPr wrap="square" rtlCol="0">
            <a:spAutoFit/>
          </a:bodyPr>
          <a:lstStyle/>
          <a:p>
            <a:pPr algn="ctr"/>
            <a:r>
              <a:rPr lang="en-US" sz="1000" b="1" dirty="0" smtClean="0">
                <a:latin typeface="Arial" panose="020B0604020202020204" pitchFamily="34" charset="0"/>
                <a:cs typeface="Arial" panose="020B0604020202020204" pitchFamily="34" charset="0"/>
              </a:rPr>
              <a:t>Employment size</a:t>
            </a:r>
            <a:endParaRPr lang="en-US" sz="1000" b="1" dirty="0">
              <a:latin typeface="Arial" panose="020B0604020202020204" pitchFamily="34" charset="0"/>
              <a:cs typeface="Arial" panose="020B0604020202020204" pitchFamily="34" charset="0"/>
            </a:endParaRPr>
          </a:p>
        </p:txBody>
      </p:sp>
      <p:sp>
        <p:nvSpPr>
          <p:cNvPr id="9" name="TextBox 8"/>
          <p:cNvSpPr txBox="1"/>
          <p:nvPr/>
        </p:nvSpPr>
        <p:spPr>
          <a:xfrm>
            <a:off x="973691" y="1862444"/>
            <a:ext cx="3675377" cy="246221"/>
          </a:xfrm>
          <a:prstGeom prst="rect">
            <a:avLst/>
          </a:prstGeom>
          <a:noFill/>
        </p:spPr>
        <p:txBody>
          <a:bodyPr wrap="square" rtlCol="0">
            <a:spAutoFit/>
          </a:bodyPr>
          <a:lstStyle/>
          <a:p>
            <a:pPr algn="ctr"/>
            <a:r>
              <a:rPr lang="en-US" sz="1000" b="1" dirty="0" smtClean="0">
                <a:latin typeface="Arial" panose="020B0604020202020204" pitchFamily="34" charset="0"/>
                <a:cs typeface="Arial" panose="020B0604020202020204" pitchFamily="34" charset="0"/>
              </a:rPr>
              <a:t>Value of shipments and receipts (millions U.S. dollars)</a:t>
            </a:r>
            <a:endParaRPr lang="en-US" sz="1000" b="1" dirty="0">
              <a:latin typeface="Arial" panose="020B0604020202020204" pitchFamily="34" charset="0"/>
              <a:cs typeface="Arial" panose="020B0604020202020204" pitchFamily="34" charset="0"/>
            </a:endParaRPr>
          </a:p>
        </p:txBody>
      </p:sp>
      <p:sp>
        <p:nvSpPr>
          <p:cNvPr id="10" name="Rectangle 9"/>
          <p:cNvSpPr/>
          <p:nvPr/>
        </p:nvSpPr>
        <p:spPr>
          <a:xfrm>
            <a:off x="5985164" y="5963918"/>
            <a:ext cx="731520" cy="246221"/>
          </a:xfrm>
          <a:prstGeom prst="rect">
            <a:avLst/>
          </a:prstGeom>
        </p:spPr>
        <p:txBody>
          <a:bodyPr>
            <a:spAutoFit/>
          </a:bodyPr>
          <a:lstStyle/>
          <a:p>
            <a:r>
              <a:rPr lang="en-US" sz="1000" b="1" dirty="0">
                <a:solidFill>
                  <a:schemeClr val="bg1">
                    <a:lumMod val="65000"/>
                  </a:schemeClr>
                </a:solidFill>
                <a:latin typeface="Arial" panose="020B0604020202020204" pitchFamily="34" charset="0"/>
                <a:cs typeface="Arial" panose="020B0604020202020204" pitchFamily="34" charset="0"/>
              </a:rPr>
              <a:t>o</a:t>
            </a:r>
            <a:r>
              <a:rPr lang="en-US" sz="1000" b="1" dirty="0" smtClean="0">
                <a:solidFill>
                  <a:schemeClr val="bg1">
                    <a:lumMod val="65000"/>
                  </a:schemeClr>
                </a:solidFill>
                <a:latin typeface="Arial" panose="020B0604020202020204" pitchFamily="34" charset="0"/>
                <a:cs typeface="Arial" panose="020B0604020202020204" pitchFamily="34" charset="0"/>
              </a:rPr>
              <a:t>ther </a:t>
            </a:r>
            <a:endParaRPr lang="en-US" sz="1000" b="1" dirty="0">
              <a:solidFill>
                <a:schemeClr val="bg1">
                  <a:lumMod val="65000"/>
                </a:schemeClr>
              </a:solidFill>
              <a:latin typeface="Arial" panose="020B0604020202020204" pitchFamily="34" charset="0"/>
              <a:cs typeface="Arial" panose="020B0604020202020204" pitchFamily="34" charset="0"/>
            </a:endParaRPr>
          </a:p>
        </p:txBody>
      </p:sp>
      <p:sp>
        <p:nvSpPr>
          <p:cNvPr id="11" name="Rectangle 10"/>
          <p:cNvSpPr/>
          <p:nvPr/>
        </p:nvSpPr>
        <p:spPr>
          <a:xfrm>
            <a:off x="1806192" y="5886974"/>
            <a:ext cx="814647" cy="400110"/>
          </a:xfrm>
          <a:prstGeom prst="rect">
            <a:avLst/>
          </a:prstGeom>
        </p:spPr>
        <p:txBody>
          <a:bodyPr wrap="square">
            <a:spAutoFit/>
          </a:bodyPr>
          <a:lstStyle/>
          <a:p>
            <a:pPr algn="ctr"/>
            <a:r>
              <a:rPr lang="en-US" sz="1000" b="1" dirty="0" smtClean="0">
                <a:solidFill>
                  <a:schemeClr val="accent1"/>
                </a:solidFill>
                <a:latin typeface="Arial" panose="020B0604020202020204" pitchFamily="34" charset="0"/>
                <a:cs typeface="Arial" panose="020B0604020202020204" pitchFamily="34" charset="0"/>
              </a:rPr>
              <a:t>net </a:t>
            </a:r>
          </a:p>
          <a:p>
            <a:pPr algn="ctr"/>
            <a:r>
              <a:rPr lang="en-US" sz="1000" b="1" dirty="0" smtClean="0">
                <a:solidFill>
                  <a:schemeClr val="accent1"/>
                </a:solidFill>
                <a:latin typeface="Arial" panose="020B0604020202020204" pitchFamily="34" charset="0"/>
                <a:cs typeface="Arial" panose="020B0604020202020204" pitchFamily="34" charset="0"/>
              </a:rPr>
              <a:t>electricity </a:t>
            </a:r>
            <a:endParaRPr lang="en-US" sz="1000" b="1" dirty="0">
              <a:solidFill>
                <a:schemeClr val="accent1"/>
              </a:solidFill>
              <a:latin typeface="Arial" panose="020B0604020202020204" pitchFamily="34" charset="0"/>
              <a:cs typeface="Arial" panose="020B0604020202020204" pitchFamily="34" charset="0"/>
            </a:endParaRPr>
          </a:p>
        </p:txBody>
      </p:sp>
      <p:sp>
        <p:nvSpPr>
          <p:cNvPr id="12" name="Rectangle 11"/>
          <p:cNvSpPr/>
          <p:nvPr/>
        </p:nvSpPr>
        <p:spPr>
          <a:xfrm>
            <a:off x="1173592" y="5886974"/>
            <a:ext cx="646331" cy="400110"/>
          </a:xfrm>
          <a:prstGeom prst="rect">
            <a:avLst/>
          </a:prstGeom>
        </p:spPr>
        <p:txBody>
          <a:bodyPr wrap="none">
            <a:spAutoFit/>
          </a:bodyPr>
          <a:lstStyle/>
          <a:p>
            <a:pPr algn="ctr"/>
            <a:r>
              <a:rPr lang="en-US" sz="1000" b="1" dirty="0" smtClean="0">
                <a:solidFill>
                  <a:schemeClr val="tx2">
                    <a:lumMod val="90000"/>
                    <a:lumOff val="10000"/>
                  </a:schemeClr>
                </a:solidFill>
                <a:latin typeface="Arial" panose="020B0604020202020204" pitchFamily="34" charset="0"/>
                <a:cs typeface="Arial" panose="020B0604020202020204" pitchFamily="34" charset="0"/>
              </a:rPr>
              <a:t>natural </a:t>
            </a:r>
          </a:p>
          <a:p>
            <a:pPr algn="ctr"/>
            <a:r>
              <a:rPr lang="en-US" sz="1000" b="1" dirty="0" smtClean="0">
                <a:solidFill>
                  <a:schemeClr val="tx2">
                    <a:lumMod val="90000"/>
                    <a:lumOff val="10000"/>
                  </a:schemeClr>
                </a:solidFill>
                <a:latin typeface="Arial" panose="020B0604020202020204" pitchFamily="34" charset="0"/>
                <a:cs typeface="Arial" panose="020B0604020202020204" pitchFamily="34" charset="0"/>
              </a:rPr>
              <a:t>gas </a:t>
            </a:r>
            <a:endParaRPr lang="en-US" sz="1000" b="1" dirty="0">
              <a:solidFill>
                <a:schemeClr val="tx2">
                  <a:lumMod val="90000"/>
                  <a:lumOff val="10000"/>
                </a:schemeClr>
              </a:solidFill>
              <a:latin typeface="Arial" panose="020B0604020202020204" pitchFamily="34" charset="0"/>
              <a:cs typeface="Arial" panose="020B0604020202020204" pitchFamily="34" charset="0"/>
            </a:endParaRPr>
          </a:p>
        </p:txBody>
      </p:sp>
      <p:sp>
        <p:nvSpPr>
          <p:cNvPr id="13" name="Rectangle 12"/>
          <p:cNvSpPr/>
          <p:nvPr/>
        </p:nvSpPr>
        <p:spPr>
          <a:xfrm>
            <a:off x="2607108" y="5886974"/>
            <a:ext cx="870751" cy="400110"/>
          </a:xfrm>
          <a:prstGeom prst="rect">
            <a:avLst/>
          </a:prstGeom>
        </p:spPr>
        <p:txBody>
          <a:bodyPr wrap="none">
            <a:spAutoFit/>
          </a:bodyPr>
          <a:lstStyle/>
          <a:p>
            <a:r>
              <a:rPr lang="en-US" sz="1000" b="1" dirty="0">
                <a:solidFill>
                  <a:schemeClr val="tx1">
                    <a:lumMod val="75000"/>
                    <a:lumOff val="25000"/>
                  </a:schemeClr>
                </a:solidFill>
                <a:latin typeface="Arial" panose="020B0604020202020204" pitchFamily="34" charset="0"/>
                <a:cs typeface="Arial" panose="020B0604020202020204" pitchFamily="34" charset="0"/>
              </a:rPr>
              <a:t>coal, coke, </a:t>
            </a:r>
            <a:endParaRPr lang="en-US" sz="1000" b="1" dirty="0" smtClean="0">
              <a:solidFill>
                <a:schemeClr val="tx1">
                  <a:lumMod val="75000"/>
                  <a:lumOff val="25000"/>
                </a:schemeClr>
              </a:solidFill>
              <a:latin typeface="Arial" panose="020B0604020202020204" pitchFamily="34" charset="0"/>
              <a:cs typeface="Arial" panose="020B0604020202020204" pitchFamily="34" charset="0"/>
            </a:endParaRPr>
          </a:p>
          <a:p>
            <a:r>
              <a:rPr lang="en-US" sz="1000" b="1" dirty="0" smtClean="0">
                <a:solidFill>
                  <a:schemeClr val="tx1">
                    <a:lumMod val="75000"/>
                    <a:lumOff val="25000"/>
                  </a:schemeClr>
                </a:solidFill>
                <a:latin typeface="Arial" panose="020B0604020202020204" pitchFamily="34" charset="0"/>
                <a:cs typeface="Arial" panose="020B0604020202020204" pitchFamily="34" charset="0"/>
              </a:rPr>
              <a:t>and </a:t>
            </a:r>
            <a:r>
              <a:rPr lang="en-US" sz="1000" b="1" dirty="0">
                <a:solidFill>
                  <a:schemeClr val="tx1">
                    <a:lumMod val="75000"/>
                    <a:lumOff val="25000"/>
                  </a:schemeClr>
                </a:solidFill>
                <a:latin typeface="Arial" panose="020B0604020202020204" pitchFamily="34" charset="0"/>
                <a:cs typeface="Arial" panose="020B0604020202020204" pitchFamily="34" charset="0"/>
              </a:rPr>
              <a:t>breeze</a:t>
            </a:r>
          </a:p>
        </p:txBody>
      </p:sp>
      <p:sp>
        <p:nvSpPr>
          <p:cNvPr id="14" name="Rectangle 13"/>
          <p:cNvSpPr/>
          <p:nvPr/>
        </p:nvSpPr>
        <p:spPr>
          <a:xfrm>
            <a:off x="3464128" y="5886974"/>
            <a:ext cx="1184940" cy="400110"/>
          </a:xfrm>
          <a:prstGeom prst="rect">
            <a:avLst/>
          </a:prstGeom>
        </p:spPr>
        <p:txBody>
          <a:bodyPr wrap="none">
            <a:spAutoFit/>
          </a:bodyPr>
          <a:lstStyle/>
          <a:p>
            <a:r>
              <a:rPr lang="en-US" sz="1000" b="1" dirty="0">
                <a:solidFill>
                  <a:schemeClr val="accent5"/>
                </a:solidFill>
                <a:latin typeface="Arial" panose="020B0604020202020204" pitchFamily="34" charset="0"/>
                <a:cs typeface="Arial" panose="020B0604020202020204" pitchFamily="34" charset="0"/>
              </a:rPr>
              <a:t>residual and </a:t>
            </a:r>
            <a:endParaRPr lang="en-US" sz="1000" b="1" dirty="0" smtClean="0">
              <a:solidFill>
                <a:schemeClr val="accent5"/>
              </a:solidFill>
              <a:latin typeface="Arial" panose="020B0604020202020204" pitchFamily="34" charset="0"/>
              <a:cs typeface="Arial" panose="020B0604020202020204" pitchFamily="34" charset="0"/>
            </a:endParaRPr>
          </a:p>
          <a:p>
            <a:pPr algn="ctr"/>
            <a:r>
              <a:rPr lang="en-US" sz="1000" b="1" dirty="0" smtClean="0">
                <a:solidFill>
                  <a:schemeClr val="accent5"/>
                </a:solidFill>
                <a:latin typeface="Arial" panose="020B0604020202020204" pitchFamily="34" charset="0"/>
                <a:cs typeface="Arial" panose="020B0604020202020204" pitchFamily="34" charset="0"/>
              </a:rPr>
              <a:t>distillate </a:t>
            </a:r>
            <a:r>
              <a:rPr lang="en-US" sz="1000" b="1" dirty="0">
                <a:solidFill>
                  <a:schemeClr val="accent5"/>
                </a:solidFill>
                <a:latin typeface="Arial" panose="020B0604020202020204" pitchFamily="34" charset="0"/>
                <a:cs typeface="Arial" panose="020B0604020202020204" pitchFamily="34" charset="0"/>
              </a:rPr>
              <a:t>fuel oil </a:t>
            </a:r>
          </a:p>
        </p:txBody>
      </p:sp>
      <p:sp>
        <p:nvSpPr>
          <p:cNvPr id="15" name="Rectangle 14"/>
          <p:cNvSpPr/>
          <p:nvPr/>
        </p:nvSpPr>
        <p:spPr>
          <a:xfrm>
            <a:off x="4649068" y="5728461"/>
            <a:ext cx="1336096" cy="553998"/>
          </a:xfrm>
          <a:prstGeom prst="rect">
            <a:avLst/>
          </a:prstGeom>
        </p:spPr>
        <p:txBody>
          <a:bodyPr wrap="square">
            <a:spAutoFit/>
          </a:bodyPr>
          <a:lstStyle/>
          <a:p>
            <a:r>
              <a:rPr lang="en-US" sz="1000" b="1" dirty="0" smtClean="0">
                <a:solidFill>
                  <a:schemeClr val="accent2">
                    <a:lumMod val="60000"/>
                    <a:lumOff val="40000"/>
                  </a:schemeClr>
                </a:solidFill>
                <a:latin typeface="Arial" panose="020B0604020202020204" pitchFamily="34" charset="0"/>
                <a:cs typeface="Arial" panose="020B0604020202020204" pitchFamily="34" charset="0"/>
              </a:rPr>
              <a:t>hydrocarbon gas liquids </a:t>
            </a:r>
            <a:r>
              <a:rPr lang="en-US" sz="1000" b="1" dirty="0">
                <a:solidFill>
                  <a:schemeClr val="accent2">
                    <a:lumMod val="60000"/>
                    <a:lumOff val="40000"/>
                  </a:schemeClr>
                </a:solidFill>
                <a:latin typeface="Arial" panose="020B0604020202020204" pitchFamily="34" charset="0"/>
                <a:cs typeface="Arial" panose="020B0604020202020204" pitchFamily="34" charset="0"/>
              </a:rPr>
              <a:t>(excluding </a:t>
            </a:r>
            <a:endParaRPr lang="en-US" sz="1000" b="1" dirty="0" smtClean="0">
              <a:solidFill>
                <a:schemeClr val="accent2">
                  <a:lumMod val="60000"/>
                  <a:lumOff val="40000"/>
                </a:schemeClr>
              </a:solidFill>
              <a:latin typeface="Arial" panose="020B0604020202020204" pitchFamily="34" charset="0"/>
              <a:cs typeface="Arial" panose="020B0604020202020204" pitchFamily="34" charset="0"/>
            </a:endParaRPr>
          </a:p>
          <a:p>
            <a:r>
              <a:rPr lang="en-US" sz="1000" b="1" dirty="0" smtClean="0">
                <a:solidFill>
                  <a:schemeClr val="accent2">
                    <a:lumMod val="60000"/>
                    <a:lumOff val="40000"/>
                  </a:schemeClr>
                </a:solidFill>
                <a:latin typeface="Arial" panose="020B0604020202020204" pitchFamily="34" charset="0"/>
                <a:cs typeface="Arial" panose="020B0604020202020204" pitchFamily="34" charset="0"/>
              </a:rPr>
              <a:t>natural </a:t>
            </a:r>
            <a:r>
              <a:rPr lang="en-US" sz="1000" b="1" dirty="0">
                <a:solidFill>
                  <a:schemeClr val="accent2">
                    <a:lumMod val="60000"/>
                    <a:lumOff val="40000"/>
                  </a:schemeClr>
                </a:solidFill>
                <a:latin typeface="Arial" panose="020B0604020202020204" pitchFamily="34" charset="0"/>
                <a:cs typeface="Arial" panose="020B0604020202020204" pitchFamily="34" charset="0"/>
              </a:rPr>
              <a:t>gasoline) </a:t>
            </a:r>
          </a:p>
        </p:txBody>
      </p:sp>
      <p:sp>
        <p:nvSpPr>
          <p:cNvPr id="16" name="TextBox 15"/>
          <p:cNvSpPr txBox="1"/>
          <p:nvPr/>
        </p:nvSpPr>
        <p:spPr>
          <a:xfrm>
            <a:off x="7223165" y="1870364"/>
            <a:ext cx="4663440" cy="3123932"/>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Fuel consumption varied by the value of shipments and receipts and by employment size. Consumption increased as the value of shipments and receipts increased and employment size increased.</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E</a:t>
            </a:r>
            <a:r>
              <a:rPr lang="en-US" sz="1400" dirty="0" smtClean="0">
                <a:latin typeface="Arial" panose="020B0604020202020204" pitchFamily="34" charset="0"/>
                <a:cs typeface="Arial" panose="020B0604020202020204" pitchFamily="34" charset="0"/>
              </a:rPr>
              <a:t>stablishments with value of shipments and receipts of over $500 million had the largest share of total fuel consumption (7,876 trillion British thermal units [</a:t>
            </a:r>
            <a:r>
              <a:rPr lang="en-US" sz="1400" dirty="0" err="1" smtClean="0">
                <a:latin typeface="Arial" panose="020B0604020202020204" pitchFamily="34" charset="0"/>
                <a:cs typeface="Arial" panose="020B0604020202020204" pitchFamily="34" charset="0"/>
              </a:rPr>
              <a:t>Tbtu</a:t>
            </a:r>
            <a:r>
              <a:rPr lang="en-US" sz="1400" dirty="0" smtClean="0">
                <a:latin typeface="Arial" panose="020B0604020202020204" pitchFamily="34" charset="0"/>
                <a:cs typeface="Arial" panose="020B0604020202020204" pitchFamily="34" charset="0"/>
              </a:rPr>
              <a:t>]). Almost half of the consumption used </a:t>
            </a:r>
            <a:r>
              <a:rPr lang="en-US" sz="1400" i="1" dirty="0" smtClean="0">
                <a:latin typeface="Arial" panose="020B0604020202020204" pitchFamily="34" charset="0"/>
                <a:cs typeface="Arial" panose="020B0604020202020204" pitchFamily="34" charset="0"/>
              </a:rPr>
              <a:t>Other</a:t>
            </a:r>
            <a:r>
              <a:rPr lang="en-US" sz="1400" dirty="0" smtClean="0">
                <a:latin typeface="Arial" panose="020B0604020202020204" pitchFamily="34" charset="0"/>
                <a:cs typeface="Arial" panose="020B0604020202020204" pitchFamily="34" charset="0"/>
              </a:rPr>
              <a:t> fuels (45%).</a:t>
            </a:r>
          </a:p>
          <a:p>
            <a:pPr marL="285750" indent="-2857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Manufacturing establishments with 500 to 999 employees had the highest fuel consumption (3,586 </a:t>
            </a:r>
            <a:r>
              <a:rPr lang="en-US" sz="1400" dirty="0" err="1" smtClean="0">
                <a:latin typeface="Arial" panose="020B0604020202020204" pitchFamily="34" charset="0"/>
                <a:cs typeface="Arial" panose="020B0604020202020204" pitchFamily="34" charset="0"/>
              </a:rPr>
              <a:t>TBtu</a:t>
            </a:r>
            <a:r>
              <a:rPr lang="en-US" sz="1400" dirty="0" smtClean="0">
                <a:latin typeface="Arial" panose="020B0604020202020204" pitchFamily="34" charset="0"/>
                <a:cs typeface="Arial" panose="020B0604020202020204" pitchFamily="34" charset="0"/>
              </a:rPr>
              <a:t>.</a:t>
            </a:r>
          </a:p>
          <a:p>
            <a:pPr marL="285750" indent="-285750">
              <a:spcAft>
                <a:spcPts val="600"/>
              </a:spcAft>
              <a:buFont typeface="Arial" panose="020B0604020202020204" pitchFamily="34" charset="0"/>
              <a:buChar char="•"/>
            </a:pPr>
            <a:endParaRPr lang="en-US" sz="1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24262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Consumption ratios of fuel were highest in the South and lowest in the Northeast</a:t>
            </a:r>
            <a:endParaRPr lang="en-US" dirty="0"/>
          </a:p>
        </p:txBody>
      </p:sp>
      <p:sp>
        <p:nvSpPr>
          <p:cNvPr id="3" name="Footer Placeholder 2"/>
          <p:cNvSpPr>
            <a:spLocks noGrp="1"/>
          </p:cNvSpPr>
          <p:nvPr>
            <p:ph type="ftr" sz="quarter" idx="11"/>
          </p:nvPr>
        </p:nvSpPr>
        <p:spPr/>
        <p:txBody>
          <a:bodyPr/>
          <a:lstStyle/>
          <a:p>
            <a:r>
              <a:rPr lang="en-US" smtClean="0">
                <a:solidFill>
                  <a:schemeClr val="accent1"/>
                </a:solidFill>
              </a:rPr>
              <a:t>#MECS2018 </a:t>
            </a:r>
            <a:r>
              <a:rPr lang="en-US" smtClean="0"/>
              <a:t>| </a:t>
            </a:r>
            <a:r>
              <a:rPr lang="en-US" smtClean="0">
                <a:solidFill>
                  <a:schemeClr val="tx1"/>
                </a:solidFill>
              </a:rPr>
              <a:t>www.eia.gov/consumption/manufacturing</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39B6C762-8557-4DA1-B8AC-C021AA8525D8}" type="slidenum">
              <a:rPr lang="en-US" smtClean="0"/>
              <a:pPr/>
              <a:t>15</a:t>
            </a:fld>
            <a:endParaRPr lang="en-US" dirty="0"/>
          </a:p>
        </p:txBody>
      </p:sp>
      <p:sp>
        <p:nvSpPr>
          <p:cNvPr id="5" name="Rectangle 4"/>
          <p:cNvSpPr/>
          <p:nvPr/>
        </p:nvSpPr>
        <p:spPr>
          <a:xfrm>
            <a:off x="294132" y="1517545"/>
            <a:ext cx="10994552" cy="276999"/>
          </a:xfrm>
          <a:prstGeom prst="rect">
            <a:avLst/>
          </a:prstGeom>
        </p:spPr>
        <p:txBody>
          <a:bodyPr wrap="square">
            <a:spAutoFit/>
          </a:bodyPr>
          <a:lstStyle/>
          <a:p>
            <a:r>
              <a:rPr lang="en-US" sz="1200" b="1" dirty="0" smtClean="0">
                <a:latin typeface="Arial" panose="020B0604020202020204" pitchFamily="34" charset="0"/>
                <a:cs typeface="Arial" panose="020B0604020202020204" pitchFamily="34" charset="0"/>
              </a:rPr>
              <a:t>Consumption ratios of fuel, 2018</a:t>
            </a:r>
          </a:p>
        </p:txBody>
      </p:sp>
      <p:graphicFrame>
        <p:nvGraphicFramePr>
          <p:cNvPr id="7" name="Chart 6"/>
          <p:cNvGraphicFramePr>
            <a:graphicFrameLocks/>
          </p:cNvGraphicFramePr>
          <p:nvPr>
            <p:extLst>
              <p:ext uri="{D42A27DB-BD31-4B8C-83A1-F6EECF244321}">
                <p14:modId xmlns:p14="http://schemas.microsoft.com/office/powerpoint/2010/main" val="2411835086"/>
              </p:ext>
            </p:extLst>
          </p:nvPr>
        </p:nvGraphicFramePr>
        <p:xfrm>
          <a:off x="5096634" y="2130868"/>
          <a:ext cx="3200400" cy="19202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561065817"/>
              </p:ext>
            </p:extLst>
          </p:nvPr>
        </p:nvGraphicFramePr>
        <p:xfrm>
          <a:off x="8504238" y="2130868"/>
          <a:ext cx="3200400" cy="192024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886315" y="1789382"/>
            <a:ext cx="2233304" cy="400110"/>
          </a:xfrm>
          <a:prstGeom prst="rect">
            <a:avLst/>
          </a:prstGeom>
        </p:spPr>
        <p:txBody>
          <a:bodyPr wrap="none">
            <a:spAutoFit/>
          </a:bodyPr>
          <a:lstStyle/>
          <a:p>
            <a:pPr fontAlgn="b"/>
            <a:r>
              <a:rPr lang="en-US" sz="1000" b="1" dirty="0" smtClean="0">
                <a:latin typeface="Arial" panose="020B0604020202020204" pitchFamily="34" charset="0"/>
                <a:cs typeface="Arial" panose="020B0604020202020204" pitchFamily="34" charset="0"/>
              </a:rPr>
              <a:t>Consumption </a:t>
            </a:r>
            <a:r>
              <a:rPr lang="en-US" sz="1000" b="1" dirty="0">
                <a:latin typeface="Arial" panose="020B0604020202020204" pitchFamily="34" charset="0"/>
                <a:cs typeface="Arial" panose="020B0604020202020204" pitchFamily="34" charset="0"/>
              </a:rPr>
              <a:t>per employee </a:t>
            </a:r>
            <a:endParaRPr lang="en-US" sz="1000" b="1" dirty="0" smtClean="0">
              <a:latin typeface="Arial" panose="020B0604020202020204" pitchFamily="34" charset="0"/>
              <a:cs typeface="Arial" panose="020B0604020202020204" pitchFamily="34" charset="0"/>
            </a:endParaRPr>
          </a:p>
          <a:p>
            <a:pPr fontAlgn="b"/>
            <a:r>
              <a:rPr lang="en-US" sz="1000" dirty="0" smtClean="0">
                <a:latin typeface="Arial" panose="020B0604020202020204" pitchFamily="34" charset="0"/>
                <a:cs typeface="Arial" panose="020B0604020202020204" pitchFamily="34" charset="0"/>
              </a:rPr>
              <a:t>million British thermal units (MMBtu)</a:t>
            </a:r>
            <a:endParaRPr lang="en-US" sz="1000" dirty="0">
              <a:solidFill>
                <a:srgbClr val="000000"/>
              </a:solidFill>
              <a:latin typeface="Arial" panose="020B0604020202020204" pitchFamily="34" charset="0"/>
              <a:cs typeface="Arial" panose="020B0604020202020204" pitchFamily="34" charset="0"/>
            </a:endParaRPr>
          </a:p>
        </p:txBody>
      </p:sp>
      <p:sp>
        <p:nvSpPr>
          <p:cNvPr id="11" name="Rectangle 10"/>
          <p:cNvSpPr/>
          <p:nvPr/>
        </p:nvSpPr>
        <p:spPr>
          <a:xfrm>
            <a:off x="5108820" y="1789382"/>
            <a:ext cx="2593979" cy="400110"/>
          </a:xfrm>
          <a:prstGeom prst="rect">
            <a:avLst/>
          </a:prstGeom>
        </p:spPr>
        <p:txBody>
          <a:bodyPr wrap="none">
            <a:spAutoFit/>
          </a:bodyPr>
          <a:lstStyle/>
          <a:p>
            <a:pPr fontAlgn="b"/>
            <a:r>
              <a:rPr lang="en-US" sz="1000" b="1" dirty="0">
                <a:latin typeface="Arial" panose="020B0604020202020204" pitchFamily="34" charset="0"/>
                <a:cs typeface="Arial" panose="020B0604020202020204" pitchFamily="34" charset="0"/>
              </a:rPr>
              <a:t>Consumption per </a:t>
            </a:r>
            <a:r>
              <a:rPr lang="en-US" sz="1000" b="1" dirty="0" smtClean="0">
                <a:latin typeface="Arial" panose="020B0604020202020204" pitchFamily="34" charset="0"/>
                <a:cs typeface="Arial" panose="020B0604020202020204" pitchFamily="34" charset="0"/>
              </a:rPr>
              <a:t>dollar </a:t>
            </a:r>
            <a:r>
              <a:rPr lang="en-US" sz="1000" b="1" dirty="0">
                <a:latin typeface="Arial" panose="020B0604020202020204" pitchFamily="34" charset="0"/>
                <a:cs typeface="Arial" panose="020B0604020202020204" pitchFamily="34" charset="0"/>
              </a:rPr>
              <a:t>of </a:t>
            </a:r>
            <a:r>
              <a:rPr lang="en-US" sz="1000" b="1" dirty="0" smtClean="0">
                <a:latin typeface="Arial" panose="020B0604020202020204" pitchFamily="34" charset="0"/>
                <a:cs typeface="Arial" panose="020B0604020202020204" pitchFamily="34" charset="0"/>
              </a:rPr>
              <a:t>value added </a:t>
            </a:r>
          </a:p>
          <a:p>
            <a:pPr fontAlgn="b"/>
            <a:r>
              <a:rPr lang="en-US" sz="1000" dirty="0" smtClean="0">
                <a:latin typeface="Arial" panose="020B0604020202020204" pitchFamily="34" charset="0"/>
                <a:cs typeface="Arial" panose="020B0604020202020204" pitchFamily="34" charset="0"/>
              </a:rPr>
              <a:t>thousand British thermal units (</a:t>
            </a:r>
            <a:r>
              <a:rPr lang="en-US" sz="1000" dirty="0" err="1" smtClean="0">
                <a:latin typeface="Arial" panose="020B0604020202020204" pitchFamily="34" charset="0"/>
                <a:cs typeface="Arial" panose="020B0604020202020204" pitchFamily="34" charset="0"/>
              </a:rPr>
              <a:t>MBtu</a:t>
            </a:r>
            <a:r>
              <a:rPr lang="en-US" sz="1000" dirty="0" smtClean="0">
                <a:latin typeface="Arial" panose="020B0604020202020204" pitchFamily="34" charset="0"/>
                <a:cs typeface="Arial" panose="020B0604020202020204" pitchFamily="34" charset="0"/>
              </a:rPr>
              <a:t>) </a:t>
            </a:r>
            <a:endParaRPr lang="en-US" sz="1000" dirty="0">
              <a:solidFill>
                <a:srgbClr val="000000"/>
              </a:solidFill>
              <a:latin typeface="Arial" panose="020B0604020202020204" pitchFamily="34" charset="0"/>
              <a:cs typeface="Arial" panose="020B0604020202020204" pitchFamily="34" charset="0"/>
            </a:endParaRPr>
          </a:p>
        </p:txBody>
      </p:sp>
      <p:sp>
        <p:nvSpPr>
          <p:cNvPr id="12" name="Rectangle 11"/>
          <p:cNvSpPr/>
          <p:nvPr/>
        </p:nvSpPr>
        <p:spPr>
          <a:xfrm>
            <a:off x="8504238" y="1784220"/>
            <a:ext cx="3057247" cy="400110"/>
          </a:xfrm>
          <a:prstGeom prst="rect">
            <a:avLst/>
          </a:prstGeom>
        </p:spPr>
        <p:txBody>
          <a:bodyPr wrap="none">
            <a:spAutoFit/>
          </a:bodyPr>
          <a:lstStyle/>
          <a:p>
            <a:pPr fontAlgn="b"/>
            <a:r>
              <a:rPr lang="en-US" sz="1000" b="1" dirty="0">
                <a:latin typeface="Arial" panose="020B0604020202020204" pitchFamily="34" charset="0"/>
                <a:cs typeface="Arial" panose="020B0604020202020204" pitchFamily="34" charset="0"/>
              </a:rPr>
              <a:t>Consumption per </a:t>
            </a:r>
            <a:r>
              <a:rPr lang="en-US" sz="1000" b="1" dirty="0" smtClean="0">
                <a:latin typeface="Arial" panose="020B0604020202020204" pitchFamily="34" charset="0"/>
                <a:cs typeface="Arial" panose="020B0604020202020204" pitchFamily="34" charset="0"/>
              </a:rPr>
              <a:t>dollar </a:t>
            </a:r>
            <a:r>
              <a:rPr lang="en-US" sz="1000" b="1" dirty="0">
                <a:latin typeface="Arial" panose="020B0604020202020204" pitchFamily="34" charset="0"/>
                <a:cs typeface="Arial" panose="020B0604020202020204" pitchFamily="34" charset="0"/>
              </a:rPr>
              <a:t>of </a:t>
            </a:r>
            <a:r>
              <a:rPr lang="en-US" sz="1000" b="1" dirty="0" smtClean="0">
                <a:latin typeface="Arial" panose="020B0604020202020204" pitchFamily="34" charset="0"/>
                <a:cs typeface="Arial" panose="020B0604020202020204" pitchFamily="34" charset="0"/>
              </a:rPr>
              <a:t>value </a:t>
            </a:r>
            <a:r>
              <a:rPr lang="en-US" sz="1000" b="1" dirty="0">
                <a:latin typeface="Arial" panose="020B0604020202020204" pitchFamily="34" charset="0"/>
                <a:cs typeface="Arial" panose="020B0604020202020204" pitchFamily="34" charset="0"/>
              </a:rPr>
              <a:t>of </a:t>
            </a:r>
            <a:r>
              <a:rPr lang="en-US" sz="1000" b="1" dirty="0" smtClean="0">
                <a:latin typeface="Arial" panose="020B0604020202020204" pitchFamily="34" charset="0"/>
                <a:cs typeface="Arial" panose="020B0604020202020204" pitchFamily="34" charset="0"/>
              </a:rPr>
              <a:t>shipments </a:t>
            </a:r>
          </a:p>
          <a:p>
            <a:pPr fontAlgn="b"/>
            <a:r>
              <a:rPr lang="en-US" sz="1000" dirty="0" smtClean="0">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thousand </a:t>
            </a:r>
            <a:r>
              <a:rPr lang="en-US" sz="1000" dirty="0" smtClean="0">
                <a:latin typeface="Arial" panose="020B0604020202020204" pitchFamily="34" charset="0"/>
                <a:cs typeface="Arial" panose="020B0604020202020204" pitchFamily="34" charset="0"/>
              </a:rPr>
              <a:t>British thermal units (</a:t>
            </a:r>
            <a:r>
              <a:rPr lang="en-US" sz="1000" dirty="0" err="1" smtClean="0">
                <a:latin typeface="Arial" panose="020B0604020202020204" pitchFamily="34" charset="0"/>
                <a:cs typeface="Arial" panose="020B0604020202020204" pitchFamily="34" charset="0"/>
              </a:rPr>
              <a:t>MBtu</a:t>
            </a:r>
            <a:r>
              <a:rPr lang="en-US" sz="1000" dirty="0">
                <a:latin typeface="Arial" panose="020B0604020202020204" pitchFamily="34" charset="0"/>
                <a:cs typeface="Arial" panose="020B0604020202020204" pitchFamily="34" charset="0"/>
              </a:rPr>
              <a:t>)</a:t>
            </a:r>
            <a:endParaRPr lang="en-US" sz="1000" dirty="0">
              <a:solidFill>
                <a:srgbClr val="000000"/>
              </a:solidFill>
              <a:latin typeface="Arial" panose="020B0604020202020204" pitchFamily="34" charset="0"/>
              <a:cs typeface="Arial" panose="020B0604020202020204" pitchFamily="34" charset="0"/>
            </a:endParaRPr>
          </a:p>
        </p:txBody>
      </p:sp>
      <p:sp>
        <p:nvSpPr>
          <p:cNvPr id="13" name="TextBox 12"/>
          <p:cNvSpPr txBox="1"/>
          <p:nvPr/>
        </p:nvSpPr>
        <p:spPr>
          <a:xfrm>
            <a:off x="294132" y="4365211"/>
            <a:ext cx="11603736" cy="153888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Chemicals, petroleum refining, and paper were most prevalent in the South Census Region while primary metals manufacturing was prevalent in the Midwest Census Region.</a:t>
            </a:r>
          </a:p>
          <a:p>
            <a:pPr marL="285750" indent="-2857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In the South Census Region, consumption per employee was 2,246 million British thermal units (MMBtu), which was 75% higher than the national ratio. The Northeast had the smallest consumption per employee (519 MMBtu), which was 60% lower than the national ratio.</a:t>
            </a:r>
          </a:p>
          <a:p>
            <a:pPr marL="285750" indent="-2857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Consumption per dollar value added was 5.6 thousand British thermal units (</a:t>
            </a:r>
            <a:r>
              <a:rPr lang="en-US" sz="1400" dirty="0" err="1" smtClean="0">
                <a:latin typeface="Arial" panose="020B0604020202020204" pitchFamily="34" charset="0"/>
                <a:cs typeface="Arial" panose="020B0604020202020204" pitchFamily="34" charset="0"/>
              </a:rPr>
              <a:t>MBtu</a:t>
            </a:r>
            <a:r>
              <a:rPr lang="en-US" sz="1400" dirty="0" smtClean="0">
                <a:latin typeface="Arial" panose="020B0604020202020204" pitchFamily="34" charset="0"/>
                <a:cs typeface="Arial" panose="020B0604020202020204" pitchFamily="34" charset="0"/>
              </a:rPr>
              <a:t>), and the consumption per dollar of value of shipments was 2.6 </a:t>
            </a:r>
            <a:r>
              <a:rPr lang="en-US" sz="1400" dirty="0" err="1" smtClean="0">
                <a:latin typeface="Arial" panose="020B0604020202020204" pitchFamily="34" charset="0"/>
                <a:cs typeface="Arial" panose="020B0604020202020204" pitchFamily="34" charset="0"/>
              </a:rPr>
              <a:t>MBtu</a:t>
            </a:r>
            <a:r>
              <a:rPr lang="en-US" sz="1400" dirty="0" smtClean="0">
                <a:latin typeface="Arial" panose="020B0604020202020204" pitchFamily="34" charset="0"/>
                <a:cs typeface="Arial" panose="020B0604020202020204" pitchFamily="34" charset="0"/>
              </a:rPr>
              <a:t>. Similarly, the South had the largest and the Northeast had the smallest of these ratios.</a:t>
            </a:r>
          </a:p>
        </p:txBody>
      </p:sp>
      <p:graphicFrame>
        <p:nvGraphicFramePr>
          <p:cNvPr id="14" name="Chart 13"/>
          <p:cNvGraphicFramePr>
            <a:graphicFrameLocks/>
          </p:cNvGraphicFramePr>
          <p:nvPr>
            <p:extLst>
              <p:ext uri="{D42A27DB-BD31-4B8C-83A1-F6EECF244321}">
                <p14:modId xmlns:p14="http://schemas.microsoft.com/office/powerpoint/2010/main" val="2591326499"/>
              </p:ext>
            </p:extLst>
          </p:nvPr>
        </p:nvGraphicFramePr>
        <p:xfrm>
          <a:off x="383068" y="2119757"/>
          <a:ext cx="4570413" cy="19202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44455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Fuel-switching capability</a:t>
            </a:r>
            <a:endParaRPr lang="en-US" dirty="0"/>
          </a:p>
        </p:txBody>
      </p:sp>
      <p:sp>
        <p:nvSpPr>
          <p:cNvPr id="3" name="Text Placeholder 2"/>
          <p:cNvSpPr>
            <a:spLocks noGrp="1"/>
          </p:cNvSpPr>
          <p:nvPr>
            <p:ph type="body" sz="quarter" idx="13"/>
          </p:nvPr>
        </p:nvSpPr>
        <p:spPr/>
        <p:txBody>
          <a:bodyPr/>
          <a:lstStyle/>
          <a:p>
            <a:r>
              <a:rPr lang="en-US" dirty="0" smtClean="0"/>
              <a:t>Manufacturing establishments have short-term </a:t>
            </a:r>
            <a:r>
              <a:rPr lang="en-US" dirty="0"/>
              <a:t>capability </a:t>
            </a:r>
            <a:r>
              <a:rPr lang="en-US" dirty="0" smtClean="0"/>
              <a:t>to use </a:t>
            </a:r>
            <a:r>
              <a:rPr lang="en-US" dirty="0"/>
              <a:t>substitute energy sources in place of those actually consumed. Capability to use substitute energy sources means that the establishment’s combustors (for example, boilers, furnaces, ovens, and blast furnaces) had the machinery or equipment either in place or available for installation so that </a:t>
            </a:r>
            <a:r>
              <a:rPr lang="en-US" dirty="0" smtClean="0"/>
              <a:t>they could introduce substitutions </a:t>
            </a:r>
            <a:r>
              <a:rPr lang="en-US" dirty="0"/>
              <a:t>within 30 days without extensive modifications. Fuel-switching capability does not depend on the relative prices of energy sources; it depends only on the characteristics of the equipment and certain legal constraints.</a:t>
            </a:r>
          </a:p>
        </p:txBody>
      </p:sp>
    </p:spTree>
    <p:extLst>
      <p:ext uri="{BB962C8B-B14F-4D97-AF65-F5344CB8AC3E}">
        <p14:creationId xmlns:p14="http://schemas.microsoft.com/office/powerpoint/2010/main" val="30175739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
            </a:r>
            <a:r>
              <a:rPr lang="en-US" dirty="0" smtClean="0"/>
              <a:t>ost sectors cannot easily switch from natural gas to another fuel</a:t>
            </a:r>
            <a:endParaRPr lang="en-US" dirty="0"/>
          </a:p>
        </p:txBody>
      </p:sp>
      <p:sp>
        <p:nvSpPr>
          <p:cNvPr id="3" name="Footer Placeholder 2"/>
          <p:cNvSpPr>
            <a:spLocks noGrp="1"/>
          </p:cNvSpPr>
          <p:nvPr>
            <p:ph type="ftr" sz="quarter" idx="11"/>
          </p:nvPr>
        </p:nvSpPr>
        <p:spPr/>
        <p:txBody>
          <a:bodyPr/>
          <a:lstStyle/>
          <a:p>
            <a:r>
              <a:rPr lang="en-US" dirty="0" smtClean="0">
                <a:solidFill>
                  <a:schemeClr val="accent1"/>
                </a:solidFill>
              </a:rPr>
              <a:t>#MECS2018 </a:t>
            </a:r>
            <a:r>
              <a:rPr lang="en-US" dirty="0" smtClean="0"/>
              <a:t>| </a:t>
            </a:r>
            <a:r>
              <a:rPr lang="en-US" dirty="0" smtClean="0">
                <a:solidFill>
                  <a:schemeClr val="tx1"/>
                </a:solidFill>
              </a:rPr>
              <a:t>www.eia.gov/consumption/manufacturing</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39B6C762-8557-4DA1-B8AC-C021AA8525D8}" type="slidenum">
              <a:rPr lang="en-US" smtClean="0"/>
              <a:pPr/>
              <a:t>17</a:t>
            </a:fld>
            <a:endParaRPr lang="en-US" dirty="0"/>
          </a:p>
        </p:txBody>
      </p:sp>
      <p:sp>
        <p:nvSpPr>
          <p:cNvPr id="11" name="TextBox 10"/>
          <p:cNvSpPr txBox="1"/>
          <p:nvPr/>
        </p:nvSpPr>
        <p:spPr>
          <a:xfrm>
            <a:off x="294132" y="1374776"/>
            <a:ext cx="4727448"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Non-switchable natural gas percentage used by sector</a:t>
            </a:r>
          </a:p>
          <a:p>
            <a:r>
              <a:rPr lang="en-US" sz="1200" dirty="0" smtClean="0">
                <a:latin typeface="Arial" panose="020B0604020202020204" pitchFamily="34" charset="0"/>
                <a:cs typeface="Arial" panose="020B0604020202020204" pitchFamily="34" charset="0"/>
              </a:rPr>
              <a:t>percentage</a:t>
            </a:r>
            <a:endParaRPr lang="en-US" sz="1200" dirty="0">
              <a:latin typeface="Arial" panose="020B0604020202020204" pitchFamily="34" charset="0"/>
              <a:cs typeface="Arial" panose="020B0604020202020204" pitchFamily="34" charset="0"/>
            </a:endParaRPr>
          </a:p>
        </p:txBody>
      </p:sp>
      <p:sp>
        <p:nvSpPr>
          <p:cNvPr id="12" name="TextBox 11"/>
          <p:cNvSpPr txBox="1"/>
          <p:nvPr/>
        </p:nvSpPr>
        <p:spPr>
          <a:xfrm>
            <a:off x="7198295" y="1836441"/>
            <a:ext cx="4855464" cy="276998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Overall, the </a:t>
            </a:r>
            <a:r>
              <a:rPr lang="en-US" sz="1400" dirty="0" smtClean="0">
                <a:latin typeface="Arial" panose="020B0604020202020204" pitchFamily="34" charset="0"/>
                <a:cs typeface="Arial" panose="020B0604020202020204" pitchFamily="34" charset="0"/>
              </a:rPr>
              <a:t>percentage </a:t>
            </a:r>
            <a:r>
              <a:rPr lang="en-US" sz="1400" dirty="0">
                <a:latin typeface="Arial" panose="020B0604020202020204" pitchFamily="34" charset="0"/>
                <a:cs typeface="Arial" panose="020B0604020202020204" pitchFamily="34" charset="0"/>
              </a:rPr>
              <a:t>of natural gas that </a:t>
            </a:r>
            <a:r>
              <a:rPr lang="en-US" sz="1400" dirty="0" smtClean="0">
                <a:latin typeface="Arial" panose="020B0604020202020204" pitchFamily="34" charset="0"/>
                <a:cs typeface="Arial" panose="020B0604020202020204" pitchFamily="34" charset="0"/>
              </a:rPr>
              <a:t>could not be switched in </a:t>
            </a:r>
            <a:r>
              <a:rPr lang="en-US" sz="1400" dirty="0">
                <a:latin typeface="Arial" panose="020B0604020202020204" pitchFamily="34" charset="0"/>
                <a:cs typeface="Arial" panose="020B0604020202020204" pitchFamily="34" charset="0"/>
              </a:rPr>
              <a:t>the manufacturing sector was 93% in 2018.</a:t>
            </a:r>
          </a:p>
          <a:p>
            <a:pPr marL="285750" indent="-2857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Apparel (50%), textile mills (55%), and textile product mills (55%) had the smallest percentages of natural gas that could not be switched to another fuel.</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Conversely, </a:t>
            </a:r>
            <a:r>
              <a:rPr lang="en-US" sz="1400" dirty="0" smtClean="0">
                <a:latin typeface="Arial" panose="020B0604020202020204" pitchFamily="34" charset="0"/>
                <a:cs typeface="Arial" panose="020B0604020202020204" pitchFamily="34" charset="0"/>
              </a:rPr>
              <a:t>switching from natural gas to other fuels (such as coal</a:t>
            </a:r>
            <a:r>
              <a:rPr lang="en-US" sz="1400" dirty="0">
                <a:latin typeface="Arial" panose="020B0604020202020204" pitchFamily="34" charset="0"/>
                <a:cs typeface="Arial" panose="020B0604020202020204" pitchFamily="34" charset="0"/>
              </a:rPr>
              <a:t>, fuel oils, electricity, </a:t>
            </a:r>
            <a:r>
              <a:rPr lang="en-US" sz="1400" dirty="0" smtClean="0">
                <a:latin typeface="Arial" panose="020B0604020202020204" pitchFamily="34" charset="0"/>
                <a:cs typeface="Arial" panose="020B0604020202020204" pitchFamily="34" charset="0"/>
              </a:rPr>
              <a:t>or  hydrocarbon gas liquids [HGLs]) has limited potential, and the electricity sector is most likely to switch.</a:t>
            </a:r>
            <a:endParaRPr lang="en-US" sz="1400"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endParaRPr lang="en-US" sz="1400" dirty="0" smtClean="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graphicFrame>
        <p:nvGraphicFramePr>
          <p:cNvPr id="16" name="Chart 15"/>
          <p:cNvGraphicFramePr>
            <a:graphicFrameLocks/>
          </p:cNvGraphicFramePr>
          <p:nvPr>
            <p:extLst>
              <p:ext uri="{D42A27DB-BD31-4B8C-83A1-F6EECF244321}">
                <p14:modId xmlns:p14="http://schemas.microsoft.com/office/powerpoint/2010/main" val="843683705"/>
              </p:ext>
            </p:extLst>
          </p:nvPr>
        </p:nvGraphicFramePr>
        <p:xfrm>
          <a:off x="294132" y="1836441"/>
          <a:ext cx="6472718" cy="44672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629774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 a result of equipment </a:t>
            </a:r>
            <a:r>
              <a:rPr lang="en-US" dirty="0"/>
              <a:t>limitations, most natural gas fuel cannot be switched with other </a:t>
            </a:r>
            <a:r>
              <a:rPr lang="en-US" dirty="0" smtClean="0"/>
              <a:t>fuels</a:t>
            </a:r>
            <a:endParaRPr lang="en-US" dirty="0"/>
          </a:p>
        </p:txBody>
      </p:sp>
      <p:sp>
        <p:nvSpPr>
          <p:cNvPr id="3" name="Footer Placeholder 2"/>
          <p:cNvSpPr>
            <a:spLocks noGrp="1"/>
          </p:cNvSpPr>
          <p:nvPr>
            <p:ph type="ftr" sz="quarter" idx="11"/>
          </p:nvPr>
        </p:nvSpPr>
        <p:spPr/>
        <p:txBody>
          <a:bodyPr/>
          <a:lstStyle/>
          <a:p>
            <a:r>
              <a:rPr lang="en-US" dirty="0" smtClean="0">
                <a:solidFill>
                  <a:schemeClr val="accent1"/>
                </a:solidFill>
              </a:rPr>
              <a:t>#MECS2018 </a:t>
            </a:r>
            <a:r>
              <a:rPr lang="en-US" dirty="0" smtClean="0"/>
              <a:t>| </a:t>
            </a:r>
            <a:r>
              <a:rPr lang="en-US" dirty="0" smtClean="0">
                <a:solidFill>
                  <a:schemeClr val="tx1"/>
                </a:solidFill>
              </a:rPr>
              <a:t>www.eia.gov/consumption/manufacturing</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39B6C762-8557-4DA1-B8AC-C021AA8525D8}" type="slidenum">
              <a:rPr lang="en-US" smtClean="0"/>
              <a:pPr/>
              <a:t>18</a:t>
            </a:fld>
            <a:endParaRPr lang="en-US" dirty="0"/>
          </a:p>
        </p:txBody>
      </p:sp>
      <p:graphicFrame>
        <p:nvGraphicFramePr>
          <p:cNvPr id="5" name="Chart 4"/>
          <p:cNvGraphicFramePr>
            <a:graphicFrameLocks/>
          </p:cNvGraphicFramePr>
          <p:nvPr>
            <p:extLst>
              <p:ext uri="{D42A27DB-BD31-4B8C-83A1-F6EECF244321}">
                <p14:modId xmlns:p14="http://schemas.microsoft.com/office/powerpoint/2010/main" val="3321874675"/>
              </p:ext>
            </p:extLst>
          </p:nvPr>
        </p:nvGraphicFramePr>
        <p:xfrm>
          <a:off x="294132" y="1855765"/>
          <a:ext cx="5984876" cy="394323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6555926" y="1836441"/>
            <a:ext cx="4855464" cy="2262158"/>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The most common reason manufacturers could not switch from natural gas was that their equipment was not capable of using another fuel.</a:t>
            </a:r>
          </a:p>
          <a:p>
            <a:pPr marL="285750" indent="-2857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A combination of reasons (204 billion cubic feet [</a:t>
            </a:r>
            <a:r>
              <a:rPr lang="en-US" sz="1400" dirty="0" err="1" smtClean="0">
                <a:latin typeface="Arial" panose="020B0604020202020204" pitchFamily="34" charset="0"/>
                <a:cs typeface="Arial" panose="020B0604020202020204" pitchFamily="34" charset="0"/>
              </a:rPr>
              <a:t>Bcf</a:t>
            </a:r>
            <a:r>
              <a:rPr lang="en-US" sz="1400" dirty="0" smtClean="0">
                <a:latin typeface="Arial" panose="020B0604020202020204" pitchFamily="34" charset="0"/>
                <a:cs typeface="Arial" panose="020B0604020202020204" pitchFamily="34" charset="0"/>
              </a:rPr>
              <a:t>]) and an unavailable alternative fuel supply (185 </a:t>
            </a:r>
            <a:r>
              <a:rPr lang="en-US" sz="1400" dirty="0" err="1" smtClean="0">
                <a:latin typeface="Arial" panose="020B0604020202020204" pitchFamily="34" charset="0"/>
                <a:cs typeface="Arial" panose="020B0604020202020204" pitchFamily="34" charset="0"/>
              </a:rPr>
              <a:t>Bcf</a:t>
            </a:r>
            <a:r>
              <a:rPr lang="en-US" sz="1400" dirty="0" smtClean="0">
                <a:latin typeface="Arial" panose="020B0604020202020204" pitchFamily="34" charset="0"/>
                <a:cs typeface="Arial" panose="020B0604020202020204" pitchFamily="34" charset="0"/>
              </a:rPr>
              <a:t>) were also common responses.</a:t>
            </a:r>
          </a:p>
          <a:p>
            <a:pPr marL="285750" indent="-2857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About 10% of the non-switchable amount was because respondents either didn’t know or didn’t answer.</a:t>
            </a:r>
          </a:p>
          <a:p>
            <a:endParaRPr lang="en-US" sz="1400" dirty="0">
              <a:latin typeface="Arial" panose="020B0604020202020204" pitchFamily="34" charset="0"/>
              <a:cs typeface="Arial" panose="020B0604020202020204" pitchFamily="34" charset="0"/>
            </a:endParaRPr>
          </a:p>
        </p:txBody>
      </p:sp>
      <p:sp>
        <p:nvSpPr>
          <p:cNvPr id="7" name="TextBox 6"/>
          <p:cNvSpPr txBox="1"/>
          <p:nvPr/>
        </p:nvSpPr>
        <p:spPr>
          <a:xfrm>
            <a:off x="294132" y="1394100"/>
            <a:ext cx="4727448" cy="461665"/>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Natural gas </a:t>
            </a:r>
            <a:r>
              <a:rPr lang="en-US" sz="1200" b="1" dirty="0" smtClean="0">
                <a:latin typeface="Arial" panose="020B0604020202020204" pitchFamily="34" charset="0"/>
                <a:cs typeface="Arial" panose="020B0604020202020204" pitchFamily="34" charset="0"/>
              </a:rPr>
              <a:t>fuel-switching limitations by reason</a:t>
            </a:r>
          </a:p>
          <a:p>
            <a:r>
              <a:rPr lang="en-US" sz="1200" dirty="0">
                <a:latin typeface="Arial" panose="020B0604020202020204" pitchFamily="34" charset="0"/>
                <a:cs typeface="Arial" panose="020B0604020202020204" pitchFamily="34" charset="0"/>
              </a:rPr>
              <a:t>b</a:t>
            </a:r>
            <a:r>
              <a:rPr lang="en-US" sz="1200" dirty="0" smtClean="0">
                <a:latin typeface="Arial" panose="020B0604020202020204" pitchFamily="34" charset="0"/>
                <a:cs typeface="Arial" panose="020B0604020202020204" pitchFamily="34" charset="0"/>
              </a:rPr>
              <a:t>illion cubic feet (</a:t>
            </a:r>
            <a:r>
              <a:rPr lang="en-US" sz="1200" dirty="0" err="1" smtClean="0">
                <a:latin typeface="Arial" panose="020B0604020202020204" pitchFamily="34" charset="0"/>
                <a:cs typeface="Arial" panose="020B0604020202020204" pitchFamily="34" charset="0"/>
              </a:rPr>
              <a:t>Bcf</a:t>
            </a:r>
            <a:r>
              <a:rPr lang="en-US" sz="1200" dirty="0" smtClean="0">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18697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Fuel-switching capabilities were largest for distillate fuel oil and coal-consuming establishments </a:t>
            </a:r>
            <a:endParaRPr lang="en-US" dirty="0"/>
          </a:p>
        </p:txBody>
      </p:sp>
      <p:sp>
        <p:nvSpPr>
          <p:cNvPr id="3" name="Footer Placeholder 2"/>
          <p:cNvSpPr>
            <a:spLocks noGrp="1"/>
          </p:cNvSpPr>
          <p:nvPr>
            <p:ph type="ftr" sz="quarter" idx="11"/>
          </p:nvPr>
        </p:nvSpPr>
        <p:spPr/>
        <p:txBody>
          <a:bodyPr/>
          <a:lstStyle/>
          <a:p>
            <a:r>
              <a:rPr lang="en-US" dirty="0" smtClean="0">
                <a:solidFill>
                  <a:schemeClr val="accent1"/>
                </a:solidFill>
              </a:rPr>
              <a:t>#MECS2018 </a:t>
            </a:r>
            <a:r>
              <a:rPr lang="en-US" dirty="0" smtClean="0"/>
              <a:t>| </a:t>
            </a:r>
            <a:r>
              <a:rPr lang="en-US" dirty="0" smtClean="0">
                <a:solidFill>
                  <a:schemeClr val="tx1"/>
                </a:solidFill>
              </a:rPr>
              <a:t>www.eia.gov/consumption/manufacturing</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39B6C762-8557-4DA1-B8AC-C021AA8525D8}" type="slidenum">
              <a:rPr lang="en-US" smtClean="0"/>
              <a:pPr/>
              <a:t>19</a:t>
            </a:fld>
            <a:endParaRPr lang="en-US" dirty="0"/>
          </a:p>
        </p:txBody>
      </p:sp>
      <p:graphicFrame>
        <p:nvGraphicFramePr>
          <p:cNvPr id="5" name="Chart 4"/>
          <p:cNvGraphicFramePr>
            <a:graphicFrameLocks/>
          </p:cNvGraphicFramePr>
          <p:nvPr>
            <p:extLst>
              <p:ext uri="{D42A27DB-BD31-4B8C-83A1-F6EECF244321}">
                <p14:modId xmlns:p14="http://schemas.microsoft.com/office/powerpoint/2010/main" val="3317454172"/>
              </p:ext>
            </p:extLst>
          </p:nvPr>
        </p:nvGraphicFramePr>
        <p:xfrm>
          <a:off x="428846" y="1967022"/>
          <a:ext cx="5206410" cy="3551275"/>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294132" y="1408699"/>
            <a:ext cx="6351218" cy="461665"/>
          </a:xfrm>
          <a:prstGeom prst="rect">
            <a:avLst/>
          </a:prstGeom>
        </p:spPr>
        <p:txBody>
          <a:bodyPr wrap="square">
            <a:spAutoFit/>
          </a:bodyPr>
          <a:lstStyle/>
          <a:p>
            <a:r>
              <a:rPr lang="en-US" sz="1200" b="1" dirty="0" smtClean="0">
                <a:latin typeface="Arial" panose="020B0604020202020204" pitchFamily="34" charset="0"/>
                <a:cs typeface="Arial" panose="020B0604020202020204" pitchFamily="34" charset="0"/>
              </a:rPr>
              <a:t>Establishments </a:t>
            </a:r>
            <a:r>
              <a:rPr lang="en-US" sz="1200" b="1" dirty="0">
                <a:latin typeface="Arial" panose="020B0604020202020204" pitchFamily="34" charset="0"/>
                <a:cs typeface="Arial" panose="020B0604020202020204" pitchFamily="34" charset="0"/>
              </a:rPr>
              <a:t>with </a:t>
            </a:r>
            <a:r>
              <a:rPr lang="en-US" sz="1200" b="1" dirty="0" smtClean="0">
                <a:latin typeface="Arial" panose="020B0604020202020204" pitchFamily="34" charset="0"/>
                <a:cs typeface="Arial" panose="020B0604020202020204" pitchFamily="34" charset="0"/>
              </a:rPr>
              <a:t>capability </a:t>
            </a:r>
            <a:r>
              <a:rPr lang="en-US" sz="1200" b="1" dirty="0">
                <a:latin typeface="Arial" panose="020B0604020202020204" pitchFamily="34" charset="0"/>
                <a:cs typeface="Arial" panose="020B0604020202020204" pitchFamily="34" charset="0"/>
              </a:rPr>
              <a:t>to s</a:t>
            </a:r>
            <a:r>
              <a:rPr lang="en-US" sz="1200" b="1" dirty="0" smtClean="0">
                <a:latin typeface="Arial" panose="020B0604020202020204" pitchFamily="34" charset="0"/>
                <a:cs typeface="Arial" panose="020B0604020202020204" pitchFamily="34" charset="0"/>
              </a:rPr>
              <a:t>witch to alternative energy sources by fuel, 2018</a:t>
            </a:r>
          </a:p>
          <a:p>
            <a:r>
              <a:rPr lang="en-US" sz="1200" dirty="0" smtClean="0">
                <a:latin typeface="Arial" panose="020B0604020202020204" pitchFamily="34" charset="0"/>
                <a:cs typeface="Arial" panose="020B0604020202020204" pitchFamily="34" charset="0"/>
              </a:rPr>
              <a:t>number and percentage of manufacturing establishments</a:t>
            </a:r>
            <a:endParaRPr lang="en-US" sz="1200" dirty="0">
              <a:latin typeface="Arial" panose="020B0604020202020204" pitchFamily="34" charset="0"/>
              <a:cs typeface="Arial" panose="020B0604020202020204" pitchFamily="34" charset="0"/>
            </a:endParaRPr>
          </a:p>
        </p:txBody>
      </p:sp>
      <p:sp>
        <p:nvSpPr>
          <p:cNvPr id="8" name="Rectangle 7"/>
          <p:cNvSpPr/>
          <p:nvPr/>
        </p:nvSpPr>
        <p:spPr>
          <a:xfrm>
            <a:off x="2758463" y="3292671"/>
            <a:ext cx="640080" cy="246221"/>
          </a:xfrm>
          <a:prstGeom prst="rect">
            <a:avLst/>
          </a:prstGeom>
          <a:solidFill>
            <a:schemeClr val="bg1"/>
          </a:solidFill>
        </p:spPr>
        <p:txBody>
          <a:bodyPr lIns="0" rIns="0">
            <a:spAutoFit/>
          </a:bodyPr>
          <a:lstStyle/>
          <a:p>
            <a:r>
              <a:rPr lang="en-US" sz="1000" b="1" dirty="0" smtClean="0">
                <a:solidFill>
                  <a:schemeClr val="accent1"/>
                </a:solidFill>
                <a:latin typeface="Arial" panose="020B0604020202020204" pitchFamily="34" charset="0"/>
                <a:cs typeface="Arial" panose="020B0604020202020204" pitchFamily="34" charset="0"/>
              </a:rPr>
              <a:t>electricity</a:t>
            </a:r>
            <a:endParaRPr lang="en-US" sz="1000" b="1" dirty="0">
              <a:solidFill>
                <a:schemeClr val="accent1"/>
              </a:solidFill>
              <a:latin typeface="Arial" panose="020B0604020202020204" pitchFamily="34" charset="0"/>
              <a:cs typeface="Arial" panose="020B0604020202020204" pitchFamily="34" charset="0"/>
            </a:endParaRPr>
          </a:p>
        </p:txBody>
      </p:sp>
      <p:sp>
        <p:nvSpPr>
          <p:cNvPr id="9" name="Rectangle 8"/>
          <p:cNvSpPr/>
          <p:nvPr/>
        </p:nvSpPr>
        <p:spPr>
          <a:xfrm>
            <a:off x="2508447" y="4794393"/>
            <a:ext cx="439544" cy="246221"/>
          </a:xfrm>
          <a:prstGeom prst="rect">
            <a:avLst/>
          </a:prstGeom>
        </p:spPr>
        <p:txBody>
          <a:bodyPr wrap="none">
            <a:spAutoFit/>
          </a:bodyPr>
          <a:lstStyle/>
          <a:p>
            <a:r>
              <a:rPr lang="en-US" sz="1000" b="1" dirty="0">
                <a:solidFill>
                  <a:schemeClr val="tx1">
                    <a:lumMod val="75000"/>
                    <a:lumOff val="25000"/>
                  </a:schemeClr>
                </a:solidFill>
                <a:latin typeface="Arial" panose="020B0604020202020204" pitchFamily="34" charset="0"/>
                <a:cs typeface="Arial" panose="020B0604020202020204" pitchFamily="34" charset="0"/>
              </a:rPr>
              <a:t>coal</a:t>
            </a:r>
          </a:p>
        </p:txBody>
      </p:sp>
      <p:sp>
        <p:nvSpPr>
          <p:cNvPr id="10" name="Rectangle 9"/>
          <p:cNvSpPr/>
          <p:nvPr/>
        </p:nvSpPr>
        <p:spPr>
          <a:xfrm>
            <a:off x="4516817" y="2873877"/>
            <a:ext cx="2128533" cy="400110"/>
          </a:xfrm>
          <a:prstGeom prst="rect">
            <a:avLst/>
          </a:prstGeom>
          <a:solidFill>
            <a:schemeClr val="bg1"/>
          </a:solidFill>
        </p:spPr>
        <p:txBody>
          <a:bodyPr wrap="square">
            <a:spAutoFit/>
          </a:bodyPr>
          <a:lstStyle/>
          <a:p>
            <a:r>
              <a:rPr lang="en-US" sz="1000" b="1" dirty="0" smtClean="0">
                <a:solidFill>
                  <a:schemeClr val="accent2">
                    <a:lumMod val="60000"/>
                    <a:lumOff val="40000"/>
                  </a:schemeClr>
                </a:solidFill>
                <a:latin typeface="Arial" panose="020B0604020202020204" pitchFamily="34" charset="0"/>
                <a:cs typeface="Arial" panose="020B0604020202020204" pitchFamily="34" charset="0"/>
              </a:rPr>
              <a:t>hydrocarbon gas liquids </a:t>
            </a:r>
            <a:r>
              <a:rPr lang="en-US" sz="1000" b="1" dirty="0">
                <a:solidFill>
                  <a:schemeClr val="accent2">
                    <a:lumMod val="60000"/>
                    <a:lumOff val="40000"/>
                  </a:schemeClr>
                </a:solidFill>
                <a:latin typeface="Arial" panose="020B0604020202020204" pitchFamily="34" charset="0"/>
                <a:cs typeface="Arial" panose="020B0604020202020204" pitchFamily="34" charset="0"/>
              </a:rPr>
              <a:t>(</a:t>
            </a:r>
            <a:r>
              <a:rPr lang="en-US" sz="1000" b="1" dirty="0" smtClean="0">
                <a:solidFill>
                  <a:schemeClr val="accent2">
                    <a:lumMod val="60000"/>
                    <a:lumOff val="40000"/>
                  </a:schemeClr>
                </a:solidFill>
                <a:latin typeface="Arial" panose="020B0604020202020204" pitchFamily="34" charset="0"/>
                <a:cs typeface="Arial" panose="020B0604020202020204" pitchFamily="34" charset="0"/>
              </a:rPr>
              <a:t>excluding natural </a:t>
            </a:r>
            <a:r>
              <a:rPr lang="en-US" sz="1000" b="1" dirty="0">
                <a:solidFill>
                  <a:schemeClr val="accent2">
                    <a:lumMod val="60000"/>
                    <a:lumOff val="40000"/>
                  </a:schemeClr>
                </a:solidFill>
                <a:latin typeface="Arial" panose="020B0604020202020204" pitchFamily="34" charset="0"/>
                <a:cs typeface="Arial" panose="020B0604020202020204" pitchFamily="34" charset="0"/>
              </a:rPr>
              <a:t>gasoline)</a:t>
            </a:r>
          </a:p>
        </p:txBody>
      </p:sp>
      <p:sp>
        <p:nvSpPr>
          <p:cNvPr id="11" name="Rectangle 10"/>
          <p:cNvSpPr/>
          <p:nvPr/>
        </p:nvSpPr>
        <p:spPr>
          <a:xfrm>
            <a:off x="5081528" y="2429266"/>
            <a:ext cx="865943" cy="246221"/>
          </a:xfrm>
          <a:prstGeom prst="rect">
            <a:avLst/>
          </a:prstGeom>
          <a:solidFill>
            <a:schemeClr val="bg1"/>
          </a:solidFill>
        </p:spPr>
        <p:txBody>
          <a:bodyPr wrap="none">
            <a:spAutoFit/>
          </a:bodyPr>
          <a:lstStyle/>
          <a:p>
            <a:r>
              <a:rPr lang="en-US" sz="1000" b="1" dirty="0">
                <a:solidFill>
                  <a:schemeClr val="tx2">
                    <a:lumMod val="90000"/>
                    <a:lumOff val="10000"/>
                  </a:schemeClr>
                </a:solidFill>
                <a:latin typeface="Arial" panose="020B0604020202020204" pitchFamily="34" charset="0"/>
                <a:cs typeface="Arial" panose="020B0604020202020204" pitchFamily="34" charset="0"/>
              </a:rPr>
              <a:t>natural gas</a:t>
            </a:r>
          </a:p>
        </p:txBody>
      </p:sp>
      <p:sp>
        <p:nvSpPr>
          <p:cNvPr id="12" name="Rectangle 11"/>
          <p:cNvSpPr/>
          <p:nvPr/>
        </p:nvSpPr>
        <p:spPr>
          <a:xfrm>
            <a:off x="1221908" y="3907283"/>
            <a:ext cx="737702" cy="400110"/>
          </a:xfrm>
          <a:prstGeom prst="rect">
            <a:avLst/>
          </a:prstGeom>
          <a:solidFill>
            <a:schemeClr val="bg1"/>
          </a:solidFill>
        </p:spPr>
        <p:txBody>
          <a:bodyPr wrap="none">
            <a:spAutoFit/>
          </a:bodyPr>
          <a:lstStyle/>
          <a:p>
            <a:r>
              <a:rPr lang="en-US" sz="1000" b="1" dirty="0">
                <a:solidFill>
                  <a:schemeClr val="accent5"/>
                </a:solidFill>
                <a:latin typeface="Arial" panose="020B0604020202020204" pitchFamily="34" charset="0"/>
                <a:cs typeface="Arial" panose="020B0604020202020204" pitchFamily="34" charset="0"/>
              </a:rPr>
              <a:t>distillate </a:t>
            </a:r>
            <a:endParaRPr lang="en-US" sz="1000" b="1" dirty="0" smtClean="0">
              <a:solidFill>
                <a:schemeClr val="accent5"/>
              </a:solidFill>
              <a:latin typeface="Arial" panose="020B0604020202020204" pitchFamily="34" charset="0"/>
              <a:cs typeface="Arial" panose="020B0604020202020204" pitchFamily="34" charset="0"/>
            </a:endParaRPr>
          </a:p>
          <a:p>
            <a:r>
              <a:rPr lang="en-US" sz="1000" b="1" dirty="0" smtClean="0">
                <a:solidFill>
                  <a:schemeClr val="accent5"/>
                </a:solidFill>
                <a:latin typeface="Arial" panose="020B0604020202020204" pitchFamily="34" charset="0"/>
                <a:cs typeface="Arial" panose="020B0604020202020204" pitchFamily="34" charset="0"/>
              </a:rPr>
              <a:t>fuel </a:t>
            </a:r>
            <a:r>
              <a:rPr lang="en-US" sz="1000" b="1" dirty="0">
                <a:solidFill>
                  <a:schemeClr val="accent5"/>
                </a:solidFill>
                <a:latin typeface="Arial" panose="020B0604020202020204" pitchFamily="34" charset="0"/>
                <a:cs typeface="Arial" panose="020B0604020202020204" pitchFamily="34" charset="0"/>
              </a:rPr>
              <a:t>oil</a:t>
            </a:r>
          </a:p>
        </p:txBody>
      </p:sp>
      <p:sp>
        <p:nvSpPr>
          <p:cNvPr id="13" name="Rectangle 12"/>
          <p:cNvSpPr/>
          <p:nvPr/>
        </p:nvSpPr>
        <p:spPr>
          <a:xfrm>
            <a:off x="3109851" y="4248977"/>
            <a:ext cx="708848" cy="400110"/>
          </a:xfrm>
          <a:prstGeom prst="rect">
            <a:avLst/>
          </a:prstGeom>
          <a:solidFill>
            <a:schemeClr val="bg1"/>
          </a:solidFill>
        </p:spPr>
        <p:txBody>
          <a:bodyPr wrap="none">
            <a:spAutoFit/>
          </a:bodyPr>
          <a:lstStyle/>
          <a:p>
            <a:r>
              <a:rPr lang="en-US" sz="1000" b="1" dirty="0">
                <a:solidFill>
                  <a:schemeClr val="accent5">
                    <a:lumMod val="60000"/>
                    <a:lumOff val="40000"/>
                  </a:schemeClr>
                </a:solidFill>
                <a:latin typeface="Arial" panose="020B0604020202020204" pitchFamily="34" charset="0"/>
                <a:cs typeface="Arial" panose="020B0604020202020204" pitchFamily="34" charset="0"/>
              </a:rPr>
              <a:t>residual </a:t>
            </a:r>
            <a:endParaRPr lang="en-US" sz="1000" b="1" dirty="0" smtClean="0">
              <a:solidFill>
                <a:schemeClr val="accent5">
                  <a:lumMod val="60000"/>
                  <a:lumOff val="40000"/>
                </a:schemeClr>
              </a:solidFill>
              <a:latin typeface="Arial" panose="020B0604020202020204" pitchFamily="34" charset="0"/>
              <a:cs typeface="Arial" panose="020B0604020202020204" pitchFamily="34" charset="0"/>
            </a:endParaRPr>
          </a:p>
          <a:p>
            <a:r>
              <a:rPr lang="en-US" sz="1000" b="1" dirty="0" smtClean="0">
                <a:solidFill>
                  <a:schemeClr val="accent5">
                    <a:lumMod val="60000"/>
                    <a:lumOff val="40000"/>
                  </a:schemeClr>
                </a:solidFill>
                <a:latin typeface="Arial" panose="020B0604020202020204" pitchFamily="34" charset="0"/>
                <a:cs typeface="Arial" panose="020B0604020202020204" pitchFamily="34" charset="0"/>
              </a:rPr>
              <a:t>fuel </a:t>
            </a:r>
            <a:r>
              <a:rPr lang="en-US" sz="1000" b="1" dirty="0">
                <a:solidFill>
                  <a:schemeClr val="accent5">
                    <a:lumMod val="60000"/>
                    <a:lumOff val="40000"/>
                  </a:schemeClr>
                </a:solidFill>
                <a:latin typeface="Arial" panose="020B0604020202020204" pitchFamily="34" charset="0"/>
                <a:cs typeface="Arial" panose="020B0604020202020204" pitchFamily="34" charset="0"/>
              </a:rPr>
              <a:t>oil</a:t>
            </a:r>
          </a:p>
        </p:txBody>
      </p:sp>
      <p:sp>
        <p:nvSpPr>
          <p:cNvPr id="14" name="TextBox 13"/>
          <p:cNvSpPr txBox="1"/>
          <p:nvPr/>
        </p:nvSpPr>
        <p:spPr>
          <a:xfrm>
            <a:off x="6645350" y="1870364"/>
            <a:ext cx="5039832" cy="196977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Although fewest in number, the 280 establishments using distillate fuel oil had the largest percentage of establishments that could switch to alternative energy sources (22%). Coal establishments had the second largest percentage (17%).</a:t>
            </a:r>
          </a:p>
          <a:p>
            <a:pPr marL="285750" indent="-2857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Electricity had the lowest percentage of establishments that could switch to alternative energy sources (2%).</a:t>
            </a:r>
          </a:p>
          <a:p>
            <a:pPr marL="285750" indent="-285750">
              <a:spcAft>
                <a:spcPts val="600"/>
              </a:spcAft>
              <a:buFont typeface="Arial" panose="020B0604020202020204" pitchFamily="34" charset="0"/>
              <a:buChar char="•"/>
            </a:pPr>
            <a:endParaRPr lang="en-US" sz="1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56080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132" y="1295706"/>
            <a:ext cx="11603736" cy="758952"/>
          </a:xfrm>
        </p:spPr>
        <p:txBody>
          <a:bodyPr>
            <a:normAutofit fontScale="90000"/>
          </a:bodyPr>
          <a:lstStyle/>
          <a:p>
            <a:pPr algn="ctr"/>
            <a:r>
              <a:rPr lang="en-US" i="1" dirty="0">
                <a:latin typeface="Arial" panose="020B0604020202020204" pitchFamily="34" charset="0"/>
                <a:cs typeface="Arial" panose="020B0604020202020204" pitchFamily="34" charset="0"/>
              </a:rPr>
              <a:t>2018 </a:t>
            </a:r>
            <a:r>
              <a:rPr lang="en-US" i="1" dirty="0" smtClean="0">
                <a:latin typeface="Arial" panose="020B0604020202020204" pitchFamily="34" charset="0"/>
                <a:cs typeface="Arial" panose="020B0604020202020204" pitchFamily="34" charset="0"/>
              </a:rPr>
              <a:t>Manufacturing Energy </a:t>
            </a:r>
            <a:r>
              <a:rPr lang="en-US" i="1" dirty="0">
                <a:latin typeface="Arial" panose="020B0604020202020204" pitchFamily="34" charset="0"/>
                <a:cs typeface="Arial" panose="020B0604020202020204" pitchFamily="34" charset="0"/>
              </a:rPr>
              <a:t>Consumption Survey</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i="1" dirty="0">
                <a:latin typeface="Arial" panose="020B0604020202020204" pitchFamily="34" charset="0"/>
                <a:cs typeface="Arial" panose="020B0604020202020204" pitchFamily="34" charset="0"/>
              </a:rPr>
              <a:t/>
            </a:r>
            <a:br>
              <a:rPr lang="en-US" i="1"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December 2021</a:t>
            </a:r>
            <a:endParaRPr lang="en-US" dirty="0"/>
          </a:p>
        </p:txBody>
      </p:sp>
      <p:sp>
        <p:nvSpPr>
          <p:cNvPr id="3" name="Footer Placeholder 2"/>
          <p:cNvSpPr>
            <a:spLocks noGrp="1"/>
          </p:cNvSpPr>
          <p:nvPr>
            <p:ph type="ftr" sz="quarter" idx="11"/>
          </p:nvPr>
        </p:nvSpPr>
        <p:spPr/>
        <p:txBody>
          <a:bodyPr/>
          <a:lstStyle/>
          <a:p>
            <a:r>
              <a:rPr lang="en-US" dirty="0" smtClean="0">
                <a:solidFill>
                  <a:schemeClr val="accent1"/>
                </a:solidFill>
              </a:rPr>
              <a:t>#MECS2018 </a:t>
            </a:r>
            <a:r>
              <a:rPr lang="en-US" dirty="0" smtClean="0"/>
              <a:t>| </a:t>
            </a:r>
            <a:r>
              <a:rPr lang="en-US" dirty="0" smtClean="0">
                <a:solidFill>
                  <a:schemeClr val="tx1"/>
                </a:solidFill>
              </a:rPr>
              <a:t>www.eia.gov/consumption/manufacturing</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39B6C762-8557-4DA1-B8AC-C021AA8525D8}" type="slidenum">
              <a:rPr lang="en-US" smtClean="0"/>
              <a:pPr/>
              <a:t>2</a:t>
            </a:fld>
            <a:endParaRPr lang="en-US" dirty="0"/>
          </a:p>
        </p:txBody>
      </p:sp>
      <p:sp>
        <p:nvSpPr>
          <p:cNvPr id="5" name="Text Placeholder 2"/>
          <p:cNvSpPr txBox="1">
            <a:spLocks/>
          </p:cNvSpPr>
          <p:nvPr/>
        </p:nvSpPr>
        <p:spPr>
          <a:xfrm>
            <a:off x="1749381" y="2244010"/>
            <a:ext cx="8693239" cy="448786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solidFill>
                  <a:schemeClr val="tx1"/>
                </a:solidFill>
                <a:latin typeface="Arial" panose="020B0604020202020204" pitchFamily="34" charset="0"/>
                <a:cs typeface="Arial" panose="020B0604020202020204" pitchFamily="34" charset="0"/>
              </a:rPr>
              <a:t>U.S. Energy Information Administration</a:t>
            </a:r>
          </a:p>
          <a:p>
            <a:pPr algn="ctr"/>
            <a:r>
              <a:rPr lang="en-US" sz="1400" dirty="0" smtClean="0">
                <a:solidFill>
                  <a:schemeClr val="tx1"/>
                </a:solidFill>
                <a:latin typeface="Arial" panose="020B0604020202020204" pitchFamily="34" charset="0"/>
                <a:cs typeface="Arial" panose="020B0604020202020204" pitchFamily="34" charset="0"/>
              </a:rPr>
              <a:t>Office of Energy Statistics</a:t>
            </a:r>
          </a:p>
          <a:p>
            <a:pPr algn="ctr"/>
            <a:r>
              <a:rPr lang="en-US" sz="1400" dirty="0" smtClean="0">
                <a:solidFill>
                  <a:schemeClr val="tx1"/>
                </a:solidFill>
                <a:latin typeface="Arial" panose="020B0604020202020204" pitchFamily="34" charset="0"/>
                <a:cs typeface="Arial" panose="020B0604020202020204" pitchFamily="34" charset="0"/>
              </a:rPr>
              <a:t>U.S. Department of Energy</a:t>
            </a:r>
          </a:p>
          <a:p>
            <a:pPr algn="ctr"/>
            <a:r>
              <a:rPr lang="en-US" sz="1400" dirty="0" smtClean="0">
                <a:solidFill>
                  <a:schemeClr val="tx1"/>
                </a:solidFill>
                <a:latin typeface="Arial" panose="020B0604020202020204" pitchFamily="34" charset="0"/>
                <a:cs typeface="Arial" panose="020B0604020202020204" pitchFamily="34" charset="0"/>
              </a:rPr>
              <a:t>Washington, DC 20585</a:t>
            </a:r>
          </a:p>
          <a:p>
            <a:pPr algn="ctr"/>
            <a:endParaRPr lang="en-US" sz="1400" dirty="0" smtClean="0">
              <a:solidFill>
                <a:schemeClr val="tx1"/>
              </a:solidFill>
              <a:latin typeface="Arial" panose="020B0604020202020204" pitchFamily="34" charset="0"/>
              <a:cs typeface="Arial" panose="020B0604020202020204" pitchFamily="34" charset="0"/>
            </a:endParaRPr>
          </a:p>
          <a:p>
            <a:pPr algn="ctr"/>
            <a:endParaRPr lang="en-US" sz="1400" dirty="0" smtClean="0">
              <a:solidFill>
                <a:schemeClr val="tx1"/>
              </a:solidFill>
              <a:latin typeface="Arial" panose="020B0604020202020204" pitchFamily="34" charset="0"/>
              <a:cs typeface="Arial" panose="020B0604020202020204" pitchFamily="34" charset="0"/>
            </a:endParaRPr>
          </a:p>
          <a:p>
            <a:pPr algn="ctr"/>
            <a:r>
              <a:rPr lang="en-US" sz="1400" dirty="0" smtClean="0">
                <a:solidFill>
                  <a:schemeClr val="tx1"/>
                </a:solidFill>
                <a:latin typeface="Arial" panose="020B0604020202020204" pitchFamily="34" charset="0"/>
                <a:cs typeface="Arial" panose="020B0604020202020204" pitchFamily="34" charset="0"/>
              </a:rPr>
              <a:t>This publication is available at</a:t>
            </a:r>
          </a:p>
          <a:p>
            <a:pPr algn="ctr"/>
            <a:r>
              <a:rPr lang="en-US" sz="1400" dirty="0" smtClean="0">
                <a:solidFill>
                  <a:schemeClr val="accent3"/>
                </a:solidFill>
                <a:latin typeface="Arial" panose="020B0604020202020204" pitchFamily="34" charset="0"/>
                <a:cs typeface="Arial" panose="020B0604020202020204" pitchFamily="34" charset="0"/>
                <a:hlinkClick r:id="rId2"/>
              </a:rPr>
              <a:t>https://www.eia.gov/consumption/manufacturing</a:t>
            </a:r>
            <a:endParaRPr lang="en-US" sz="1400" dirty="0" smtClean="0">
              <a:solidFill>
                <a:schemeClr val="accent3"/>
              </a:solidFill>
              <a:latin typeface="Arial" panose="020B0604020202020204" pitchFamily="34" charset="0"/>
              <a:cs typeface="Arial" panose="020B0604020202020204" pitchFamily="34" charset="0"/>
            </a:endParaRPr>
          </a:p>
          <a:p>
            <a:pPr algn="ctr"/>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pPr lvl="1"/>
            <a:endParaRPr lang="en-US" sz="1200" dirty="0" smtClean="0">
              <a:latin typeface="Arial" panose="020B0604020202020204" pitchFamily="34" charset="0"/>
              <a:cs typeface="Arial" panose="020B0604020202020204" pitchFamily="34" charset="0"/>
            </a:endParaRPr>
          </a:p>
          <a:p>
            <a:pPr lvl="1"/>
            <a:endParaRPr lang="en-US" sz="1200" dirty="0" smtClean="0">
              <a:latin typeface="Arial" panose="020B0604020202020204" pitchFamily="34" charset="0"/>
              <a:cs typeface="Arial" panose="020B0604020202020204" pitchFamily="34" charset="0"/>
            </a:endParaRPr>
          </a:p>
          <a:p>
            <a:pPr lvl="1"/>
            <a:r>
              <a:rPr lang="en-US" sz="1200" dirty="0" smtClean="0">
                <a:latin typeface="Arial" panose="020B0604020202020204" pitchFamily="34" charset="0"/>
                <a:cs typeface="Arial" panose="020B0604020202020204" pitchFamily="34" charset="0"/>
              </a:rPr>
              <a:t>This report was prepared by the U.S. Energy Information Administration (EIA), the statistical and analytical agency within the U.S. Department of Energy. By law, EIA's data and analyses are independent of approval by any other officer or employee of the United States Government. The views in this report therefore should not be construed as representing those of the U.S. Department of Energy or other federal agencies.</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27440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2675930098"/>
              </p:ext>
            </p:extLst>
          </p:nvPr>
        </p:nvGraphicFramePr>
        <p:xfrm>
          <a:off x="294132" y="1853582"/>
          <a:ext cx="6819049" cy="344143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smtClean="0"/>
              <a:t>Small price changes may cause a switch to alternative fuels</a:t>
            </a:r>
            <a:endParaRPr lang="en-US" dirty="0"/>
          </a:p>
        </p:txBody>
      </p:sp>
      <p:sp>
        <p:nvSpPr>
          <p:cNvPr id="3" name="Footer Placeholder 2"/>
          <p:cNvSpPr>
            <a:spLocks noGrp="1"/>
          </p:cNvSpPr>
          <p:nvPr>
            <p:ph type="ftr" sz="quarter" idx="11"/>
          </p:nvPr>
        </p:nvSpPr>
        <p:spPr/>
        <p:txBody>
          <a:bodyPr/>
          <a:lstStyle/>
          <a:p>
            <a:r>
              <a:rPr lang="en-US" smtClean="0">
                <a:solidFill>
                  <a:schemeClr val="accent1"/>
                </a:solidFill>
              </a:rPr>
              <a:t>#MECS2018 </a:t>
            </a:r>
            <a:r>
              <a:rPr lang="en-US" smtClean="0"/>
              <a:t>| </a:t>
            </a:r>
            <a:r>
              <a:rPr lang="en-US" smtClean="0">
                <a:solidFill>
                  <a:schemeClr val="tx1"/>
                </a:solidFill>
              </a:rPr>
              <a:t>www.eia.gov/consumption/manufacturing</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39B6C762-8557-4DA1-B8AC-C021AA8525D8}" type="slidenum">
              <a:rPr lang="en-US" smtClean="0"/>
              <a:pPr/>
              <a:t>20</a:t>
            </a:fld>
            <a:endParaRPr lang="en-US" dirty="0"/>
          </a:p>
        </p:txBody>
      </p:sp>
      <p:sp>
        <p:nvSpPr>
          <p:cNvPr id="6" name="Rectangle 5"/>
          <p:cNvSpPr/>
          <p:nvPr/>
        </p:nvSpPr>
        <p:spPr>
          <a:xfrm>
            <a:off x="294131" y="1408699"/>
            <a:ext cx="6622057" cy="461665"/>
          </a:xfrm>
          <a:prstGeom prst="rect">
            <a:avLst/>
          </a:prstGeom>
        </p:spPr>
        <p:txBody>
          <a:bodyPr wrap="square">
            <a:spAutoFit/>
          </a:bodyPr>
          <a:lstStyle/>
          <a:p>
            <a:r>
              <a:rPr lang="en-US" sz="1200" b="1" dirty="0">
                <a:latin typeface="Arial" panose="020B0604020202020204" pitchFamily="34" charset="0"/>
                <a:cs typeface="Arial" panose="020B0604020202020204" pitchFamily="34" charset="0"/>
              </a:rPr>
              <a:t>Levels of </a:t>
            </a:r>
            <a:r>
              <a:rPr lang="en-US" sz="1200" b="1" dirty="0" smtClean="0">
                <a:latin typeface="Arial" panose="020B0604020202020204" pitchFamily="34" charset="0"/>
                <a:cs typeface="Arial" panose="020B0604020202020204" pitchFamily="34" charset="0"/>
              </a:rPr>
              <a:t>price difference </a:t>
            </a:r>
            <a:r>
              <a:rPr lang="en-US" sz="1200" b="1" dirty="0">
                <a:latin typeface="Arial" panose="020B0604020202020204" pitchFamily="34" charset="0"/>
                <a:cs typeface="Arial" panose="020B0604020202020204" pitchFamily="34" charset="0"/>
              </a:rPr>
              <a:t>that </a:t>
            </a:r>
            <a:r>
              <a:rPr lang="en-US" sz="1200" b="1" dirty="0" smtClean="0">
                <a:latin typeface="Arial" panose="020B0604020202020204" pitchFamily="34" charset="0"/>
                <a:cs typeface="Arial" panose="020B0604020202020204" pitchFamily="34" charset="0"/>
              </a:rPr>
              <a:t>would cause </a:t>
            </a:r>
            <a:r>
              <a:rPr lang="en-US" sz="1200" b="1" dirty="0">
                <a:latin typeface="Arial" panose="020B0604020202020204" pitchFamily="34" charset="0"/>
                <a:cs typeface="Arial" panose="020B0604020202020204" pitchFamily="34" charset="0"/>
              </a:rPr>
              <a:t>a s</a:t>
            </a:r>
            <a:r>
              <a:rPr lang="en-US" sz="1200" b="1" dirty="0" smtClean="0">
                <a:latin typeface="Arial" panose="020B0604020202020204" pitchFamily="34" charset="0"/>
                <a:cs typeface="Arial" panose="020B0604020202020204" pitchFamily="34" charset="0"/>
              </a:rPr>
              <a:t>witch to an alternative fuel, 2018</a:t>
            </a:r>
          </a:p>
          <a:p>
            <a:pPr algn="ctr"/>
            <a:r>
              <a:rPr lang="en-US" sz="1200" dirty="0" smtClean="0">
                <a:latin typeface="Arial" panose="020B0604020202020204" pitchFamily="34" charset="0"/>
                <a:cs typeface="Arial" panose="020B0604020202020204" pitchFamily="34" charset="0"/>
              </a:rPr>
              <a:t>	number of manufacturing establishments</a:t>
            </a:r>
            <a:endParaRPr lang="en-US" sz="1200" dirty="0">
              <a:latin typeface="Arial" panose="020B0604020202020204" pitchFamily="34" charset="0"/>
              <a:cs typeface="Arial" panose="020B0604020202020204" pitchFamily="34" charset="0"/>
            </a:endParaRPr>
          </a:p>
        </p:txBody>
      </p:sp>
      <p:sp>
        <p:nvSpPr>
          <p:cNvPr id="7" name="Rectangle 6"/>
          <p:cNvSpPr/>
          <p:nvPr/>
        </p:nvSpPr>
        <p:spPr>
          <a:xfrm>
            <a:off x="5875766" y="5285146"/>
            <a:ext cx="914400" cy="553998"/>
          </a:xfrm>
          <a:prstGeom prst="rect">
            <a:avLst/>
          </a:prstGeom>
        </p:spPr>
        <p:txBody>
          <a:bodyPr>
            <a:spAutoFit/>
          </a:bodyPr>
          <a:lstStyle/>
          <a:p>
            <a:pPr algn="ctr"/>
            <a:r>
              <a:rPr lang="en-US" sz="1000" b="1" dirty="0" smtClean="0">
                <a:solidFill>
                  <a:schemeClr val="bg1">
                    <a:lumMod val="50000"/>
                  </a:schemeClr>
                </a:solidFill>
                <a:latin typeface="Arial" panose="020B0604020202020204" pitchFamily="34" charset="0"/>
                <a:cs typeface="Arial" panose="020B0604020202020204" pitchFamily="34" charset="0"/>
              </a:rPr>
              <a:t>estimate </a:t>
            </a:r>
          </a:p>
          <a:p>
            <a:pPr algn="ctr"/>
            <a:r>
              <a:rPr lang="en-US" sz="1000" b="1" dirty="0" smtClean="0">
                <a:solidFill>
                  <a:schemeClr val="bg1">
                    <a:lumMod val="50000"/>
                  </a:schemeClr>
                </a:solidFill>
                <a:latin typeface="Arial" panose="020B0604020202020204" pitchFamily="34" charset="0"/>
                <a:cs typeface="Arial" panose="020B0604020202020204" pitchFamily="34" charset="0"/>
              </a:rPr>
              <a:t>cannot </a:t>
            </a:r>
          </a:p>
          <a:p>
            <a:pPr algn="ctr"/>
            <a:r>
              <a:rPr lang="en-US" sz="1000" b="1" dirty="0" smtClean="0">
                <a:solidFill>
                  <a:schemeClr val="bg1">
                    <a:lumMod val="50000"/>
                  </a:schemeClr>
                </a:solidFill>
                <a:latin typeface="Arial" panose="020B0604020202020204" pitchFamily="34" charset="0"/>
                <a:cs typeface="Arial" panose="020B0604020202020204" pitchFamily="34" charset="0"/>
              </a:rPr>
              <a:t>be provided</a:t>
            </a:r>
            <a:endParaRPr lang="en-US" sz="1000" dirty="0">
              <a:solidFill>
                <a:schemeClr val="bg1">
                  <a:lumMod val="50000"/>
                </a:schemeClr>
              </a:solidFill>
              <a:latin typeface="Arial" panose="020B0604020202020204" pitchFamily="34" charset="0"/>
              <a:cs typeface="Arial" panose="020B0604020202020204" pitchFamily="34" charset="0"/>
            </a:endParaRPr>
          </a:p>
        </p:txBody>
      </p:sp>
      <p:sp>
        <p:nvSpPr>
          <p:cNvPr id="8" name="Rectangle 7"/>
          <p:cNvSpPr/>
          <p:nvPr/>
        </p:nvSpPr>
        <p:spPr>
          <a:xfrm>
            <a:off x="955704" y="5285146"/>
            <a:ext cx="1226619" cy="553998"/>
          </a:xfrm>
          <a:prstGeom prst="rect">
            <a:avLst/>
          </a:prstGeom>
        </p:spPr>
        <p:txBody>
          <a:bodyPr wrap="none">
            <a:spAutoFit/>
          </a:bodyPr>
          <a:lstStyle/>
          <a:p>
            <a:pPr algn="ctr"/>
            <a:r>
              <a:rPr lang="en-US" sz="1000" b="1" dirty="0">
                <a:solidFill>
                  <a:schemeClr val="accent5">
                    <a:lumMod val="75000"/>
                  </a:schemeClr>
                </a:solidFill>
                <a:latin typeface="Arial" panose="020B0604020202020204" pitchFamily="34" charset="0"/>
                <a:cs typeface="Arial" panose="020B0604020202020204" pitchFamily="34" charset="0"/>
              </a:rPr>
              <a:t>would not </a:t>
            </a:r>
            <a:endParaRPr lang="en-US" sz="1000" b="1" dirty="0" smtClean="0">
              <a:solidFill>
                <a:schemeClr val="accent5">
                  <a:lumMod val="75000"/>
                </a:schemeClr>
              </a:solidFill>
              <a:latin typeface="Arial" panose="020B0604020202020204" pitchFamily="34" charset="0"/>
              <a:cs typeface="Arial" panose="020B0604020202020204" pitchFamily="34" charset="0"/>
            </a:endParaRPr>
          </a:p>
          <a:p>
            <a:pPr algn="ctr"/>
            <a:r>
              <a:rPr lang="en-US" sz="1000" b="1" dirty="0" smtClean="0">
                <a:solidFill>
                  <a:schemeClr val="accent5">
                    <a:lumMod val="75000"/>
                  </a:schemeClr>
                </a:solidFill>
                <a:latin typeface="Arial" panose="020B0604020202020204" pitchFamily="34" charset="0"/>
                <a:cs typeface="Arial" panose="020B0604020202020204" pitchFamily="34" charset="0"/>
              </a:rPr>
              <a:t>switch </a:t>
            </a:r>
          </a:p>
          <a:p>
            <a:pPr algn="ctr"/>
            <a:r>
              <a:rPr lang="en-US" sz="1000" b="1" dirty="0" smtClean="0">
                <a:solidFill>
                  <a:schemeClr val="accent5">
                    <a:lumMod val="75000"/>
                  </a:schemeClr>
                </a:solidFill>
                <a:latin typeface="Arial" panose="020B0604020202020204" pitchFamily="34" charset="0"/>
                <a:cs typeface="Arial" panose="020B0604020202020204" pitchFamily="34" charset="0"/>
              </a:rPr>
              <a:t>because of </a:t>
            </a:r>
            <a:r>
              <a:rPr lang="en-US" sz="1000" b="1" dirty="0">
                <a:solidFill>
                  <a:schemeClr val="accent5">
                    <a:lumMod val="75000"/>
                  </a:schemeClr>
                </a:solidFill>
                <a:latin typeface="Arial" panose="020B0604020202020204" pitchFamily="34" charset="0"/>
                <a:cs typeface="Arial" panose="020B0604020202020204" pitchFamily="34" charset="0"/>
              </a:rPr>
              <a:t>price</a:t>
            </a:r>
            <a:r>
              <a:rPr lang="en-US" sz="1000" dirty="0">
                <a:solidFill>
                  <a:schemeClr val="accent5">
                    <a:lumMod val="75000"/>
                  </a:schemeClr>
                </a:solidFill>
                <a:latin typeface="Arial" panose="020B0604020202020204" pitchFamily="34" charset="0"/>
                <a:cs typeface="Arial" panose="020B0604020202020204" pitchFamily="34" charset="0"/>
              </a:rPr>
              <a:t> </a:t>
            </a:r>
          </a:p>
        </p:txBody>
      </p:sp>
      <p:sp>
        <p:nvSpPr>
          <p:cNvPr id="9" name="Rectangle 8"/>
          <p:cNvSpPr/>
          <p:nvPr/>
        </p:nvSpPr>
        <p:spPr>
          <a:xfrm>
            <a:off x="1943227" y="5285146"/>
            <a:ext cx="772969" cy="246221"/>
          </a:xfrm>
          <a:prstGeom prst="rect">
            <a:avLst/>
          </a:prstGeom>
        </p:spPr>
        <p:txBody>
          <a:bodyPr wrap="none">
            <a:spAutoFit/>
          </a:bodyPr>
          <a:lstStyle/>
          <a:p>
            <a:r>
              <a:rPr lang="en-US" sz="1000" b="1" dirty="0">
                <a:solidFill>
                  <a:schemeClr val="accent3">
                    <a:lumMod val="40000"/>
                    <a:lumOff val="60000"/>
                  </a:schemeClr>
                </a:solidFill>
                <a:latin typeface="Arial" panose="020B0604020202020204" pitchFamily="34" charset="0"/>
                <a:cs typeface="Arial" panose="020B0604020202020204" pitchFamily="34" charset="0"/>
              </a:rPr>
              <a:t>1</a:t>
            </a:r>
            <a:r>
              <a:rPr lang="en-US" sz="1000" b="1" dirty="0" smtClean="0">
                <a:solidFill>
                  <a:schemeClr val="accent3">
                    <a:lumMod val="40000"/>
                    <a:lumOff val="60000"/>
                  </a:schemeClr>
                </a:solidFill>
                <a:latin typeface="Arial" panose="020B0604020202020204" pitchFamily="34" charset="0"/>
                <a:cs typeface="Arial" panose="020B0604020202020204" pitchFamily="34" charset="0"/>
              </a:rPr>
              <a:t>% - 10</a:t>
            </a:r>
            <a:r>
              <a:rPr lang="en-US" sz="1000" b="1" dirty="0">
                <a:solidFill>
                  <a:schemeClr val="accent3">
                    <a:lumMod val="40000"/>
                    <a:lumOff val="60000"/>
                  </a:schemeClr>
                </a:solidFill>
                <a:latin typeface="Arial" panose="020B0604020202020204" pitchFamily="34" charset="0"/>
                <a:cs typeface="Arial" panose="020B0604020202020204" pitchFamily="34" charset="0"/>
              </a:rPr>
              <a:t>%</a:t>
            </a:r>
            <a:r>
              <a:rPr lang="en-US" sz="1000" dirty="0">
                <a:solidFill>
                  <a:schemeClr val="accent3">
                    <a:lumMod val="40000"/>
                    <a:lumOff val="60000"/>
                  </a:schemeClr>
                </a:solidFill>
                <a:latin typeface="Arial" panose="020B0604020202020204" pitchFamily="34" charset="0"/>
                <a:cs typeface="Arial" panose="020B0604020202020204" pitchFamily="34" charset="0"/>
              </a:rPr>
              <a:t> </a:t>
            </a:r>
          </a:p>
        </p:txBody>
      </p:sp>
      <p:sp>
        <p:nvSpPr>
          <p:cNvPr id="10" name="Rectangle 9"/>
          <p:cNvSpPr/>
          <p:nvPr/>
        </p:nvSpPr>
        <p:spPr>
          <a:xfrm>
            <a:off x="2618166" y="5285146"/>
            <a:ext cx="843501" cy="246221"/>
          </a:xfrm>
          <a:prstGeom prst="rect">
            <a:avLst/>
          </a:prstGeom>
        </p:spPr>
        <p:txBody>
          <a:bodyPr wrap="none">
            <a:spAutoFit/>
          </a:bodyPr>
          <a:lstStyle/>
          <a:p>
            <a:r>
              <a:rPr lang="en-US" sz="1000" b="1" dirty="0">
                <a:solidFill>
                  <a:schemeClr val="accent3">
                    <a:lumMod val="60000"/>
                    <a:lumOff val="40000"/>
                  </a:schemeClr>
                </a:solidFill>
                <a:latin typeface="Arial" panose="020B0604020202020204" pitchFamily="34" charset="0"/>
                <a:cs typeface="Arial" panose="020B0604020202020204" pitchFamily="34" charset="0"/>
              </a:rPr>
              <a:t>11</a:t>
            </a:r>
            <a:r>
              <a:rPr lang="en-US" sz="1000" b="1" dirty="0" smtClean="0">
                <a:solidFill>
                  <a:schemeClr val="accent3">
                    <a:lumMod val="60000"/>
                    <a:lumOff val="40000"/>
                  </a:schemeClr>
                </a:solidFill>
                <a:latin typeface="Arial" panose="020B0604020202020204" pitchFamily="34" charset="0"/>
                <a:cs typeface="Arial" panose="020B0604020202020204" pitchFamily="34" charset="0"/>
              </a:rPr>
              <a:t>% - 25</a:t>
            </a:r>
            <a:r>
              <a:rPr lang="en-US" sz="1000" b="1" dirty="0">
                <a:solidFill>
                  <a:schemeClr val="accent3">
                    <a:lumMod val="60000"/>
                    <a:lumOff val="40000"/>
                  </a:schemeClr>
                </a:solidFill>
                <a:latin typeface="Arial" panose="020B0604020202020204" pitchFamily="34" charset="0"/>
                <a:cs typeface="Arial" panose="020B0604020202020204" pitchFamily="34" charset="0"/>
              </a:rPr>
              <a:t>%</a:t>
            </a:r>
            <a:r>
              <a:rPr lang="en-US" sz="1000" dirty="0">
                <a:solidFill>
                  <a:schemeClr val="accent3">
                    <a:lumMod val="60000"/>
                    <a:lumOff val="40000"/>
                  </a:schemeClr>
                </a:solidFill>
                <a:latin typeface="Arial" panose="020B0604020202020204" pitchFamily="34" charset="0"/>
                <a:cs typeface="Arial" panose="020B0604020202020204" pitchFamily="34" charset="0"/>
              </a:rPr>
              <a:t> </a:t>
            </a:r>
          </a:p>
        </p:txBody>
      </p:sp>
      <p:sp>
        <p:nvSpPr>
          <p:cNvPr id="11" name="Rectangle 10"/>
          <p:cNvSpPr/>
          <p:nvPr/>
        </p:nvSpPr>
        <p:spPr>
          <a:xfrm>
            <a:off x="3363637" y="5285146"/>
            <a:ext cx="843501" cy="246221"/>
          </a:xfrm>
          <a:prstGeom prst="rect">
            <a:avLst/>
          </a:prstGeom>
        </p:spPr>
        <p:txBody>
          <a:bodyPr wrap="none">
            <a:spAutoFit/>
          </a:bodyPr>
          <a:lstStyle/>
          <a:p>
            <a:r>
              <a:rPr lang="en-US" sz="1000" b="1" dirty="0">
                <a:solidFill>
                  <a:schemeClr val="accent3"/>
                </a:solidFill>
                <a:latin typeface="Arial" panose="020B0604020202020204" pitchFamily="34" charset="0"/>
                <a:cs typeface="Arial" panose="020B0604020202020204" pitchFamily="34" charset="0"/>
              </a:rPr>
              <a:t>26</a:t>
            </a:r>
            <a:r>
              <a:rPr lang="en-US" sz="1000" b="1" dirty="0" smtClean="0">
                <a:solidFill>
                  <a:schemeClr val="accent3"/>
                </a:solidFill>
                <a:latin typeface="Arial" panose="020B0604020202020204" pitchFamily="34" charset="0"/>
                <a:cs typeface="Arial" panose="020B0604020202020204" pitchFamily="34" charset="0"/>
              </a:rPr>
              <a:t>% - 50</a:t>
            </a:r>
            <a:r>
              <a:rPr lang="en-US" sz="1000" b="1" dirty="0">
                <a:solidFill>
                  <a:schemeClr val="accent3"/>
                </a:solidFill>
                <a:latin typeface="Arial" panose="020B0604020202020204" pitchFamily="34" charset="0"/>
                <a:cs typeface="Arial" panose="020B0604020202020204" pitchFamily="34" charset="0"/>
              </a:rPr>
              <a:t>%</a:t>
            </a:r>
            <a:r>
              <a:rPr lang="en-US" sz="1000" dirty="0">
                <a:solidFill>
                  <a:schemeClr val="accent3"/>
                </a:solidFill>
                <a:latin typeface="Arial" panose="020B0604020202020204" pitchFamily="34" charset="0"/>
                <a:cs typeface="Arial" panose="020B0604020202020204" pitchFamily="34" charset="0"/>
              </a:rPr>
              <a:t> </a:t>
            </a:r>
          </a:p>
        </p:txBody>
      </p:sp>
      <p:sp>
        <p:nvSpPr>
          <p:cNvPr id="12" name="Rectangle 11"/>
          <p:cNvSpPr/>
          <p:nvPr/>
        </p:nvSpPr>
        <p:spPr>
          <a:xfrm>
            <a:off x="4109108" y="5285146"/>
            <a:ext cx="779381" cy="246221"/>
          </a:xfrm>
          <a:prstGeom prst="rect">
            <a:avLst/>
          </a:prstGeom>
        </p:spPr>
        <p:txBody>
          <a:bodyPr wrap="none">
            <a:spAutoFit/>
          </a:bodyPr>
          <a:lstStyle/>
          <a:p>
            <a:r>
              <a:rPr lang="en-US" sz="1000" b="1" dirty="0">
                <a:solidFill>
                  <a:schemeClr val="accent3">
                    <a:lumMod val="75000"/>
                  </a:schemeClr>
                </a:solidFill>
                <a:latin typeface="Arial" panose="020B0604020202020204" pitchFamily="34" charset="0"/>
                <a:cs typeface="Arial" panose="020B0604020202020204" pitchFamily="34" charset="0"/>
              </a:rPr>
              <a:t>over 50%</a:t>
            </a:r>
            <a:r>
              <a:rPr lang="en-US" sz="1000" dirty="0">
                <a:solidFill>
                  <a:schemeClr val="accent3">
                    <a:lumMod val="75000"/>
                  </a:schemeClr>
                </a:solidFill>
                <a:latin typeface="Arial" panose="020B0604020202020204" pitchFamily="34" charset="0"/>
                <a:cs typeface="Arial" panose="020B0604020202020204" pitchFamily="34" charset="0"/>
              </a:rPr>
              <a:t> </a:t>
            </a:r>
          </a:p>
        </p:txBody>
      </p:sp>
      <p:sp>
        <p:nvSpPr>
          <p:cNvPr id="13" name="Rectangle 12"/>
          <p:cNvSpPr/>
          <p:nvPr/>
        </p:nvSpPr>
        <p:spPr>
          <a:xfrm>
            <a:off x="4790459" y="5285146"/>
            <a:ext cx="1183337" cy="553998"/>
          </a:xfrm>
          <a:prstGeom prst="rect">
            <a:avLst/>
          </a:prstGeom>
        </p:spPr>
        <p:txBody>
          <a:bodyPr wrap="none">
            <a:spAutoFit/>
          </a:bodyPr>
          <a:lstStyle/>
          <a:p>
            <a:pPr algn="ctr"/>
            <a:r>
              <a:rPr lang="en-US" sz="1000" b="1" dirty="0">
                <a:solidFill>
                  <a:schemeClr val="accent3">
                    <a:lumMod val="50000"/>
                  </a:schemeClr>
                </a:solidFill>
                <a:latin typeface="Arial" panose="020B0604020202020204" pitchFamily="34" charset="0"/>
                <a:cs typeface="Arial" panose="020B0604020202020204" pitchFamily="34" charset="0"/>
              </a:rPr>
              <a:t>would switch </a:t>
            </a:r>
            <a:r>
              <a:rPr lang="en-US" sz="1000" b="1" dirty="0" smtClean="0">
                <a:solidFill>
                  <a:schemeClr val="accent3">
                    <a:lumMod val="50000"/>
                  </a:schemeClr>
                </a:solidFill>
                <a:latin typeface="Arial" panose="020B0604020202020204" pitchFamily="34" charset="0"/>
                <a:cs typeface="Arial" panose="020B0604020202020204" pitchFamily="34" charset="0"/>
              </a:rPr>
              <a:t>to </a:t>
            </a:r>
          </a:p>
          <a:p>
            <a:pPr algn="ctr"/>
            <a:r>
              <a:rPr lang="en-US" sz="1000" b="1" dirty="0" smtClean="0">
                <a:solidFill>
                  <a:schemeClr val="accent3">
                    <a:lumMod val="50000"/>
                  </a:schemeClr>
                </a:solidFill>
                <a:latin typeface="Arial" panose="020B0604020202020204" pitchFamily="34" charset="0"/>
                <a:cs typeface="Arial" panose="020B0604020202020204" pitchFamily="34" charset="0"/>
              </a:rPr>
              <a:t>more expensive </a:t>
            </a:r>
          </a:p>
          <a:p>
            <a:pPr algn="ctr"/>
            <a:r>
              <a:rPr lang="en-US" sz="1000" b="1" dirty="0" smtClean="0">
                <a:solidFill>
                  <a:schemeClr val="accent3">
                    <a:lumMod val="50000"/>
                  </a:schemeClr>
                </a:solidFill>
                <a:latin typeface="Arial" panose="020B0604020202020204" pitchFamily="34" charset="0"/>
                <a:cs typeface="Arial" panose="020B0604020202020204" pitchFamily="34" charset="0"/>
              </a:rPr>
              <a:t>substitute</a:t>
            </a:r>
            <a:r>
              <a:rPr lang="en-US" sz="1000" dirty="0" smtClean="0">
                <a:solidFill>
                  <a:schemeClr val="accent3">
                    <a:lumMod val="50000"/>
                  </a:schemeClr>
                </a:solidFill>
                <a:latin typeface="Arial" panose="020B0604020202020204" pitchFamily="34" charset="0"/>
                <a:cs typeface="Arial" panose="020B0604020202020204" pitchFamily="34" charset="0"/>
              </a:rPr>
              <a:t> </a:t>
            </a:r>
            <a:endParaRPr lang="en-US" sz="1000" dirty="0">
              <a:solidFill>
                <a:schemeClr val="accent3">
                  <a:lumMod val="50000"/>
                </a:schemeClr>
              </a:solidFill>
              <a:latin typeface="Arial" panose="020B0604020202020204" pitchFamily="34" charset="0"/>
              <a:cs typeface="Arial" panose="020B0604020202020204" pitchFamily="34" charset="0"/>
            </a:endParaRPr>
          </a:p>
        </p:txBody>
      </p:sp>
      <p:sp>
        <p:nvSpPr>
          <p:cNvPr id="14" name="Rectangle 13"/>
          <p:cNvSpPr/>
          <p:nvPr/>
        </p:nvSpPr>
        <p:spPr>
          <a:xfrm>
            <a:off x="221694" y="3650593"/>
            <a:ext cx="1162498" cy="553998"/>
          </a:xfrm>
          <a:prstGeom prst="rect">
            <a:avLst/>
          </a:prstGeom>
        </p:spPr>
        <p:txBody>
          <a:bodyPr wrap="none">
            <a:spAutoFit/>
          </a:bodyPr>
          <a:lstStyle/>
          <a:p>
            <a:pPr algn="r"/>
            <a:r>
              <a:rPr lang="en-US" sz="1000" dirty="0" smtClean="0">
                <a:solidFill>
                  <a:srgbClr val="000000"/>
                </a:solidFill>
                <a:latin typeface="Arial" panose="020B0604020202020204" pitchFamily="34" charset="0"/>
                <a:cs typeface="Arial" panose="020B0604020202020204" pitchFamily="34" charset="0"/>
              </a:rPr>
              <a:t>HGLs </a:t>
            </a:r>
          </a:p>
          <a:p>
            <a:pPr algn="r"/>
            <a:r>
              <a:rPr lang="en-US" sz="1000" dirty="0" smtClean="0">
                <a:solidFill>
                  <a:srgbClr val="000000"/>
                </a:solidFill>
                <a:latin typeface="Arial" panose="020B0604020202020204" pitchFamily="34" charset="0"/>
                <a:cs typeface="Arial" panose="020B0604020202020204" pitchFamily="34" charset="0"/>
              </a:rPr>
              <a:t>(</a:t>
            </a:r>
            <a:r>
              <a:rPr lang="en-US" sz="1000" dirty="0">
                <a:solidFill>
                  <a:srgbClr val="000000"/>
                </a:solidFill>
                <a:latin typeface="Arial" panose="020B0604020202020204" pitchFamily="34" charset="0"/>
                <a:cs typeface="Arial" panose="020B0604020202020204" pitchFamily="34" charset="0"/>
              </a:rPr>
              <a:t>excluding </a:t>
            </a:r>
            <a:endParaRPr lang="en-US" sz="1000" dirty="0" smtClean="0">
              <a:solidFill>
                <a:srgbClr val="000000"/>
              </a:solidFill>
              <a:latin typeface="Arial" panose="020B0604020202020204" pitchFamily="34" charset="0"/>
              <a:cs typeface="Arial" panose="020B0604020202020204" pitchFamily="34" charset="0"/>
            </a:endParaRPr>
          </a:p>
          <a:p>
            <a:pPr algn="r"/>
            <a:r>
              <a:rPr lang="en-US" sz="1000" dirty="0" smtClean="0">
                <a:solidFill>
                  <a:srgbClr val="000000"/>
                </a:solidFill>
                <a:latin typeface="Arial" panose="020B0604020202020204" pitchFamily="34" charset="0"/>
                <a:cs typeface="Arial" panose="020B0604020202020204" pitchFamily="34" charset="0"/>
              </a:rPr>
              <a:t>natural gasoline</a:t>
            </a:r>
            <a:r>
              <a:rPr lang="en-US" sz="1000" dirty="0">
                <a:solidFill>
                  <a:srgbClr val="000000"/>
                </a:solidFill>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 </a:t>
            </a:r>
          </a:p>
        </p:txBody>
      </p:sp>
      <p:sp>
        <p:nvSpPr>
          <p:cNvPr id="16" name="TextBox 15"/>
          <p:cNvSpPr txBox="1"/>
          <p:nvPr/>
        </p:nvSpPr>
        <p:spPr>
          <a:xfrm>
            <a:off x="294132" y="5975097"/>
            <a:ext cx="4480560" cy="246221"/>
          </a:xfrm>
          <a:prstGeom prst="rect">
            <a:avLst/>
          </a:prstGeom>
          <a:noFill/>
        </p:spPr>
        <p:txBody>
          <a:bodyPr wrap="square" rtlCol="0">
            <a:spAutoFit/>
          </a:bodyPr>
          <a:lstStyle/>
          <a:p>
            <a:r>
              <a:rPr lang="en-US" sz="1000" dirty="0" smtClean="0">
                <a:latin typeface="Arial" panose="020B0604020202020204" pitchFamily="34" charset="0"/>
                <a:cs typeface="Arial" panose="020B0604020202020204" pitchFamily="34" charset="0"/>
              </a:rPr>
              <a:t>* Note: Some data has been withheld for disclosure or quality issues.</a:t>
            </a:r>
            <a:endParaRPr lang="en-US" sz="1000" dirty="0">
              <a:latin typeface="Arial" panose="020B0604020202020204" pitchFamily="34" charset="0"/>
              <a:cs typeface="Arial" panose="020B0604020202020204" pitchFamily="34" charset="0"/>
            </a:endParaRPr>
          </a:p>
        </p:txBody>
      </p:sp>
      <p:sp>
        <p:nvSpPr>
          <p:cNvPr id="17" name="TextBox 16"/>
          <p:cNvSpPr txBox="1"/>
          <p:nvPr/>
        </p:nvSpPr>
        <p:spPr>
          <a:xfrm>
            <a:off x="7234428" y="1870364"/>
            <a:ext cx="4663440" cy="210826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For the 168 establishments that used coal as a fuel, 68% would switch to an alternative fuel source if the price increased 1% - 10%.</a:t>
            </a:r>
          </a:p>
          <a:p>
            <a:pPr marL="285750" indent="-2857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If alternative fuel prices changed by 50% or more, 11% of establishments consuming natural gas as a fuel and 10% of establishments consuming hydrocarbon gas liquids (HGLs) as a fuel would be capable of switching fuels to an alternative energy source.</a:t>
            </a:r>
          </a:p>
        </p:txBody>
      </p:sp>
    </p:spTree>
    <p:extLst>
      <p:ext uri="{BB962C8B-B14F-4D97-AF65-F5344CB8AC3E}">
        <p14:creationId xmlns:p14="http://schemas.microsoft.com/office/powerpoint/2010/main" val="33153426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Expenditures </a:t>
            </a:r>
            <a:r>
              <a:rPr lang="en-US" dirty="0"/>
              <a:t>and pricing</a:t>
            </a:r>
          </a:p>
        </p:txBody>
      </p:sp>
      <p:sp>
        <p:nvSpPr>
          <p:cNvPr id="3" name="Text Placeholder 2"/>
          <p:cNvSpPr>
            <a:spLocks noGrp="1"/>
          </p:cNvSpPr>
          <p:nvPr>
            <p:ph type="body" sz="quarter" idx="13"/>
          </p:nvPr>
        </p:nvSpPr>
        <p:spPr/>
        <p:txBody>
          <a:bodyPr/>
          <a:lstStyle/>
          <a:p>
            <a:r>
              <a:rPr lang="en-US" dirty="0" smtClean="0"/>
              <a:t>Expenditures and pricing include funds </a:t>
            </a:r>
            <a:r>
              <a:rPr lang="en-US" dirty="0"/>
              <a:t>spent for energy purchased and paid for or delivered to a manufacturer during a calendar year. For </a:t>
            </a:r>
            <a:r>
              <a:rPr lang="en-US" dirty="0" smtClean="0"/>
              <a:t>the </a:t>
            </a:r>
            <a:r>
              <a:rPr lang="en-US" i="1" dirty="0" smtClean="0"/>
              <a:t>Manufacturing Energy Consumption Survey</a:t>
            </a:r>
            <a:r>
              <a:rPr lang="en-US" dirty="0" smtClean="0"/>
              <a:t> (MECS), </a:t>
            </a:r>
            <a:r>
              <a:rPr lang="en-US" dirty="0"/>
              <a:t>expenditures include </a:t>
            </a:r>
            <a:r>
              <a:rPr lang="en-US" dirty="0" smtClean="0"/>
              <a:t>state </a:t>
            </a:r>
            <a:r>
              <a:rPr lang="en-US" dirty="0"/>
              <a:t>and local taxes and delivery charges</a:t>
            </a:r>
            <a:r>
              <a:rPr lang="en-US" dirty="0" smtClean="0"/>
              <a:t>.</a:t>
            </a:r>
          </a:p>
          <a:p>
            <a:endParaRPr lang="en-US" dirty="0"/>
          </a:p>
        </p:txBody>
      </p:sp>
    </p:spTree>
    <p:extLst>
      <p:ext uri="{BB962C8B-B14F-4D97-AF65-F5344CB8AC3E}">
        <p14:creationId xmlns:p14="http://schemas.microsoft.com/office/powerpoint/2010/main" val="9156900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Electricity </a:t>
            </a:r>
            <a:r>
              <a:rPr lang="en-US" dirty="0"/>
              <a:t>per </a:t>
            </a:r>
            <a:r>
              <a:rPr lang="en-US" dirty="0" smtClean="0"/>
              <a:t>MMBtu </a:t>
            </a:r>
            <a:r>
              <a:rPr lang="en-US" dirty="0"/>
              <a:t>was </a:t>
            </a:r>
            <a:r>
              <a:rPr lang="en-US" dirty="0" smtClean="0"/>
              <a:t>often the most expensive energy source</a:t>
            </a:r>
            <a:endParaRPr lang="en-US" dirty="0"/>
          </a:p>
        </p:txBody>
      </p:sp>
      <p:sp>
        <p:nvSpPr>
          <p:cNvPr id="3" name="Footer Placeholder 2"/>
          <p:cNvSpPr>
            <a:spLocks noGrp="1"/>
          </p:cNvSpPr>
          <p:nvPr>
            <p:ph type="ftr" sz="quarter" idx="11"/>
          </p:nvPr>
        </p:nvSpPr>
        <p:spPr/>
        <p:txBody>
          <a:bodyPr/>
          <a:lstStyle/>
          <a:p>
            <a:r>
              <a:rPr lang="en-US" smtClean="0">
                <a:solidFill>
                  <a:schemeClr val="accent1"/>
                </a:solidFill>
              </a:rPr>
              <a:t>#MECS2018 </a:t>
            </a:r>
            <a:r>
              <a:rPr lang="en-US" smtClean="0"/>
              <a:t>| </a:t>
            </a:r>
            <a:r>
              <a:rPr lang="en-US" smtClean="0">
                <a:solidFill>
                  <a:schemeClr val="tx1"/>
                </a:solidFill>
              </a:rPr>
              <a:t>www.eia.gov/consumption/manufacturing</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39B6C762-8557-4DA1-B8AC-C021AA8525D8}" type="slidenum">
              <a:rPr lang="en-US" smtClean="0"/>
              <a:pPr/>
              <a:t>22</a:t>
            </a:fld>
            <a:endParaRPr lang="en-US" dirty="0"/>
          </a:p>
        </p:txBody>
      </p:sp>
      <p:sp>
        <p:nvSpPr>
          <p:cNvPr id="7" name="Rectangle 6"/>
          <p:cNvSpPr/>
          <p:nvPr/>
        </p:nvSpPr>
        <p:spPr>
          <a:xfrm>
            <a:off x="294130" y="1408699"/>
            <a:ext cx="8884975" cy="461665"/>
          </a:xfrm>
          <a:prstGeom prst="rect">
            <a:avLst/>
          </a:prstGeom>
        </p:spPr>
        <p:txBody>
          <a:bodyPr wrap="square">
            <a:spAutoFit/>
          </a:bodyPr>
          <a:lstStyle/>
          <a:p>
            <a:r>
              <a:rPr lang="en-US" sz="1200" b="1" dirty="0">
                <a:latin typeface="Arial" panose="020B0604020202020204" pitchFamily="34" charset="0"/>
                <a:cs typeface="Arial" panose="020B0604020202020204" pitchFamily="34" charset="0"/>
              </a:rPr>
              <a:t>Average </a:t>
            </a:r>
            <a:r>
              <a:rPr lang="en-US" sz="1200" b="1" dirty="0" smtClean="0">
                <a:latin typeface="Arial" panose="020B0604020202020204" pitchFamily="34" charset="0"/>
                <a:cs typeface="Arial" panose="020B0604020202020204" pitchFamily="34" charset="0"/>
              </a:rPr>
              <a:t>prices </a:t>
            </a:r>
            <a:r>
              <a:rPr lang="en-US" sz="1200" b="1" dirty="0">
                <a:latin typeface="Arial" panose="020B0604020202020204" pitchFamily="34" charset="0"/>
                <a:cs typeface="Arial" panose="020B0604020202020204" pitchFamily="34" charset="0"/>
              </a:rPr>
              <a:t>of s</a:t>
            </a:r>
            <a:r>
              <a:rPr lang="en-US" sz="1200" b="1" dirty="0" smtClean="0">
                <a:latin typeface="Arial" panose="020B0604020202020204" pitchFamily="34" charset="0"/>
                <a:cs typeface="Arial" panose="020B0604020202020204" pitchFamily="34" charset="0"/>
              </a:rPr>
              <a:t>elected purchased energy sources by value of shipments and receipts and employment size, 2018</a:t>
            </a:r>
          </a:p>
          <a:p>
            <a:r>
              <a:rPr lang="en-US" sz="1200" dirty="0" smtClean="0">
                <a:latin typeface="Arial" panose="020B0604020202020204" pitchFamily="34" charset="0"/>
                <a:cs typeface="Arial" panose="020B0604020202020204" pitchFamily="34" charset="0"/>
              </a:rPr>
              <a:t>U.S. dollars per million British thermal units ($/MMBtu)</a:t>
            </a:r>
          </a:p>
        </p:txBody>
      </p:sp>
      <p:sp>
        <p:nvSpPr>
          <p:cNvPr id="8" name="Rectangle 7"/>
          <p:cNvSpPr/>
          <p:nvPr/>
        </p:nvSpPr>
        <p:spPr>
          <a:xfrm>
            <a:off x="4078251" y="4207571"/>
            <a:ext cx="914400" cy="400110"/>
          </a:xfrm>
          <a:prstGeom prst="rect">
            <a:avLst/>
          </a:prstGeom>
        </p:spPr>
        <p:txBody>
          <a:bodyPr>
            <a:spAutoFit/>
          </a:bodyPr>
          <a:lstStyle/>
          <a:p>
            <a:pPr algn="ctr"/>
            <a:r>
              <a:rPr lang="en-US" sz="1000" dirty="0" smtClean="0">
                <a:latin typeface="Arial" panose="020B0604020202020204" pitchFamily="34" charset="0"/>
                <a:cs typeface="Arial" panose="020B0604020202020204" pitchFamily="34" charset="0"/>
              </a:rPr>
              <a:t>$500 million and over</a:t>
            </a:r>
            <a:endParaRPr lang="en-US" sz="1000" dirty="0">
              <a:latin typeface="Arial" panose="020B0604020202020204" pitchFamily="34" charset="0"/>
              <a:cs typeface="Arial" panose="020B0604020202020204" pitchFamily="34" charset="0"/>
            </a:endParaRPr>
          </a:p>
        </p:txBody>
      </p:sp>
      <p:sp>
        <p:nvSpPr>
          <p:cNvPr id="9" name="Rectangle 8"/>
          <p:cNvSpPr/>
          <p:nvPr/>
        </p:nvSpPr>
        <p:spPr>
          <a:xfrm>
            <a:off x="639424" y="4209956"/>
            <a:ext cx="756937" cy="400110"/>
          </a:xfrm>
          <a:prstGeom prst="rect">
            <a:avLst/>
          </a:prstGeom>
        </p:spPr>
        <p:txBody>
          <a:bodyPr wrap="none">
            <a:spAutoFit/>
          </a:bodyPr>
          <a:lstStyle/>
          <a:p>
            <a:pPr algn="ctr"/>
            <a:r>
              <a:rPr lang="en-US" sz="1000" dirty="0" smtClean="0">
                <a:latin typeface="Arial" panose="020B0604020202020204" pitchFamily="34" charset="0"/>
                <a:cs typeface="Arial" panose="020B0604020202020204" pitchFamily="34" charset="0"/>
              </a:rPr>
              <a:t>under $20</a:t>
            </a:r>
          </a:p>
          <a:p>
            <a:pPr algn="ctr"/>
            <a:r>
              <a:rPr lang="en-US" sz="1000" dirty="0" smtClean="0">
                <a:latin typeface="Arial" panose="020B0604020202020204" pitchFamily="34" charset="0"/>
                <a:cs typeface="Arial" panose="020B0604020202020204" pitchFamily="34" charset="0"/>
              </a:rPr>
              <a:t>million</a:t>
            </a:r>
            <a:endParaRPr lang="en-US" sz="1000" dirty="0">
              <a:latin typeface="Arial" panose="020B0604020202020204" pitchFamily="34" charset="0"/>
              <a:cs typeface="Arial" panose="020B0604020202020204" pitchFamily="34" charset="0"/>
            </a:endParaRPr>
          </a:p>
        </p:txBody>
      </p:sp>
      <p:sp>
        <p:nvSpPr>
          <p:cNvPr id="10" name="Rectangle 9"/>
          <p:cNvSpPr/>
          <p:nvPr/>
        </p:nvSpPr>
        <p:spPr>
          <a:xfrm>
            <a:off x="1393734" y="4207572"/>
            <a:ext cx="651140" cy="400110"/>
          </a:xfrm>
          <a:prstGeom prst="rect">
            <a:avLst/>
          </a:prstGeom>
        </p:spPr>
        <p:txBody>
          <a:bodyPr wrap="none">
            <a:spAutoFit/>
          </a:bodyPr>
          <a:lstStyle/>
          <a:p>
            <a:pPr algn="ctr"/>
            <a:r>
              <a:rPr lang="en-US" sz="1000" dirty="0" smtClean="0">
                <a:latin typeface="Arial" panose="020B0604020202020204" pitchFamily="34" charset="0"/>
                <a:cs typeface="Arial" panose="020B0604020202020204" pitchFamily="34" charset="0"/>
              </a:rPr>
              <a:t>$20-$49</a:t>
            </a:r>
          </a:p>
          <a:p>
            <a:pPr algn="ctr"/>
            <a:r>
              <a:rPr lang="en-US" sz="1000" dirty="0" smtClean="0">
                <a:latin typeface="Arial" panose="020B0604020202020204" pitchFamily="34" charset="0"/>
                <a:cs typeface="Arial" panose="020B0604020202020204" pitchFamily="34" charset="0"/>
              </a:rPr>
              <a:t>million</a:t>
            </a:r>
            <a:endParaRPr lang="en-US" sz="1000" dirty="0">
              <a:latin typeface="Arial" panose="020B0604020202020204" pitchFamily="34" charset="0"/>
              <a:cs typeface="Arial" panose="020B0604020202020204" pitchFamily="34" charset="0"/>
            </a:endParaRPr>
          </a:p>
        </p:txBody>
      </p:sp>
      <p:sp>
        <p:nvSpPr>
          <p:cNvPr id="11" name="Rectangle 10"/>
          <p:cNvSpPr/>
          <p:nvPr/>
        </p:nvSpPr>
        <p:spPr>
          <a:xfrm>
            <a:off x="2071370" y="4215650"/>
            <a:ext cx="651140" cy="400110"/>
          </a:xfrm>
          <a:prstGeom prst="rect">
            <a:avLst/>
          </a:prstGeom>
        </p:spPr>
        <p:txBody>
          <a:bodyPr wrap="none">
            <a:spAutoFit/>
          </a:bodyPr>
          <a:lstStyle/>
          <a:p>
            <a:pPr algn="ctr"/>
            <a:r>
              <a:rPr lang="en-US" sz="1000" dirty="0" smtClean="0">
                <a:latin typeface="Arial" panose="020B0604020202020204" pitchFamily="34" charset="0"/>
                <a:cs typeface="Arial" panose="020B0604020202020204" pitchFamily="34" charset="0"/>
              </a:rPr>
              <a:t>$50-$99</a:t>
            </a:r>
          </a:p>
          <a:p>
            <a:pPr algn="ctr"/>
            <a:r>
              <a:rPr lang="en-US" sz="1000" dirty="0" smtClean="0">
                <a:latin typeface="Arial" panose="020B0604020202020204" pitchFamily="34" charset="0"/>
                <a:cs typeface="Arial" panose="020B0604020202020204" pitchFamily="34" charset="0"/>
              </a:rPr>
              <a:t>million</a:t>
            </a:r>
            <a:endParaRPr lang="en-US" sz="1000" dirty="0">
              <a:latin typeface="Arial" panose="020B0604020202020204" pitchFamily="34" charset="0"/>
              <a:cs typeface="Arial" panose="020B0604020202020204" pitchFamily="34" charset="0"/>
            </a:endParaRPr>
          </a:p>
        </p:txBody>
      </p:sp>
      <p:sp>
        <p:nvSpPr>
          <p:cNvPr id="12" name="Rectangle 11"/>
          <p:cNvSpPr/>
          <p:nvPr/>
        </p:nvSpPr>
        <p:spPr>
          <a:xfrm>
            <a:off x="2693349" y="4207572"/>
            <a:ext cx="792205" cy="400110"/>
          </a:xfrm>
          <a:prstGeom prst="rect">
            <a:avLst/>
          </a:prstGeom>
        </p:spPr>
        <p:txBody>
          <a:bodyPr wrap="none">
            <a:spAutoFit/>
          </a:bodyPr>
          <a:lstStyle/>
          <a:p>
            <a:pPr algn="ctr"/>
            <a:r>
              <a:rPr lang="en-US" sz="1000" dirty="0" smtClean="0">
                <a:latin typeface="Arial" panose="020B0604020202020204" pitchFamily="34" charset="0"/>
                <a:cs typeface="Arial" panose="020B0604020202020204" pitchFamily="34" charset="0"/>
              </a:rPr>
              <a:t>$100-$249</a:t>
            </a:r>
          </a:p>
          <a:p>
            <a:pPr algn="ctr"/>
            <a:r>
              <a:rPr lang="en-US" sz="1000" dirty="0" smtClean="0">
                <a:latin typeface="Arial" panose="020B0604020202020204" pitchFamily="34" charset="0"/>
                <a:cs typeface="Arial" panose="020B0604020202020204" pitchFamily="34" charset="0"/>
              </a:rPr>
              <a:t>million</a:t>
            </a:r>
            <a:endParaRPr lang="en-US" sz="1000" dirty="0">
              <a:latin typeface="Arial" panose="020B0604020202020204" pitchFamily="34" charset="0"/>
              <a:cs typeface="Arial" panose="020B0604020202020204" pitchFamily="34" charset="0"/>
            </a:endParaRPr>
          </a:p>
        </p:txBody>
      </p:sp>
      <p:sp>
        <p:nvSpPr>
          <p:cNvPr id="13" name="Rectangle 12"/>
          <p:cNvSpPr/>
          <p:nvPr/>
        </p:nvSpPr>
        <p:spPr>
          <a:xfrm>
            <a:off x="3361117" y="4207572"/>
            <a:ext cx="792205" cy="400110"/>
          </a:xfrm>
          <a:prstGeom prst="rect">
            <a:avLst/>
          </a:prstGeom>
        </p:spPr>
        <p:txBody>
          <a:bodyPr wrap="none">
            <a:spAutoFit/>
          </a:bodyPr>
          <a:lstStyle/>
          <a:p>
            <a:pPr algn="ctr"/>
            <a:r>
              <a:rPr lang="en-US" sz="1000" dirty="0" smtClean="0">
                <a:latin typeface="Arial" panose="020B0604020202020204" pitchFamily="34" charset="0"/>
                <a:cs typeface="Arial" panose="020B0604020202020204" pitchFamily="34" charset="0"/>
              </a:rPr>
              <a:t>$250-$499</a:t>
            </a:r>
          </a:p>
          <a:p>
            <a:pPr algn="ctr"/>
            <a:r>
              <a:rPr lang="en-US" sz="1000" dirty="0" smtClean="0">
                <a:latin typeface="Arial" panose="020B0604020202020204" pitchFamily="34" charset="0"/>
                <a:cs typeface="Arial" panose="020B0604020202020204" pitchFamily="34" charset="0"/>
              </a:rPr>
              <a:t>million</a:t>
            </a:r>
            <a:endParaRPr lang="en-US" sz="1000" dirty="0">
              <a:latin typeface="Arial" panose="020B0604020202020204" pitchFamily="34" charset="0"/>
              <a:cs typeface="Arial" panose="020B0604020202020204" pitchFamily="34" charset="0"/>
            </a:endParaRPr>
          </a:p>
        </p:txBody>
      </p:sp>
      <p:sp>
        <p:nvSpPr>
          <p:cNvPr id="15" name="Rectangle 14"/>
          <p:cNvSpPr/>
          <p:nvPr/>
        </p:nvSpPr>
        <p:spPr>
          <a:xfrm>
            <a:off x="9974590" y="4226177"/>
            <a:ext cx="1097280" cy="246221"/>
          </a:xfrm>
          <a:prstGeom prst="rect">
            <a:avLst/>
          </a:prstGeom>
        </p:spPr>
        <p:txBody>
          <a:bodyPr>
            <a:spAutoFit/>
          </a:bodyPr>
          <a:lstStyle/>
          <a:p>
            <a:pPr algn="ctr"/>
            <a:r>
              <a:rPr lang="en-US" sz="1000" dirty="0" smtClean="0">
                <a:latin typeface="Arial" panose="020B0604020202020204" pitchFamily="34" charset="0"/>
                <a:cs typeface="Arial" panose="020B0604020202020204" pitchFamily="34" charset="0"/>
              </a:rPr>
              <a:t>1,000 </a:t>
            </a:r>
            <a:r>
              <a:rPr lang="en-US" sz="1000" dirty="0">
                <a:latin typeface="Arial" panose="020B0604020202020204" pitchFamily="34" charset="0"/>
                <a:cs typeface="Arial" panose="020B0604020202020204" pitchFamily="34" charset="0"/>
              </a:rPr>
              <a:t>and </a:t>
            </a:r>
            <a:r>
              <a:rPr lang="en-US" sz="1000" dirty="0" smtClean="0">
                <a:latin typeface="Arial" panose="020B0604020202020204" pitchFamily="34" charset="0"/>
                <a:cs typeface="Arial" panose="020B0604020202020204" pitchFamily="34" charset="0"/>
              </a:rPr>
              <a:t>Over</a:t>
            </a:r>
            <a:endParaRPr lang="en-US" sz="1000" dirty="0">
              <a:latin typeface="Arial" panose="020B0604020202020204" pitchFamily="34" charset="0"/>
              <a:cs typeface="Arial" panose="020B0604020202020204" pitchFamily="34" charset="0"/>
            </a:endParaRPr>
          </a:p>
        </p:txBody>
      </p:sp>
      <p:sp>
        <p:nvSpPr>
          <p:cNvPr id="16" name="Rectangle 15"/>
          <p:cNvSpPr/>
          <p:nvPr/>
        </p:nvSpPr>
        <p:spPr>
          <a:xfrm>
            <a:off x="6593508" y="4226180"/>
            <a:ext cx="731290"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Under 50</a:t>
            </a:r>
          </a:p>
        </p:txBody>
      </p:sp>
      <p:sp>
        <p:nvSpPr>
          <p:cNvPr id="17" name="Rectangle 16"/>
          <p:cNvSpPr/>
          <p:nvPr/>
        </p:nvSpPr>
        <p:spPr>
          <a:xfrm>
            <a:off x="7351914" y="4226179"/>
            <a:ext cx="510076"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50-99</a:t>
            </a:r>
          </a:p>
        </p:txBody>
      </p:sp>
      <p:sp>
        <p:nvSpPr>
          <p:cNvPr id="18" name="Rectangle 17"/>
          <p:cNvSpPr/>
          <p:nvPr/>
        </p:nvSpPr>
        <p:spPr>
          <a:xfrm>
            <a:off x="7954964" y="4226178"/>
            <a:ext cx="651140"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100-249</a:t>
            </a:r>
          </a:p>
        </p:txBody>
      </p:sp>
      <p:sp>
        <p:nvSpPr>
          <p:cNvPr id="19" name="Rectangle 18"/>
          <p:cNvSpPr/>
          <p:nvPr/>
        </p:nvSpPr>
        <p:spPr>
          <a:xfrm>
            <a:off x="8639894" y="4226177"/>
            <a:ext cx="651140"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250-499</a:t>
            </a:r>
          </a:p>
        </p:txBody>
      </p:sp>
      <p:sp>
        <p:nvSpPr>
          <p:cNvPr id="20" name="Rectangle 19"/>
          <p:cNvSpPr/>
          <p:nvPr/>
        </p:nvSpPr>
        <p:spPr>
          <a:xfrm>
            <a:off x="9318566" y="4226177"/>
            <a:ext cx="651140"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500-999</a:t>
            </a:r>
          </a:p>
        </p:txBody>
      </p:sp>
      <p:sp>
        <p:nvSpPr>
          <p:cNvPr id="21" name="Rectangle 20"/>
          <p:cNvSpPr/>
          <p:nvPr/>
        </p:nvSpPr>
        <p:spPr>
          <a:xfrm>
            <a:off x="4953936" y="2395912"/>
            <a:ext cx="1097280" cy="246221"/>
          </a:xfrm>
          <a:prstGeom prst="rect">
            <a:avLst/>
          </a:prstGeom>
        </p:spPr>
        <p:txBody>
          <a:bodyPr>
            <a:spAutoFit/>
          </a:bodyPr>
          <a:lstStyle/>
          <a:p>
            <a:r>
              <a:rPr lang="en-US" sz="1000" b="1" dirty="0" smtClean="0">
                <a:solidFill>
                  <a:schemeClr val="accent1"/>
                </a:solidFill>
                <a:latin typeface="Arial" panose="020B0604020202020204" pitchFamily="34" charset="0"/>
                <a:cs typeface="Arial" panose="020B0604020202020204" pitchFamily="34" charset="0"/>
              </a:rPr>
              <a:t>electricity</a:t>
            </a:r>
            <a:endParaRPr lang="en-US" sz="1000" b="1" dirty="0">
              <a:solidFill>
                <a:schemeClr val="accent1"/>
              </a:solidFill>
              <a:latin typeface="Arial" panose="020B0604020202020204" pitchFamily="34" charset="0"/>
              <a:cs typeface="Arial" panose="020B0604020202020204" pitchFamily="34" charset="0"/>
            </a:endParaRPr>
          </a:p>
        </p:txBody>
      </p:sp>
      <p:sp>
        <p:nvSpPr>
          <p:cNvPr id="22" name="Rectangle 21"/>
          <p:cNvSpPr/>
          <p:nvPr/>
        </p:nvSpPr>
        <p:spPr>
          <a:xfrm>
            <a:off x="4953936" y="3876917"/>
            <a:ext cx="439544" cy="246221"/>
          </a:xfrm>
          <a:prstGeom prst="rect">
            <a:avLst/>
          </a:prstGeom>
        </p:spPr>
        <p:txBody>
          <a:bodyPr wrap="none">
            <a:spAutoFit/>
          </a:bodyPr>
          <a:lstStyle/>
          <a:p>
            <a:r>
              <a:rPr lang="en-US" sz="1000" b="1" dirty="0">
                <a:solidFill>
                  <a:schemeClr val="tx1">
                    <a:lumMod val="50000"/>
                    <a:lumOff val="50000"/>
                  </a:schemeClr>
                </a:solidFill>
                <a:latin typeface="Arial" panose="020B0604020202020204" pitchFamily="34" charset="0"/>
                <a:cs typeface="Arial" panose="020B0604020202020204" pitchFamily="34" charset="0"/>
              </a:rPr>
              <a:t>coal</a:t>
            </a:r>
          </a:p>
        </p:txBody>
      </p:sp>
      <p:sp>
        <p:nvSpPr>
          <p:cNvPr id="23" name="Rectangle 22"/>
          <p:cNvSpPr/>
          <p:nvPr/>
        </p:nvSpPr>
        <p:spPr>
          <a:xfrm>
            <a:off x="4953936" y="3058527"/>
            <a:ext cx="1480115" cy="553998"/>
          </a:xfrm>
          <a:prstGeom prst="rect">
            <a:avLst/>
          </a:prstGeom>
        </p:spPr>
        <p:txBody>
          <a:bodyPr wrap="square">
            <a:spAutoFit/>
          </a:bodyPr>
          <a:lstStyle/>
          <a:p>
            <a:r>
              <a:rPr lang="en-US" sz="1000" b="1" dirty="0" smtClean="0">
                <a:solidFill>
                  <a:schemeClr val="accent2">
                    <a:lumMod val="60000"/>
                    <a:lumOff val="40000"/>
                  </a:schemeClr>
                </a:solidFill>
                <a:latin typeface="Arial" panose="020B0604020202020204" pitchFamily="34" charset="0"/>
                <a:cs typeface="Arial" panose="020B0604020202020204" pitchFamily="34" charset="0"/>
              </a:rPr>
              <a:t>hydrocarbon gas liquids </a:t>
            </a:r>
            <a:r>
              <a:rPr lang="en-US" sz="1000" b="1" dirty="0">
                <a:solidFill>
                  <a:schemeClr val="accent2">
                    <a:lumMod val="60000"/>
                    <a:lumOff val="40000"/>
                  </a:schemeClr>
                </a:solidFill>
                <a:latin typeface="Arial" panose="020B0604020202020204" pitchFamily="34" charset="0"/>
                <a:cs typeface="Arial" panose="020B0604020202020204" pitchFamily="34" charset="0"/>
              </a:rPr>
              <a:t>(</a:t>
            </a:r>
            <a:r>
              <a:rPr lang="en-US" sz="1000" b="1" dirty="0" smtClean="0">
                <a:solidFill>
                  <a:schemeClr val="accent2">
                    <a:lumMod val="60000"/>
                    <a:lumOff val="40000"/>
                  </a:schemeClr>
                </a:solidFill>
                <a:latin typeface="Arial" panose="020B0604020202020204" pitchFamily="34" charset="0"/>
                <a:cs typeface="Arial" panose="020B0604020202020204" pitchFamily="34" charset="0"/>
              </a:rPr>
              <a:t>excluding</a:t>
            </a:r>
          </a:p>
          <a:p>
            <a:r>
              <a:rPr lang="en-US" sz="1000" b="1" dirty="0" smtClean="0">
                <a:solidFill>
                  <a:schemeClr val="accent2">
                    <a:lumMod val="60000"/>
                    <a:lumOff val="40000"/>
                  </a:schemeClr>
                </a:solidFill>
                <a:latin typeface="Arial" panose="020B0604020202020204" pitchFamily="34" charset="0"/>
                <a:cs typeface="Arial" panose="020B0604020202020204" pitchFamily="34" charset="0"/>
              </a:rPr>
              <a:t>natural </a:t>
            </a:r>
            <a:r>
              <a:rPr lang="en-US" sz="1000" b="1" dirty="0">
                <a:solidFill>
                  <a:schemeClr val="accent2">
                    <a:lumMod val="60000"/>
                    <a:lumOff val="40000"/>
                  </a:schemeClr>
                </a:solidFill>
                <a:latin typeface="Arial" panose="020B0604020202020204" pitchFamily="34" charset="0"/>
                <a:cs typeface="Arial" panose="020B0604020202020204" pitchFamily="34" charset="0"/>
              </a:rPr>
              <a:t>gasoline)</a:t>
            </a:r>
          </a:p>
        </p:txBody>
      </p:sp>
      <p:sp>
        <p:nvSpPr>
          <p:cNvPr id="24" name="Rectangle 23"/>
          <p:cNvSpPr/>
          <p:nvPr/>
        </p:nvSpPr>
        <p:spPr>
          <a:xfrm>
            <a:off x="4953936" y="4083611"/>
            <a:ext cx="865943" cy="246221"/>
          </a:xfrm>
          <a:prstGeom prst="rect">
            <a:avLst/>
          </a:prstGeom>
        </p:spPr>
        <p:txBody>
          <a:bodyPr wrap="none">
            <a:spAutoFit/>
          </a:bodyPr>
          <a:lstStyle/>
          <a:p>
            <a:r>
              <a:rPr lang="en-US" sz="1000" b="1" dirty="0">
                <a:solidFill>
                  <a:schemeClr val="tx2">
                    <a:lumMod val="90000"/>
                    <a:lumOff val="10000"/>
                  </a:schemeClr>
                </a:solidFill>
                <a:latin typeface="Arial" panose="020B0604020202020204" pitchFamily="34" charset="0"/>
                <a:cs typeface="Arial" panose="020B0604020202020204" pitchFamily="34" charset="0"/>
              </a:rPr>
              <a:t>natural gas</a:t>
            </a:r>
          </a:p>
        </p:txBody>
      </p:sp>
      <p:sp>
        <p:nvSpPr>
          <p:cNvPr id="25" name="Rectangle 24"/>
          <p:cNvSpPr/>
          <p:nvPr/>
        </p:nvSpPr>
        <p:spPr>
          <a:xfrm>
            <a:off x="4953936" y="2806038"/>
            <a:ext cx="1149674" cy="246221"/>
          </a:xfrm>
          <a:prstGeom prst="rect">
            <a:avLst/>
          </a:prstGeom>
        </p:spPr>
        <p:txBody>
          <a:bodyPr wrap="none">
            <a:spAutoFit/>
          </a:bodyPr>
          <a:lstStyle/>
          <a:p>
            <a:r>
              <a:rPr lang="en-US" sz="1000" b="1" dirty="0">
                <a:solidFill>
                  <a:schemeClr val="accent5"/>
                </a:solidFill>
                <a:latin typeface="Arial" panose="020B0604020202020204" pitchFamily="34" charset="0"/>
                <a:cs typeface="Arial" panose="020B0604020202020204" pitchFamily="34" charset="0"/>
              </a:rPr>
              <a:t>distillate fuel oil</a:t>
            </a:r>
          </a:p>
        </p:txBody>
      </p:sp>
      <p:sp>
        <p:nvSpPr>
          <p:cNvPr id="26" name="Rectangle 25"/>
          <p:cNvSpPr/>
          <p:nvPr/>
        </p:nvSpPr>
        <p:spPr>
          <a:xfrm>
            <a:off x="4968363" y="3620581"/>
            <a:ext cx="1120820" cy="246221"/>
          </a:xfrm>
          <a:prstGeom prst="rect">
            <a:avLst/>
          </a:prstGeom>
        </p:spPr>
        <p:txBody>
          <a:bodyPr wrap="none">
            <a:spAutoFit/>
          </a:bodyPr>
          <a:lstStyle/>
          <a:p>
            <a:r>
              <a:rPr lang="en-US" sz="1000" b="1" dirty="0">
                <a:solidFill>
                  <a:schemeClr val="accent5">
                    <a:lumMod val="60000"/>
                    <a:lumOff val="40000"/>
                  </a:schemeClr>
                </a:solidFill>
                <a:latin typeface="Arial" panose="020B0604020202020204" pitchFamily="34" charset="0"/>
                <a:cs typeface="Arial" panose="020B0604020202020204" pitchFamily="34" charset="0"/>
              </a:rPr>
              <a:t>residual fuel oil</a:t>
            </a:r>
          </a:p>
        </p:txBody>
      </p:sp>
      <p:sp>
        <p:nvSpPr>
          <p:cNvPr id="29" name="TextBox 28"/>
          <p:cNvSpPr txBox="1"/>
          <p:nvPr/>
        </p:nvSpPr>
        <p:spPr>
          <a:xfrm>
            <a:off x="1548586" y="4578662"/>
            <a:ext cx="2724156" cy="276999"/>
          </a:xfrm>
          <a:prstGeom prst="rect">
            <a:avLst/>
          </a:prstGeom>
          <a:noFill/>
        </p:spPr>
        <p:txBody>
          <a:bodyPr wrap="square" rtlCol="0">
            <a:spAutoFit/>
          </a:bodyPr>
          <a:lstStyle/>
          <a:p>
            <a:pPr algn="ctr"/>
            <a:r>
              <a:rPr lang="en-US" sz="1200" dirty="0" smtClean="0">
                <a:latin typeface="Arial" panose="020B0604020202020204" pitchFamily="34" charset="0"/>
                <a:cs typeface="Arial" panose="020B0604020202020204" pitchFamily="34" charset="0"/>
              </a:rPr>
              <a:t>total value of shipments and receipts</a:t>
            </a:r>
            <a:endParaRPr lang="en-US" sz="1200" dirty="0">
              <a:latin typeface="Arial" panose="020B0604020202020204" pitchFamily="34" charset="0"/>
              <a:cs typeface="Arial" panose="020B0604020202020204" pitchFamily="34" charset="0"/>
            </a:endParaRPr>
          </a:p>
        </p:txBody>
      </p:sp>
      <p:sp>
        <p:nvSpPr>
          <p:cNvPr id="30" name="TextBox 29"/>
          <p:cNvSpPr txBox="1"/>
          <p:nvPr/>
        </p:nvSpPr>
        <p:spPr>
          <a:xfrm>
            <a:off x="7460974" y="4496758"/>
            <a:ext cx="2377440" cy="276999"/>
          </a:xfrm>
          <a:prstGeom prst="rect">
            <a:avLst/>
          </a:prstGeom>
          <a:noFill/>
        </p:spPr>
        <p:txBody>
          <a:bodyPr wrap="square" rtlCol="0">
            <a:spAutoFit/>
          </a:bodyPr>
          <a:lstStyle/>
          <a:p>
            <a:pPr algn="ctr"/>
            <a:r>
              <a:rPr lang="en-US" sz="1200" dirty="0" smtClean="0">
                <a:latin typeface="Arial" panose="020B0604020202020204" pitchFamily="34" charset="0"/>
                <a:cs typeface="Arial" panose="020B0604020202020204" pitchFamily="34" charset="0"/>
              </a:rPr>
              <a:t>number of employees</a:t>
            </a:r>
            <a:endParaRPr lang="en-US" sz="1200" dirty="0">
              <a:latin typeface="Arial" panose="020B0604020202020204" pitchFamily="34" charset="0"/>
              <a:cs typeface="Arial" panose="020B0604020202020204" pitchFamily="34" charset="0"/>
            </a:endParaRPr>
          </a:p>
        </p:txBody>
      </p:sp>
      <p:graphicFrame>
        <p:nvGraphicFramePr>
          <p:cNvPr id="31" name="Chart 30"/>
          <p:cNvGraphicFramePr>
            <a:graphicFrameLocks/>
          </p:cNvGraphicFramePr>
          <p:nvPr>
            <p:extLst>
              <p:ext uri="{D42A27DB-BD31-4B8C-83A1-F6EECF244321}">
                <p14:modId xmlns:p14="http://schemas.microsoft.com/office/powerpoint/2010/main" val="1506909194"/>
              </p:ext>
            </p:extLst>
          </p:nvPr>
        </p:nvGraphicFramePr>
        <p:xfrm>
          <a:off x="6196584" y="1982863"/>
          <a:ext cx="4572000" cy="23774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2" name="Chart 31"/>
          <p:cNvGraphicFramePr>
            <a:graphicFrameLocks/>
          </p:cNvGraphicFramePr>
          <p:nvPr>
            <p:extLst>
              <p:ext uri="{D42A27DB-BD31-4B8C-83A1-F6EECF244321}">
                <p14:modId xmlns:p14="http://schemas.microsoft.com/office/powerpoint/2010/main" val="3926931715"/>
              </p:ext>
            </p:extLst>
          </p:nvPr>
        </p:nvGraphicFramePr>
        <p:xfrm>
          <a:off x="309252" y="1982863"/>
          <a:ext cx="4572000" cy="2377440"/>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Box 27"/>
          <p:cNvSpPr txBox="1"/>
          <p:nvPr/>
        </p:nvSpPr>
        <p:spPr>
          <a:xfrm>
            <a:off x="287315" y="4880021"/>
            <a:ext cx="11603736" cy="1246495"/>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As the value of shipments and receipts increased, the price of electricity decreased. Electricity was the most expensive energy source for value of shipments and receipts below $250 million. For shipments and receipts $250 million or greater, distillate fuel oil was the most expensive.</a:t>
            </a:r>
          </a:p>
          <a:p>
            <a:pPr marL="285750" indent="-2857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Electricity was most expensive for establishments with less than 500 employees, hydrocarbon gas liquids (HGLs) were the most expensive for establishments with 500-999 employees, and distillate fuel oil was most expensive for establishments with 1,000 or more employees.</a:t>
            </a:r>
          </a:p>
        </p:txBody>
      </p:sp>
    </p:spTree>
    <p:extLst>
      <p:ext uri="{BB962C8B-B14F-4D97-AF65-F5344CB8AC3E}">
        <p14:creationId xmlns:p14="http://schemas.microsoft.com/office/powerpoint/2010/main" val="38005957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294132" y="5231198"/>
            <a:ext cx="5676900" cy="9822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The average price of weighted quantity purchased energy varied by region</a:t>
            </a:r>
            <a:endParaRPr lang="en-US" dirty="0"/>
          </a:p>
        </p:txBody>
      </p:sp>
      <p:sp>
        <p:nvSpPr>
          <p:cNvPr id="3" name="Footer Placeholder 2"/>
          <p:cNvSpPr>
            <a:spLocks noGrp="1"/>
          </p:cNvSpPr>
          <p:nvPr>
            <p:ph type="ftr" sz="quarter" idx="11"/>
          </p:nvPr>
        </p:nvSpPr>
        <p:spPr/>
        <p:txBody>
          <a:bodyPr/>
          <a:lstStyle/>
          <a:p>
            <a:r>
              <a:rPr lang="en-US" smtClean="0">
                <a:solidFill>
                  <a:schemeClr val="accent1"/>
                </a:solidFill>
              </a:rPr>
              <a:t>#MECS2018 </a:t>
            </a:r>
            <a:r>
              <a:rPr lang="en-US" smtClean="0"/>
              <a:t>| </a:t>
            </a:r>
            <a:r>
              <a:rPr lang="en-US" smtClean="0">
                <a:solidFill>
                  <a:schemeClr val="tx1"/>
                </a:solidFill>
              </a:rPr>
              <a:t>www.eia.gov/consumption/manufacturing</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39B6C762-8557-4DA1-B8AC-C021AA8525D8}" type="slidenum">
              <a:rPr lang="en-US" smtClean="0"/>
              <a:pPr/>
              <a:t>23</a:t>
            </a:fld>
            <a:endParaRPr lang="en-US" dirty="0"/>
          </a:p>
        </p:txBody>
      </p:sp>
      <p:sp>
        <p:nvSpPr>
          <p:cNvPr id="6" name="Rectangle 5"/>
          <p:cNvSpPr/>
          <p:nvPr/>
        </p:nvSpPr>
        <p:spPr>
          <a:xfrm>
            <a:off x="294132" y="1408699"/>
            <a:ext cx="6198108" cy="461665"/>
          </a:xfrm>
          <a:prstGeom prst="rect">
            <a:avLst/>
          </a:prstGeom>
        </p:spPr>
        <p:txBody>
          <a:bodyPr wrap="square">
            <a:spAutoFit/>
          </a:bodyPr>
          <a:lstStyle/>
          <a:p>
            <a:r>
              <a:rPr lang="en-US" sz="1200" b="1" dirty="0" smtClean="0">
                <a:latin typeface="Arial" panose="020B0604020202020204" pitchFamily="34" charset="0"/>
                <a:cs typeface="Arial" panose="020B0604020202020204" pitchFamily="34" charset="0"/>
              </a:rPr>
              <a:t>Average prices of select purchased energy sources by region, 2018</a:t>
            </a:r>
          </a:p>
          <a:p>
            <a:r>
              <a:rPr lang="en-US" sz="1200" dirty="0" smtClean="0">
                <a:latin typeface="Arial" panose="020B0604020202020204" pitchFamily="34" charset="0"/>
                <a:cs typeface="Arial" panose="020B0604020202020204" pitchFamily="34" charset="0"/>
              </a:rPr>
              <a:t>U.S. dollars per million British thermal units ($/MMBtu)</a:t>
            </a:r>
            <a:endParaRPr lang="en-US" sz="1200" dirty="0">
              <a:latin typeface="Arial" panose="020B0604020202020204" pitchFamily="34" charset="0"/>
              <a:cs typeface="Arial" panose="020B0604020202020204" pitchFamily="34" charset="0"/>
            </a:endParaRPr>
          </a:p>
        </p:txBody>
      </p:sp>
      <p:sp>
        <p:nvSpPr>
          <p:cNvPr id="7" name="TextBox 6"/>
          <p:cNvSpPr txBox="1"/>
          <p:nvPr/>
        </p:nvSpPr>
        <p:spPr>
          <a:xfrm>
            <a:off x="811307" y="4894881"/>
            <a:ext cx="731520" cy="246221"/>
          </a:xfrm>
          <a:prstGeom prst="rect">
            <a:avLst/>
          </a:prstGeom>
          <a:noFill/>
        </p:spPr>
        <p:txBody>
          <a:bodyPr wrap="square" rtlCol="0">
            <a:spAutoFit/>
          </a:bodyPr>
          <a:lstStyle/>
          <a:p>
            <a:pPr algn="ctr"/>
            <a:r>
              <a:rPr lang="en-US" sz="1000" dirty="0" smtClean="0">
                <a:latin typeface="Arial" panose="020B0604020202020204" pitchFamily="34" charset="0"/>
                <a:cs typeface="Arial" panose="020B0604020202020204" pitchFamily="34" charset="0"/>
              </a:rPr>
              <a:t>U.S. </a:t>
            </a:r>
            <a:r>
              <a:rPr lang="en-US" sz="1000" dirty="0" smtClean="0">
                <a:latin typeface="Arial" panose="020B0604020202020204" pitchFamily="34" charset="0"/>
                <a:cs typeface="Arial" panose="020B0604020202020204" pitchFamily="34" charset="0"/>
              </a:rPr>
              <a:t>total</a:t>
            </a:r>
            <a:endParaRPr lang="en-US" sz="1000" dirty="0">
              <a:latin typeface="Arial" panose="020B0604020202020204" pitchFamily="34" charset="0"/>
              <a:cs typeface="Arial" panose="020B0604020202020204" pitchFamily="34" charset="0"/>
            </a:endParaRPr>
          </a:p>
        </p:txBody>
      </p:sp>
      <p:sp>
        <p:nvSpPr>
          <p:cNvPr id="8" name="TextBox 7"/>
          <p:cNvSpPr txBox="1"/>
          <p:nvPr/>
        </p:nvSpPr>
        <p:spPr>
          <a:xfrm>
            <a:off x="1696191" y="4899506"/>
            <a:ext cx="914400" cy="246221"/>
          </a:xfrm>
          <a:prstGeom prst="rect">
            <a:avLst/>
          </a:prstGeom>
          <a:noFill/>
        </p:spPr>
        <p:txBody>
          <a:bodyPr wrap="square" rtlCol="0">
            <a:spAutoFit/>
          </a:bodyPr>
          <a:lstStyle/>
          <a:p>
            <a:pPr algn="ctr"/>
            <a:r>
              <a:rPr lang="en-US" sz="1000" dirty="0" smtClean="0">
                <a:latin typeface="Arial" panose="020B0604020202020204" pitchFamily="34" charset="0"/>
                <a:cs typeface="Arial" panose="020B0604020202020204" pitchFamily="34" charset="0"/>
              </a:rPr>
              <a:t>Northeast</a:t>
            </a:r>
            <a:endParaRPr lang="en-US" sz="1000" dirty="0">
              <a:latin typeface="Arial" panose="020B0604020202020204" pitchFamily="34" charset="0"/>
              <a:cs typeface="Arial" panose="020B0604020202020204" pitchFamily="34" charset="0"/>
            </a:endParaRPr>
          </a:p>
        </p:txBody>
      </p:sp>
      <p:sp>
        <p:nvSpPr>
          <p:cNvPr id="9" name="TextBox 8"/>
          <p:cNvSpPr txBox="1"/>
          <p:nvPr/>
        </p:nvSpPr>
        <p:spPr>
          <a:xfrm>
            <a:off x="2791522" y="4893794"/>
            <a:ext cx="731520" cy="246221"/>
          </a:xfrm>
          <a:prstGeom prst="rect">
            <a:avLst/>
          </a:prstGeom>
          <a:noFill/>
        </p:spPr>
        <p:txBody>
          <a:bodyPr wrap="square" rtlCol="0">
            <a:spAutoFit/>
          </a:bodyPr>
          <a:lstStyle/>
          <a:p>
            <a:pPr algn="ctr"/>
            <a:r>
              <a:rPr lang="en-US" sz="1000" dirty="0" smtClean="0">
                <a:latin typeface="Arial" panose="020B0604020202020204" pitchFamily="34" charset="0"/>
                <a:cs typeface="Arial" panose="020B0604020202020204" pitchFamily="34" charset="0"/>
              </a:rPr>
              <a:t>Midwest</a:t>
            </a:r>
            <a:endParaRPr lang="en-US" sz="1000" dirty="0">
              <a:latin typeface="Arial" panose="020B0604020202020204" pitchFamily="34" charset="0"/>
              <a:cs typeface="Arial" panose="020B0604020202020204" pitchFamily="34" charset="0"/>
            </a:endParaRPr>
          </a:p>
        </p:txBody>
      </p:sp>
      <p:sp>
        <p:nvSpPr>
          <p:cNvPr id="10" name="TextBox 9"/>
          <p:cNvSpPr txBox="1"/>
          <p:nvPr/>
        </p:nvSpPr>
        <p:spPr>
          <a:xfrm>
            <a:off x="3746602" y="4899506"/>
            <a:ext cx="731520" cy="246221"/>
          </a:xfrm>
          <a:prstGeom prst="rect">
            <a:avLst/>
          </a:prstGeom>
          <a:noFill/>
        </p:spPr>
        <p:txBody>
          <a:bodyPr wrap="square" rtlCol="0">
            <a:spAutoFit/>
          </a:bodyPr>
          <a:lstStyle/>
          <a:p>
            <a:pPr algn="ctr"/>
            <a:r>
              <a:rPr lang="en-US" sz="1000" dirty="0" smtClean="0">
                <a:latin typeface="Arial" panose="020B0604020202020204" pitchFamily="34" charset="0"/>
                <a:cs typeface="Arial" panose="020B0604020202020204" pitchFamily="34" charset="0"/>
              </a:rPr>
              <a:t>South</a:t>
            </a:r>
            <a:endParaRPr lang="en-US" sz="1000" dirty="0">
              <a:latin typeface="Arial" panose="020B0604020202020204" pitchFamily="34" charset="0"/>
              <a:cs typeface="Arial" panose="020B0604020202020204" pitchFamily="34" charset="0"/>
            </a:endParaRPr>
          </a:p>
        </p:txBody>
      </p:sp>
      <p:sp>
        <p:nvSpPr>
          <p:cNvPr id="11" name="TextBox 10"/>
          <p:cNvSpPr txBox="1"/>
          <p:nvPr/>
        </p:nvSpPr>
        <p:spPr>
          <a:xfrm>
            <a:off x="4735373" y="4893795"/>
            <a:ext cx="731520" cy="246221"/>
          </a:xfrm>
          <a:prstGeom prst="rect">
            <a:avLst/>
          </a:prstGeom>
          <a:noFill/>
        </p:spPr>
        <p:txBody>
          <a:bodyPr wrap="square" rtlCol="0">
            <a:spAutoFit/>
          </a:bodyPr>
          <a:lstStyle/>
          <a:p>
            <a:pPr algn="ctr"/>
            <a:r>
              <a:rPr lang="en-US" sz="1000" dirty="0" smtClean="0">
                <a:latin typeface="Arial" panose="020B0604020202020204" pitchFamily="34" charset="0"/>
                <a:cs typeface="Arial" panose="020B0604020202020204" pitchFamily="34" charset="0"/>
              </a:rPr>
              <a:t>West</a:t>
            </a:r>
            <a:endParaRPr lang="en-US" sz="1000" dirty="0">
              <a:latin typeface="Arial" panose="020B0604020202020204" pitchFamily="34" charset="0"/>
              <a:cs typeface="Arial" panose="020B0604020202020204" pitchFamily="34" charset="0"/>
            </a:endParaRPr>
          </a:p>
        </p:txBody>
      </p:sp>
      <p:sp>
        <p:nvSpPr>
          <p:cNvPr id="12" name="Rectangle 11"/>
          <p:cNvSpPr/>
          <p:nvPr/>
        </p:nvSpPr>
        <p:spPr>
          <a:xfrm>
            <a:off x="5554190" y="2245261"/>
            <a:ext cx="1097280" cy="246221"/>
          </a:xfrm>
          <a:prstGeom prst="rect">
            <a:avLst/>
          </a:prstGeom>
        </p:spPr>
        <p:txBody>
          <a:bodyPr>
            <a:spAutoFit/>
          </a:bodyPr>
          <a:lstStyle/>
          <a:p>
            <a:r>
              <a:rPr lang="en-US" sz="1000" b="1" dirty="0" smtClean="0">
                <a:solidFill>
                  <a:schemeClr val="accent1"/>
                </a:solidFill>
                <a:latin typeface="Arial" panose="020B0604020202020204" pitchFamily="34" charset="0"/>
                <a:cs typeface="Arial" panose="020B0604020202020204" pitchFamily="34" charset="0"/>
              </a:rPr>
              <a:t>electricity</a:t>
            </a:r>
            <a:endParaRPr lang="en-US" sz="1000" b="1" dirty="0">
              <a:solidFill>
                <a:schemeClr val="accent1"/>
              </a:solidFill>
              <a:latin typeface="Arial" panose="020B0604020202020204" pitchFamily="34" charset="0"/>
              <a:cs typeface="Arial" panose="020B0604020202020204" pitchFamily="34" charset="0"/>
            </a:endParaRPr>
          </a:p>
        </p:txBody>
      </p:sp>
      <p:sp>
        <p:nvSpPr>
          <p:cNvPr id="13" name="Rectangle 12"/>
          <p:cNvSpPr/>
          <p:nvPr/>
        </p:nvSpPr>
        <p:spPr>
          <a:xfrm>
            <a:off x="5554190" y="4559495"/>
            <a:ext cx="439544" cy="246221"/>
          </a:xfrm>
          <a:prstGeom prst="rect">
            <a:avLst/>
          </a:prstGeom>
        </p:spPr>
        <p:txBody>
          <a:bodyPr wrap="none">
            <a:spAutoFit/>
          </a:bodyPr>
          <a:lstStyle/>
          <a:p>
            <a:r>
              <a:rPr lang="en-US" sz="1000" b="1" dirty="0">
                <a:solidFill>
                  <a:schemeClr val="tx1">
                    <a:lumMod val="50000"/>
                    <a:lumOff val="50000"/>
                  </a:schemeClr>
                </a:solidFill>
                <a:latin typeface="Arial" panose="020B0604020202020204" pitchFamily="34" charset="0"/>
                <a:cs typeface="Arial" panose="020B0604020202020204" pitchFamily="34" charset="0"/>
              </a:rPr>
              <a:t>coal</a:t>
            </a:r>
          </a:p>
        </p:txBody>
      </p:sp>
      <p:sp>
        <p:nvSpPr>
          <p:cNvPr id="14" name="Rectangle 13"/>
          <p:cNvSpPr/>
          <p:nvPr/>
        </p:nvSpPr>
        <p:spPr>
          <a:xfrm>
            <a:off x="5554190" y="3223346"/>
            <a:ext cx="1242648" cy="400110"/>
          </a:xfrm>
          <a:prstGeom prst="rect">
            <a:avLst/>
          </a:prstGeom>
        </p:spPr>
        <p:txBody>
          <a:bodyPr wrap="none">
            <a:spAutoFit/>
          </a:bodyPr>
          <a:lstStyle/>
          <a:p>
            <a:r>
              <a:rPr lang="en-US" sz="1000" b="1" dirty="0" smtClean="0">
                <a:solidFill>
                  <a:schemeClr val="accent2">
                    <a:lumMod val="60000"/>
                    <a:lumOff val="40000"/>
                  </a:schemeClr>
                </a:solidFill>
                <a:latin typeface="Arial" panose="020B0604020202020204" pitchFamily="34" charset="0"/>
                <a:cs typeface="Arial" panose="020B0604020202020204" pitchFamily="34" charset="0"/>
              </a:rPr>
              <a:t>HGLs </a:t>
            </a:r>
            <a:r>
              <a:rPr lang="en-US" sz="1000" b="1" dirty="0">
                <a:solidFill>
                  <a:schemeClr val="accent2">
                    <a:lumMod val="60000"/>
                    <a:lumOff val="40000"/>
                  </a:schemeClr>
                </a:solidFill>
                <a:latin typeface="Arial" panose="020B0604020202020204" pitchFamily="34" charset="0"/>
                <a:cs typeface="Arial" panose="020B0604020202020204" pitchFamily="34" charset="0"/>
              </a:rPr>
              <a:t>(</a:t>
            </a:r>
            <a:r>
              <a:rPr lang="en-US" sz="1000" b="1" dirty="0" smtClean="0">
                <a:solidFill>
                  <a:schemeClr val="accent2">
                    <a:lumMod val="60000"/>
                    <a:lumOff val="40000"/>
                  </a:schemeClr>
                </a:solidFill>
                <a:latin typeface="Arial" panose="020B0604020202020204" pitchFamily="34" charset="0"/>
                <a:cs typeface="Arial" panose="020B0604020202020204" pitchFamily="34" charset="0"/>
              </a:rPr>
              <a:t>excluding</a:t>
            </a:r>
          </a:p>
          <a:p>
            <a:r>
              <a:rPr lang="en-US" sz="1000" b="1" dirty="0" smtClean="0">
                <a:solidFill>
                  <a:schemeClr val="accent2">
                    <a:lumMod val="60000"/>
                    <a:lumOff val="40000"/>
                  </a:schemeClr>
                </a:solidFill>
                <a:latin typeface="Arial" panose="020B0604020202020204" pitchFamily="34" charset="0"/>
                <a:cs typeface="Arial" panose="020B0604020202020204" pitchFamily="34" charset="0"/>
              </a:rPr>
              <a:t>natural </a:t>
            </a:r>
            <a:r>
              <a:rPr lang="en-US" sz="1000" b="1" dirty="0">
                <a:solidFill>
                  <a:schemeClr val="accent2">
                    <a:lumMod val="60000"/>
                    <a:lumOff val="40000"/>
                  </a:schemeClr>
                </a:solidFill>
                <a:latin typeface="Arial" panose="020B0604020202020204" pitchFamily="34" charset="0"/>
                <a:cs typeface="Arial" panose="020B0604020202020204" pitchFamily="34" charset="0"/>
              </a:rPr>
              <a:t>gasoline)</a:t>
            </a:r>
          </a:p>
        </p:txBody>
      </p:sp>
      <p:sp>
        <p:nvSpPr>
          <p:cNvPr id="15" name="Rectangle 14"/>
          <p:cNvSpPr/>
          <p:nvPr/>
        </p:nvSpPr>
        <p:spPr>
          <a:xfrm>
            <a:off x="5554190" y="4199209"/>
            <a:ext cx="865943" cy="246221"/>
          </a:xfrm>
          <a:prstGeom prst="rect">
            <a:avLst/>
          </a:prstGeom>
        </p:spPr>
        <p:txBody>
          <a:bodyPr wrap="none">
            <a:spAutoFit/>
          </a:bodyPr>
          <a:lstStyle/>
          <a:p>
            <a:r>
              <a:rPr lang="en-US" sz="1000" b="1" dirty="0">
                <a:solidFill>
                  <a:schemeClr val="tx2">
                    <a:lumMod val="90000"/>
                    <a:lumOff val="10000"/>
                  </a:schemeClr>
                </a:solidFill>
                <a:latin typeface="Arial" panose="020B0604020202020204" pitchFamily="34" charset="0"/>
                <a:cs typeface="Arial" panose="020B0604020202020204" pitchFamily="34" charset="0"/>
              </a:rPr>
              <a:t>natural gas</a:t>
            </a:r>
          </a:p>
        </p:txBody>
      </p:sp>
      <p:sp>
        <p:nvSpPr>
          <p:cNvPr id="16" name="Rectangle 15"/>
          <p:cNvSpPr/>
          <p:nvPr/>
        </p:nvSpPr>
        <p:spPr>
          <a:xfrm>
            <a:off x="5554190" y="2869059"/>
            <a:ext cx="1412566" cy="400110"/>
          </a:xfrm>
          <a:prstGeom prst="rect">
            <a:avLst/>
          </a:prstGeom>
        </p:spPr>
        <p:txBody>
          <a:bodyPr wrap="none">
            <a:spAutoFit/>
          </a:bodyPr>
          <a:lstStyle/>
          <a:p>
            <a:r>
              <a:rPr lang="en-US" sz="1000" b="1" dirty="0" smtClean="0">
                <a:solidFill>
                  <a:schemeClr val="accent5"/>
                </a:solidFill>
                <a:latin typeface="Arial" panose="020B0604020202020204" pitchFamily="34" charset="0"/>
                <a:cs typeface="Arial" panose="020B0604020202020204" pitchFamily="34" charset="0"/>
              </a:rPr>
              <a:t>total diesel fuel </a:t>
            </a:r>
            <a:r>
              <a:rPr lang="en-US" sz="1000" b="1" dirty="0">
                <a:solidFill>
                  <a:schemeClr val="accent5"/>
                </a:solidFill>
                <a:latin typeface="Arial" panose="020B0604020202020204" pitchFamily="34" charset="0"/>
                <a:cs typeface="Arial" panose="020B0604020202020204" pitchFamily="34" charset="0"/>
              </a:rPr>
              <a:t>and </a:t>
            </a:r>
            <a:endParaRPr lang="en-US" sz="1000" b="1" dirty="0" smtClean="0">
              <a:solidFill>
                <a:schemeClr val="accent5"/>
              </a:solidFill>
              <a:latin typeface="Arial" panose="020B0604020202020204" pitchFamily="34" charset="0"/>
              <a:cs typeface="Arial" panose="020B0604020202020204" pitchFamily="34" charset="0"/>
            </a:endParaRPr>
          </a:p>
          <a:p>
            <a:r>
              <a:rPr lang="en-US" sz="1000" b="1" dirty="0" smtClean="0">
                <a:solidFill>
                  <a:schemeClr val="accent5"/>
                </a:solidFill>
                <a:latin typeface="Arial" panose="020B0604020202020204" pitchFamily="34" charset="0"/>
                <a:cs typeface="Arial" panose="020B0604020202020204" pitchFamily="34" charset="0"/>
              </a:rPr>
              <a:t>distillate fuel oil</a:t>
            </a:r>
            <a:r>
              <a:rPr lang="en-US" sz="1000" dirty="0" smtClean="0">
                <a:solidFill>
                  <a:schemeClr val="accent5"/>
                </a:solidFill>
                <a:latin typeface="Arial" panose="020B0604020202020204" pitchFamily="34" charset="0"/>
                <a:cs typeface="Arial" panose="020B0604020202020204" pitchFamily="34" charset="0"/>
              </a:rPr>
              <a:t> </a:t>
            </a:r>
            <a:endParaRPr lang="en-US" sz="1000" b="1" dirty="0">
              <a:solidFill>
                <a:schemeClr val="accent5"/>
              </a:solidFill>
              <a:latin typeface="Arial" panose="020B0604020202020204" pitchFamily="34" charset="0"/>
              <a:cs typeface="Arial" panose="020B0604020202020204" pitchFamily="34" charset="0"/>
            </a:endParaRPr>
          </a:p>
        </p:txBody>
      </p:sp>
      <p:sp>
        <p:nvSpPr>
          <p:cNvPr id="17" name="Rectangle 16"/>
          <p:cNvSpPr/>
          <p:nvPr/>
        </p:nvSpPr>
        <p:spPr>
          <a:xfrm>
            <a:off x="5554190" y="3627586"/>
            <a:ext cx="1120820" cy="246221"/>
          </a:xfrm>
          <a:prstGeom prst="rect">
            <a:avLst/>
          </a:prstGeom>
        </p:spPr>
        <p:txBody>
          <a:bodyPr wrap="none">
            <a:spAutoFit/>
          </a:bodyPr>
          <a:lstStyle/>
          <a:p>
            <a:r>
              <a:rPr lang="en-US" sz="1000" b="1" dirty="0">
                <a:solidFill>
                  <a:schemeClr val="accent5">
                    <a:lumMod val="60000"/>
                    <a:lumOff val="40000"/>
                  </a:schemeClr>
                </a:solidFill>
                <a:latin typeface="Arial" panose="020B0604020202020204" pitchFamily="34" charset="0"/>
                <a:cs typeface="Arial" panose="020B0604020202020204" pitchFamily="34" charset="0"/>
              </a:rPr>
              <a:t>residual fuel oil</a:t>
            </a:r>
          </a:p>
        </p:txBody>
      </p:sp>
      <p:sp>
        <p:nvSpPr>
          <p:cNvPr id="18" name="TextBox 17"/>
          <p:cNvSpPr txBox="1"/>
          <p:nvPr/>
        </p:nvSpPr>
        <p:spPr>
          <a:xfrm>
            <a:off x="5554190" y="1985017"/>
            <a:ext cx="822960" cy="246221"/>
          </a:xfrm>
          <a:prstGeom prst="rect">
            <a:avLst/>
          </a:prstGeom>
          <a:noFill/>
        </p:spPr>
        <p:txBody>
          <a:bodyPr wrap="square" rtlCol="0">
            <a:spAutoFit/>
          </a:bodyPr>
          <a:lstStyle/>
          <a:p>
            <a:r>
              <a:rPr lang="en-US" sz="1000" b="1" dirty="0" smtClean="0">
                <a:solidFill>
                  <a:schemeClr val="accent6">
                    <a:lumMod val="75000"/>
                  </a:schemeClr>
                </a:solidFill>
                <a:latin typeface="Arial" panose="020B0604020202020204" pitchFamily="34" charset="0"/>
                <a:cs typeface="Arial" panose="020B0604020202020204" pitchFamily="34" charset="0"/>
              </a:rPr>
              <a:t>kerosene</a:t>
            </a:r>
            <a:endParaRPr lang="en-US" sz="1000" b="1" dirty="0">
              <a:solidFill>
                <a:schemeClr val="accent6">
                  <a:lumMod val="75000"/>
                </a:schemeClr>
              </a:solidFill>
              <a:latin typeface="Arial" panose="020B0604020202020204" pitchFamily="34" charset="0"/>
              <a:cs typeface="Arial" panose="020B0604020202020204" pitchFamily="34" charset="0"/>
            </a:endParaRPr>
          </a:p>
        </p:txBody>
      </p:sp>
      <p:sp>
        <p:nvSpPr>
          <p:cNvPr id="19" name="Rectangle 18"/>
          <p:cNvSpPr/>
          <p:nvPr/>
        </p:nvSpPr>
        <p:spPr>
          <a:xfrm>
            <a:off x="5554190" y="2392531"/>
            <a:ext cx="1370888" cy="553998"/>
          </a:xfrm>
          <a:prstGeom prst="rect">
            <a:avLst/>
          </a:prstGeom>
        </p:spPr>
        <p:txBody>
          <a:bodyPr wrap="none">
            <a:spAutoFit/>
          </a:bodyPr>
          <a:lstStyle/>
          <a:p>
            <a:r>
              <a:rPr lang="en-US" sz="1000" b="1" dirty="0" smtClean="0">
                <a:solidFill>
                  <a:schemeClr val="accent3">
                    <a:lumMod val="60000"/>
                    <a:lumOff val="40000"/>
                  </a:schemeClr>
                </a:solidFill>
                <a:latin typeface="Arial" panose="020B0604020202020204" pitchFamily="34" charset="0"/>
                <a:cs typeface="Arial" panose="020B0604020202020204" pitchFamily="34" charset="0"/>
              </a:rPr>
              <a:t>motor gasoline</a:t>
            </a:r>
          </a:p>
          <a:p>
            <a:r>
              <a:rPr lang="en-US" sz="1000" b="1" dirty="0" smtClean="0">
                <a:solidFill>
                  <a:schemeClr val="accent3">
                    <a:lumMod val="60000"/>
                    <a:lumOff val="40000"/>
                  </a:schemeClr>
                </a:solidFill>
                <a:latin typeface="Arial" panose="020B0604020202020204" pitchFamily="34" charset="0"/>
                <a:cs typeface="Arial" panose="020B0604020202020204" pitchFamily="34" charset="0"/>
              </a:rPr>
              <a:t>(excluding highway</a:t>
            </a:r>
          </a:p>
          <a:p>
            <a:r>
              <a:rPr lang="en-US" sz="1000" b="1" dirty="0" smtClean="0">
                <a:solidFill>
                  <a:schemeClr val="accent3">
                    <a:lumMod val="60000"/>
                    <a:lumOff val="40000"/>
                  </a:schemeClr>
                </a:solidFill>
                <a:latin typeface="Arial" panose="020B0604020202020204" pitchFamily="34" charset="0"/>
                <a:cs typeface="Arial" panose="020B0604020202020204" pitchFamily="34" charset="0"/>
              </a:rPr>
              <a:t> usage</a:t>
            </a:r>
            <a:r>
              <a:rPr lang="en-US" sz="1000" b="1" dirty="0">
                <a:solidFill>
                  <a:schemeClr val="accent3">
                    <a:lumMod val="60000"/>
                    <a:lumOff val="40000"/>
                  </a:schemeClr>
                </a:solidFill>
                <a:latin typeface="Arial" panose="020B0604020202020204" pitchFamily="34" charset="0"/>
                <a:cs typeface="Arial" panose="020B0604020202020204" pitchFamily="34" charset="0"/>
              </a:rPr>
              <a:t>)</a:t>
            </a:r>
            <a:r>
              <a:rPr lang="en-US" sz="1000" dirty="0">
                <a:solidFill>
                  <a:schemeClr val="accent3">
                    <a:lumMod val="60000"/>
                    <a:lumOff val="40000"/>
                  </a:schemeClr>
                </a:solidFill>
                <a:latin typeface="Arial" panose="020B0604020202020204" pitchFamily="34" charset="0"/>
                <a:cs typeface="Arial" panose="020B0604020202020204" pitchFamily="34" charset="0"/>
              </a:rPr>
              <a:t> </a:t>
            </a:r>
          </a:p>
        </p:txBody>
      </p:sp>
      <p:sp>
        <p:nvSpPr>
          <p:cNvPr id="21" name="Rectangle 20"/>
          <p:cNvSpPr/>
          <p:nvPr/>
        </p:nvSpPr>
        <p:spPr>
          <a:xfrm>
            <a:off x="5554190" y="3804457"/>
            <a:ext cx="787395" cy="246221"/>
          </a:xfrm>
          <a:prstGeom prst="rect">
            <a:avLst/>
          </a:prstGeom>
        </p:spPr>
        <p:txBody>
          <a:bodyPr wrap="none">
            <a:spAutoFit/>
          </a:bodyPr>
          <a:lstStyle/>
          <a:p>
            <a:r>
              <a:rPr lang="en-US" sz="1000" b="1" dirty="0" smtClean="0">
                <a:solidFill>
                  <a:schemeClr val="accent2">
                    <a:lumMod val="75000"/>
                  </a:schemeClr>
                </a:solidFill>
                <a:latin typeface="Arial" panose="020B0604020202020204" pitchFamily="34" charset="0"/>
                <a:cs typeface="Arial" panose="020B0604020202020204" pitchFamily="34" charset="0"/>
              </a:rPr>
              <a:t>coal coke</a:t>
            </a:r>
            <a:endParaRPr lang="en-US" sz="1000" b="1" dirty="0">
              <a:solidFill>
                <a:schemeClr val="accent2">
                  <a:lumMod val="75000"/>
                </a:schemeClr>
              </a:solidFill>
              <a:latin typeface="Arial" panose="020B0604020202020204" pitchFamily="34" charset="0"/>
              <a:cs typeface="Arial" panose="020B0604020202020204" pitchFamily="34" charset="0"/>
            </a:endParaRPr>
          </a:p>
        </p:txBody>
      </p:sp>
      <p:sp>
        <p:nvSpPr>
          <p:cNvPr id="25" name="TextBox 24"/>
          <p:cNvSpPr txBox="1"/>
          <p:nvPr/>
        </p:nvSpPr>
        <p:spPr>
          <a:xfrm>
            <a:off x="5554190" y="4012587"/>
            <a:ext cx="1302152" cy="246221"/>
          </a:xfrm>
          <a:prstGeom prst="rect">
            <a:avLst/>
          </a:prstGeom>
          <a:noFill/>
        </p:spPr>
        <p:txBody>
          <a:bodyPr wrap="square" rtlCol="0">
            <a:spAutoFit/>
          </a:bodyPr>
          <a:lstStyle/>
          <a:p>
            <a:r>
              <a:rPr lang="en-US" sz="1000" b="1" dirty="0" smtClean="0">
                <a:solidFill>
                  <a:schemeClr val="accent3">
                    <a:lumMod val="75000"/>
                  </a:schemeClr>
                </a:solidFill>
                <a:latin typeface="Arial" panose="020B0604020202020204" pitchFamily="34" charset="0"/>
                <a:cs typeface="Arial" panose="020B0604020202020204" pitchFamily="34" charset="0"/>
              </a:rPr>
              <a:t>hydrogen</a:t>
            </a:r>
            <a:endParaRPr lang="en-US" sz="1000" b="1" dirty="0">
              <a:solidFill>
                <a:schemeClr val="accent3">
                  <a:lumMod val="75000"/>
                </a:schemeClr>
              </a:solidFill>
              <a:latin typeface="Arial" panose="020B0604020202020204" pitchFamily="34" charset="0"/>
              <a:cs typeface="Arial" panose="020B0604020202020204" pitchFamily="34" charset="0"/>
            </a:endParaRPr>
          </a:p>
        </p:txBody>
      </p:sp>
      <p:sp>
        <p:nvSpPr>
          <p:cNvPr id="26" name="Rectangle 25"/>
          <p:cNvSpPr/>
          <p:nvPr/>
        </p:nvSpPr>
        <p:spPr>
          <a:xfrm>
            <a:off x="5554190" y="4385831"/>
            <a:ext cx="1164101" cy="246221"/>
          </a:xfrm>
          <a:prstGeom prst="rect">
            <a:avLst/>
          </a:prstGeom>
        </p:spPr>
        <p:txBody>
          <a:bodyPr wrap="none">
            <a:spAutoFit/>
          </a:bodyPr>
          <a:lstStyle/>
          <a:p>
            <a:r>
              <a:rPr lang="en-US" sz="1000" b="1" dirty="0" smtClean="0">
                <a:solidFill>
                  <a:schemeClr val="tx1">
                    <a:lumMod val="75000"/>
                    <a:lumOff val="25000"/>
                  </a:schemeClr>
                </a:solidFill>
                <a:latin typeface="Arial" panose="020B0604020202020204" pitchFamily="34" charset="0"/>
                <a:cs typeface="Arial" panose="020B0604020202020204" pitchFamily="34" charset="0"/>
              </a:rPr>
              <a:t>petroleum coke</a:t>
            </a:r>
            <a:r>
              <a:rPr lang="en-US" sz="1000" dirty="0" smtClean="0">
                <a:solidFill>
                  <a:schemeClr val="tx1">
                    <a:lumMod val="75000"/>
                    <a:lumOff val="25000"/>
                  </a:schemeClr>
                </a:solidFill>
                <a:latin typeface="Arial" panose="020B0604020202020204" pitchFamily="34" charset="0"/>
                <a:cs typeface="Arial" panose="020B0604020202020204" pitchFamily="34" charset="0"/>
              </a:rPr>
              <a:t> </a:t>
            </a:r>
            <a:endParaRPr lang="en-US" sz="1000" dirty="0">
              <a:solidFill>
                <a:schemeClr val="tx1">
                  <a:lumMod val="75000"/>
                  <a:lumOff val="25000"/>
                </a:schemeClr>
              </a:solidFill>
              <a:latin typeface="Arial" panose="020B0604020202020204" pitchFamily="34" charset="0"/>
              <a:cs typeface="Arial" panose="020B0604020202020204" pitchFamily="34" charset="0"/>
            </a:endParaRPr>
          </a:p>
        </p:txBody>
      </p:sp>
      <p:graphicFrame>
        <p:nvGraphicFramePr>
          <p:cNvPr id="27" name="Chart 26"/>
          <p:cNvGraphicFramePr>
            <a:graphicFrameLocks/>
          </p:cNvGraphicFramePr>
          <p:nvPr>
            <p:extLst>
              <p:ext uri="{D42A27DB-BD31-4B8C-83A1-F6EECF244321}">
                <p14:modId xmlns:p14="http://schemas.microsoft.com/office/powerpoint/2010/main" val="1991276127"/>
              </p:ext>
            </p:extLst>
          </p:nvPr>
        </p:nvGraphicFramePr>
        <p:xfrm>
          <a:off x="294132" y="1852750"/>
          <a:ext cx="5430012" cy="3200400"/>
        </p:xfrm>
        <a:graphic>
          <a:graphicData uri="http://schemas.openxmlformats.org/drawingml/2006/chart">
            <c:chart xmlns:c="http://schemas.openxmlformats.org/drawingml/2006/chart" xmlns:r="http://schemas.openxmlformats.org/officeDocument/2006/relationships" r:id="rId2"/>
          </a:graphicData>
        </a:graphic>
      </p:graphicFrame>
      <p:sp>
        <p:nvSpPr>
          <p:cNvPr id="33" name="TextBox 32"/>
          <p:cNvSpPr txBox="1"/>
          <p:nvPr/>
        </p:nvSpPr>
        <p:spPr>
          <a:xfrm>
            <a:off x="341660" y="5656949"/>
            <a:ext cx="1459708" cy="523220"/>
          </a:xfrm>
          <a:prstGeom prst="rect">
            <a:avLst/>
          </a:prstGeom>
          <a:noFill/>
        </p:spPr>
        <p:txBody>
          <a:bodyPr wrap="square" rtlCol="0">
            <a:spAutoFit/>
          </a:bodyPr>
          <a:lstStyle/>
          <a:p>
            <a:pPr algn="ctr"/>
            <a:r>
              <a:rPr lang="en-US" b="1" dirty="0" smtClean="0">
                <a:solidFill>
                  <a:schemeClr val="accent3"/>
                </a:solidFill>
                <a:latin typeface="Arial" panose="020B0604020202020204" pitchFamily="34" charset="0"/>
                <a:cs typeface="Arial" panose="020B0604020202020204" pitchFamily="34" charset="0"/>
              </a:rPr>
              <a:t>$49.29</a:t>
            </a:r>
          </a:p>
          <a:p>
            <a:pPr algn="ctr"/>
            <a:r>
              <a:rPr lang="en-US" sz="1000" dirty="0" smtClean="0">
                <a:latin typeface="Arial" panose="020B0604020202020204" pitchFamily="34" charset="0"/>
                <a:cs typeface="Arial" panose="020B0604020202020204" pitchFamily="34" charset="0"/>
              </a:rPr>
              <a:t>U.S.</a:t>
            </a:r>
            <a:endParaRPr lang="en-US" sz="1000" dirty="0">
              <a:latin typeface="Arial" panose="020B0604020202020204" pitchFamily="34" charset="0"/>
              <a:cs typeface="Arial" panose="020B0604020202020204" pitchFamily="34" charset="0"/>
            </a:endParaRPr>
          </a:p>
        </p:txBody>
      </p:sp>
      <p:sp>
        <p:nvSpPr>
          <p:cNvPr id="34" name="TextBox 33"/>
          <p:cNvSpPr txBox="1"/>
          <p:nvPr/>
        </p:nvSpPr>
        <p:spPr>
          <a:xfrm>
            <a:off x="1466812" y="5656949"/>
            <a:ext cx="1459708" cy="523220"/>
          </a:xfrm>
          <a:prstGeom prst="rect">
            <a:avLst/>
          </a:prstGeom>
          <a:noFill/>
        </p:spPr>
        <p:txBody>
          <a:bodyPr wrap="square" rtlCol="0">
            <a:spAutoFit/>
          </a:bodyPr>
          <a:lstStyle/>
          <a:p>
            <a:pPr algn="ctr"/>
            <a:r>
              <a:rPr lang="en-US" b="1" dirty="0" smtClean="0">
                <a:solidFill>
                  <a:schemeClr val="accent3"/>
                </a:solidFill>
                <a:latin typeface="Arial" panose="020B0604020202020204" pitchFamily="34" charset="0"/>
                <a:cs typeface="Arial" panose="020B0604020202020204" pitchFamily="34" charset="0"/>
              </a:rPr>
              <a:t>$233.56</a:t>
            </a:r>
          </a:p>
          <a:p>
            <a:pPr algn="ctr"/>
            <a:r>
              <a:rPr lang="en-US" sz="1000" dirty="0" smtClean="0">
                <a:latin typeface="Arial" panose="020B0604020202020204" pitchFamily="34" charset="0"/>
                <a:cs typeface="Arial" panose="020B0604020202020204" pitchFamily="34" charset="0"/>
              </a:rPr>
              <a:t>Northeast</a:t>
            </a:r>
            <a:endParaRPr lang="en-US" sz="1000" dirty="0">
              <a:latin typeface="Arial" panose="020B0604020202020204" pitchFamily="34" charset="0"/>
              <a:cs typeface="Arial" panose="020B0604020202020204" pitchFamily="34" charset="0"/>
            </a:endParaRPr>
          </a:p>
        </p:txBody>
      </p:sp>
      <p:sp>
        <p:nvSpPr>
          <p:cNvPr id="35" name="TextBox 34"/>
          <p:cNvSpPr txBox="1"/>
          <p:nvPr/>
        </p:nvSpPr>
        <p:spPr>
          <a:xfrm>
            <a:off x="2591964" y="5656949"/>
            <a:ext cx="1459708" cy="523220"/>
          </a:xfrm>
          <a:prstGeom prst="rect">
            <a:avLst/>
          </a:prstGeom>
          <a:noFill/>
        </p:spPr>
        <p:txBody>
          <a:bodyPr wrap="square" rtlCol="0">
            <a:spAutoFit/>
          </a:bodyPr>
          <a:lstStyle/>
          <a:p>
            <a:pPr algn="ctr"/>
            <a:r>
              <a:rPr lang="en-US" b="1" dirty="0" smtClean="0">
                <a:solidFill>
                  <a:schemeClr val="accent3"/>
                </a:solidFill>
                <a:latin typeface="Arial" panose="020B0604020202020204" pitchFamily="34" charset="0"/>
                <a:cs typeface="Arial" panose="020B0604020202020204" pitchFamily="34" charset="0"/>
              </a:rPr>
              <a:t>$124.21</a:t>
            </a:r>
          </a:p>
          <a:p>
            <a:pPr algn="ctr"/>
            <a:r>
              <a:rPr lang="en-US" sz="1000" dirty="0" smtClean="0">
                <a:latin typeface="Arial" panose="020B0604020202020204" pitchFamily="34" charset="0"/>
                <a:cs typeface="Arial" panose="020B0604020202020204" pitchFamily="34" charset="0"/>
              </a:rPr>
              <a:t>Midwest</a:t>
            </a:r>
            <a:endParaRPr lang="en-US" sz="1000" dirty="0">
              <a:latin typeface="Arial" panose="020B0604020202020204" pitchFamily="34" charset="0"/>
              <a:cs typeface="Arial" panose="020B0604020202020204" pitchFamily="34" charset="0"/>
            </a:endParaRPr>
          </a:p>
        </p:txBody>
      </p:sp>
      <p:sp>
        <p:nvSpPr>
          <p:cNvPr id="36" name="TextBox 35"/>
          <p:cNvSpPr txBox="1"/>
          <p:nvPr/>
        </p:nvSpPr>
        <p:spPr>
          <a:xfrm>
            <a:off x="3717116" y="5656949"/>
            <a:ext cx="1459708" cy="523220"/>
          </a:xfrm>
          <a:prstGeom prst="rect">
            <a:avLst/>
          </a:prstGeom>
          <a:noFill/>
        </p:spPr>
        <p:txBody>
          <a:bodyPr wrap="square" rtlCol="0">
            <a:spAutoFit/>
          </a:bodyPr>
          <a:lstStyle/>
          <a:p>
            <a:pPr algn="ctr"/>
            <a:r>
              <a:rPr lang="en-US" b="1" dirty="0" smtClean="0">
                <a:solidFill>
                  <a:schemeClr val="accent3"/>
                </a:solidFill>
                <a:latin typeface="Arial" panose="020B0604020202020204" pitchFamily="34" charset="0"/>
                <a:cs typeface="Arial" panose="020B0604020202020204" pitchFamily="34" charset="0"/>
              </a:rPr>
              <a:t>$41.75</a:t>
            </a:r>
          </a:p>
          <a:p>
            <a:pPr algn="ctr"/>
            <a:r>
              <a:rPr lang="en-US" sz="1000" dirty="0" smtClean="0">
                <a:latin typeface="Arial" panose="020B0604020202020204" pitchFamily="34" charset="0"/>
                <a:cs typeface="Arial" panose="020B0604020202020204" pitchFamily="34" charset="0"/>
              </a:rPr>
              <a:t>South</a:t>
            </a:r>
            <a:endParaRPr lang="en-US" sz="1000" dirty="0">
              <a:latin typeface="Arial" panose="020B0604020202020204" pitchFamily="34" charset="0"/>
              <a:cs typeface="Arial" panose="020B0604020202020204" pitchFamily="34" charset="0"/>
            </a:endParaRPr>
          </a:p>
        </p:txBody>
      </p:sp>
      <p:sp>
        <p:nvSpPr>
          <p:cNvPr id="38" name="TextBox 37"/>
          <p:cNvSpPr txBox="1"/>
          <p:nvPr/>
        </p:nvSpPr>
        <p:spPr>
          <a:xfrm>
            <a:off x="294132" y="5231198"/>
            <a:ext cx="3745360"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Average price of acetylene by region</a:t>
            </a:r>
          </a:p>
          <a:p>
            <a:r>
              <a:rPr lang="en-US" sz="1200" dirty="0" smtClean="0">
                <a:latin typeface="Arial" panose="020B0604020202020204" pitchFamily="34" charset="0"/>
                <a:cs typeface="Arial" panose="020B0604020202020204" pitchFamily="34" charset="0"/>
              </a:rPr>
              <a:t>$/MMBtu</a:t>
            </a:r>
            <a:endParaRPr lang="en-US" sz="1200" dirty="0">
              <a:latin typeface="Arial" panose="020B0604020202020204" pitchFamily="34" charset="0"/>
              <a:cs typeface="Arial" panose="020B0604020202020204" pitchFamily="34" charset="0"/>
            </a:endParaRPr>
          </a:p>
        </p:txBody>
      </p:sp>
      <p:sp>
        <p:nvSpPr>
          <p:cNvPr id="40" name="TextBox 39"/>
          <p:cNvSpPr txBox="1"/>
          <p:nvPr/>
        </p:nvSpPr>
        <p:spPr>
          <a:xfrm>
            <a:off x="4842268" y="5631970"/>
            <a:ext cx="1125152" cy="553998"/>
          </a:xfrm>
          <a:prstGeom prst="rect">
            <a:avLst/>
          </a:prstGeom>
          <a:noFill/>
        </p:spPr>
        <p:txBody>
          <a:bodyPr wrap="square" rtlCol="0">
            <a:spAutoFit/>
          </a:bodyPr>
          <a:lstStyle/>
          <a:p>
            <a:pPr algn="ctr"/>
            <a:r>
              <a:rPr lang="en-US" sz="1000" b="1" i="1" dirty="0" smtClean="0">
                <a:solidFill>
                  <a:schemeClr val="accent3"/>
                </a:solidFill>
                <a:latin typeface="Arial" panose="020B0604020202020204" pitchFamily="34" charset="0"/>
                <a:cs typeface="Arial" panose="020B0604020202020204" pitchFamily="34" charset="0"/>
              </a:rPr>
              <a:t>* data </a:t>
            </a:r>
          </a:p>
          <a:p>
            <a:pPr algn="ctr"/>
            <a:r>
              <a:rPr lang="en-US" sz="1000" b="1" i="1" dirty="0" smtClean="0">
                <a:solidFill>
                  <a:schemeClr val="accent3"/>
                </a:solidFill>
                <a:latin typeface="Arial" panose="020B0604020202020204" pitchFamily="34" charset="0"/>
                <a:cs typeface="Arial" panose="020B0604020202020204" pitchFamily="34" charset="0"/>
              </a:rPr>
              <a:t>withheld</a:t>
            </a:r>
          </a:p>
          <a:p>
            <a:pPr algn="ctr"/>
            <a:r>
              <a:rPr lang="en-US" sz="1000" dirty="0" smtClean="0">
                <a:latin typeface="Arial" panose="020B0604020202020204" pitchFamily="34" charset="0"/>
                <a:cs typeface="Arial" panose="020B0604020202020204" pitchFamily="34" charset="0"/>
              </a:rPr>
              <a:t>West</a:t>
            </a:r>
            <a:endParaRPr lang="en-US" sz="1000" dirty="0">
              <a:latin typeface="Arial" panose="020B0604020202020204" pitchFamily="34" charset="0"/>
              <a:cs typeface="Arial" panose="020B0604020202020204" pitchFamily="34" charset="0"/>
            </a:endParaRPr>
          </a:p>
        </p:txBody>
      </p:sp>
      <p:sp>
        <p:nvSpPr>
          <p:cNvPr id="30" name="TextBox 29"/>
          <p:cNvSpPr txBox="1"/>
          <p:nvPr/>
        </p:nvSpPr>
        <p:spPr>
          <a:xfrm>
            <a:off x="7234428" y="1870364"/>
            <a:ext cx="4663440" cy="318548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Kerosene, electricity, and motor gasoline were often the most expensive fuels in each region, and natural gas, petroleum coke, and coal were the least expensive.</a:t>
            </a:r>
          </a:p>
          <a:p>
            <a:pPr marL="285750" indent="-2857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The most expensive average price of an energy source was for acetylene in the Northeast ($233.56). This price was more than four times the national average price of $49.29. However, acetylene is bought in relatively small quantities, typically cylinders. It is produced and tanked in the Gulf Coast, and then it is transported in those cylinders across the country, leading to higher costs for acetylene in the Northeast and Midwest and lower costs in the South.</a:t>
            </a:r>
          </a:p>
        </p:txBody>
      </p:sp>
    </p:spTree>
    <p:extLst>
      <p:ext uri="{BB962C8B-B14F-4D97-AF65-F5344CB8AC3E}">
        <p14:creationId xmlns:p14="http://schemas.microsoft.com/office/powerpoint/2010/main" val="10326203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263407" y="4156167"/>
            <a:ext cx="6921654" cy="20410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Most electricity purchased came from local utilities, most natural gas from non-local utilities</a:t>
            </a:r>
            <a:endParaRPr lang="en-US" dirty="0"/>
          </a:p>
        </p:txBody>
      </p:sp>
      <p:sp>
        <p:nvSpPr>
          <p:cNvPr id="3" name="Footer Placeholder 2"/>
          <p:cNvSpPr>
            <a:spLocks noGrp="1"/>
          </p:cNvSpPr>
          <p:nvPr>
            <p:ph type="ftr" sz="quarter" idx="11"/>
          </p:nvPr>
        </p:nvSpPr>
        <p:spPr/>
        <p:txBody>
          <a:bodyPr/>
          <a:lstStyle/>
          <a:p>
            <a:r>
              <a:rPr lang="en-US" smtClean="0">
                <a:solidFill>
                  <a:schemeClr val="accent1"/>
                </a:solidFill>
              </a:rPr>
              <a:t>#MECS2018 </a:t>
            </a:r>
            <a:r>
              <a:rPr lang="en-US" smtClean="0"/>
              <a:t>| </a:t>
            </a:r>
            <a:r>
              <a:rPr lang="en-US" smtClean="0">
                <a:solidFill>
                  <a:schemeClr val="tx1"/>
                </a:solidFill>
              </a:rPr>
              <a:t>www.eia.gov/consumption/manufacturing</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39B6C762-8557-4DA1-B8AC-C021AA8525D8}" type="slidenum">
              <a:rPr lang="en-US" smtClean="0"/>
              <a:pPr/>
              <a:t>24</a:t>
            </a:fld>
            <a:endParaRPr lang="en-US" dirty="0"/>
          </a:p>
        </p:txBody>
      </p:sp>
      <p:graphicFrame>
        <p:nvGraphicFramePr>
          <p:cNvPr id="5" name="Chart 4"/>
          <p:cNvGraphicFramePr>
            <a:graphicFrameLocks/>
          </p:cNvGraphicFramePr>
          <p:nvPr>
            <p:extLst>
              <p:ext uri="{D42A27DB-BD31-4B8C-83A1-F6EECF244321}">
                <p14:modId xmlns:p14="http://schemas.microsoft.com/office/powerpoint/2010/main" val="1511790423"/>
              </p:ext>
            </p:extLst>
          </p:nvPr>
        </p:nvGraphicFramePr>
        <p:xfrm>
          <a:off x="1387247" y="2102954"/>
          <a:ext cx="1920240" cy="19202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4270700730"/>
              </p:ext>
            </p:extLst>
          </p:nvPr>
        </p:nvGraphicFramePr>
        <p:xfrm>
          <a:off x="3291868" y="2102954"/>
          <a:ext cx="1920240" cy="19202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527597089"/>
              </p:ext>
            </p:extLst>
          </p:nvPr>
        </p:nvGraphicFramePr>
        <p:xfrm>
          <a:off x="5196490" y="2113541"/>
          <a:ext cx="1920240" cy="1920240"/>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p:cNvSpPr/>
          <p:nvPr/>
        </p:nvSpPr>
        <p:spPr>
          <a:xfrm>
            <a:off x="294132" y="1408699"/>
            <a:ext cx="5398765" cy="461665"/>
          </a:xfrm>
          <a:prstGeom prst="rect">
            <a:avLst/>
          </a:prstGeom>
        </p:spPr>
        <p:txBody>
          <a:bodyPr wrap="square">
            <a:spAutoFit/>
          </a:bodyPr>
          <a:lstStyle/>
          <a:p>
            <a:r>
              <a:rPr lang="en-US" sz="1200" b="1" dirty="0" smtClean="0">
                <a:latin typeface="Arial" panose="020B0604020202020204" pitchFamily="34" charset="0"/>
                <a:cs typeface="Arial" panose="020B0604020202020204" pitchFamily="34" charset="0"/>
              </a:rPr>
              <a:t>Quantity, number of establishments, and expenditures </a:t>
            </a:r>
            <a:r>
              <a:rPr lang="en-US" sz="1200" b="1" dirty="0">
                <a:latin typeface="Arial" panose="020B0604020202020204" pitchFamily="34" charset="0"/>
                <a:cs typeface="Arial" panose="020B0604020202020204" pitchFamily="34" charset="0"/>
              </a:rPr>
              <a:t>of </a:t>
            </a:r>
            <a:r>
              <a:rPr lang="en-US" sz="1200" b="1" dirty="0" smtClean="0">
                <a:latin typeface="Arial" panose="020B0604020202020204" pitchFamily="34" charset="0"/>
                <a:cs typeface="Arial" panose="020B0604020202020204" pitchFamily="34" charset="0"/>
              </a:rPr>
              <a:t>purchased </a:t>
            </a:r>
            <a:r>
              <a:rPr lang="en-US" sz="1200" b="1" dirty="0">
                <a:latin typeface="Arial" panose="020B0604020202020204" pitchFamily="34" charset="0"/>
                <a:cs typeface="Arial" panose="020B0604020202020204" pitchFamily="34" charset="0"/>
              </a:rPr>
              <a:t>e</a:t>
            </a:r>
            <a:r>
              <a:rPr lang="en-US" sz="1200" b="1" dirty="0" smtClean="0">
                <a:latin typeface="Arial" panose="020B0604020202020204" pitchFamily="34" charset="0"/>
                <a:cs typeface="Arial" panose="020B0604020202020204" pitchFamily="34" charset="0"/>
              </a:rPr>
              <a:t>lectricity and natural </a:t>
            </a:r>
            <a:r>
              <a:rPr lang="en-US" sz="1200" b="1" dirty="0">
                <a:latin typeface="Arial" panose="020B0604020202020204" pitchFamily="34" charset="0"/>
                <a:cs typeface="Arial" panose="020B0604020202020204" pitchFamily="34" charset="0"/>
              </a:rPr>
              <a:t>g</a:t>
            </a:r>
            <a:r>
              <a:rPr lang="en-US" sz="1200" b="1" dirty="0" smtClean="0">
                <a:latin typeface="Arial" panose="020B0604020202020204" pitchFamily="34" charset="0"/>
                <a:cs typeface="Arial" panose="020B0604020202020204" pitchFamily="34" charset="0"/>
              </a:rPr>
              <a:t>as, 2018</a:t>
            </a:r>
          </a:p>
        </p:txBody>
      </p:sp>
      <p:sp>
        <p:nvSpPr>
          <p:cNvPr id="12" name="Rectangle 11"/>
          <p:cNvSpPr/>
          <p:nvPr/>
        </p:nvSpPr>
        <p:spPr>
          <a:xfrm>
            <a:off x="1858668" y="2832339"/>
            <a:ext cx="977395" cy="646331"/>
          </a:xfrm>
          <a:prstGeom prst="rect">
            <a:avLst/>
          </a:prstGeom>
        </p:spPr>
        <p:txBody>
          <a:bodyPr wrap="square">
            <a:spAutoFit/>
          </a:bodyPr>
          <a:lstStyle/>
          <a:p>
            <a:pPr algn="ctr"/>
            <a:r>
              <a:rPr lang="en-US" sz="1400" b="1" dirty="0" smtClean="0">
                <a:solidFill>
                  <a:srgbClr val="000000"/>
                </a:solidFill>
                <a:latin typeface="Arial Black" panose="020B0A04020102020204" pitchFamily="34" charset="0"/>
                <a:cs typeface="Arial" panose="020B0604020202020204" pitchFamily="34" charset="0"/>
              </a:rPr>
              <a:t>778,396</a:t>
            </a:r>
          </a:p>
          <a:p>
            <a:pPr algn="ctr"/>
            <a:r>
              <a:rPr lang="en-US" sz="1200" dirty="0" smtClean="0">
                <a:solidFill>
                  <a:srgbClr val="000000"/>
                </a:solidFill>
                <a:latin typeface="Arial" panose="020B0604020202020204" pitchFamily="34" charset="0"/>
                <a:cs typeface="Arial" panose="020B0604020202020204" pitchFamily="34" charset="0"/>
              </a:rPr>
              <a:t>million</a:t>
            </a:r>
            <a:r>
              <a:rPr lang="en-US" sz="1200" dirty="0" smtClean="0">
                <a:latin typeface="Arial" panose="020B0604020202020204" pitchFamily="34" charset="0"/>
                <a:cs typeface="Arial" panose="020B0604020202020204" pitchFamily="34" charset="0"/>
              </a:rPr>
              <a:t> </a:t>
            </a:r>
            <a:r>
              <a:rPr lang="en-US" sz="1000" dirty="0" err="1" smtClean="0">
                <a:latin typeface="Arial" panose="020B0604020202020204" pitchFamily="34" charset="0"/>
                <a:cs typeface="Arial" panose="020B0604020202020204" pitchFamily="34" charset="0"/>
              </a:rPr>
              <a:t>kilowatthours</a:t>
            </a:r>
            <a:endParaRPr lang="en-US" sz="1000" dirty="0" smtClean="0">
              <a:latin typeface="Arial" panose="020B0604020202020204" pitchFamily="34" charset="0"/>
              <a:cs typeface="Arial" panose="020B0604020202020204" pitchFamily="34" charset="0"/>
            </a:endParaRPr>
          </a:p>
        </p:txBody>
      </p:sp>
      <p:sp>
        <p:nvSpPr>
          <p:cNvPr id="13" name="Rectangle 12"/>
          <p:cNvSpPr/>
          <p:nvPr/>
        </p:nvSpPr>
        <p:spPr>
          <a:xfrm>
            <a:off x="3724234" y="2850425"/>
            <a:ext cx="1071127" cy="461665"/>
          </a:xfrm>
          <a:prstGeom prst="rect">
            <a:avLst/>
          </a:prstGeom>
        </p:spPr>
        <p:txBody>
          <a:bodyPr wrap="none">
            <a:spAutoFit/>
          </a:bodyPr>
          <a:lstStyle/>
          <a:p>
            <a:pPr algn="ctr"/>
            <a:r>
              <a:rPr lang="en-US" sz="1400" dirty="0" smtClean="0">
                <a:solidFill>
                  <a:srgbClr val="000000"/>
                </a:solidFill>
                <a:latin typeface="Arial Black" panose="020B0A04020102020204" pitchFamily="34" charset="0"/>
                <a:cs typeface="Arial" panose="020B0604020202020204" pitchFamily="34" charset="0"/>
              </a:rPr>
              <a:t>179,894</a:t>
            </a:r>
          </a:p>
          <a:p>
            <a:pPr algn="ctr"/>
            <a:r>
              <a:rPr lang="en-US" sz="1000" dirty="0" smtClean="0">
                <a:solidFill>
                  <a:srgbClr val="000000"/>
                </a:solidFill>
                <a:latin typeface="Arial" panose="020B0604020202020204" pitchFamily="34" charset="0"/>
                <a:cs typeface="Arial" panose="020B0604020202020204" pitchFamily="34" charset="0"/>
              </a:rPr>
              <a:t>establishments</a:t>
            </a:r>
            <a:r>
              <a:rPr lang="en-US" sz="1000" dirty="0" smtClean="0">
                <a:latin typeface="Arial" panose="020B0604020202020204" pitchFamily="34" charset="0"/>
                <a:cs typeface="Arial" panose="020B0604020202020204" pitchFamily="34" charset="0"/>
              </a:rPr>
              <a:t> </a:t>
            </a:r>
            <a:endParaRPr lang="en-US" sz="1000" dirty="0">
              <a:latin typeface="Arial" panose="020B0604020202020204" pitchFamily="34" charset="0"/>
              <a:cs typeface="Arial" panose="020B0604020202020204" pitchFamily="34" charset="0"/>
            </a:endParaRPr>
          </a:p>
        </p:txBody>
      </p:sp>
      <p:sp>
        <p:nvSpPr>
          <p:cNvPr id="14" name="Rectangle 13"/>
          <p:cNvSpPr/>
          <p:nvPr/>
        </p:nvSpPr>
        <p:spPr>
          <a:xfrm>
            <a:off x="5563132" y="2842828"/>
            <a:ext cx="1202573" cy="461665"/>
          </a:xfrm>
          <a:prstGeom prst="rect">
            <a:avLst/>
          </a:prstGeom>
        </p:spPr>
        <p:txBody>
          <a:bodyPr wrap="none">
            <a:spAutoFit/>
          </a:bodyPr>
          <a:lstStyle/>
          <a:p>
            <a:pPr algn="ctr"/>
            <a:r>
              <a:rPr lang="en-US" sz="1400" dirty="0" smtClean="0">
                <a:solidFill>
                  <a:srgbClr val="000000"/>
                </a:solidFill>
                <a:latin typeface="Arial Black" panose="020B0A04020102020204" pitchFamily="34" charset="0"/>
                <a:cs typeface="Arial" panose="020B0604020202020204" pitchFamily="34" charset="0"/>
              </a:rPr>
              <a:t>$53 billion</a:t>
            </a:r>
          </a:p>
          <a:p>
            <a:pPr algn="ctr"/>
            <a:r>
              <a:rPr lang="en-US" sz="1000" dirty="0" smtClean="0">
                <a:solidFill>
                  <a:srgbClr val="000000"/>
                </a:solidFill>
                <a:latin typeface="Arial" panose="020B0604020202020204" pitchFamily="34" charset="0"/>
                <a:cs typeface="Arial" panose="020B0604020202020204" pitchFamily="34" charset="0"/>
              </a:rPr>
              <a:t>expenditures</a:t>
            </a:r>
            <a:r>
              <a:rPr lang="en-US" sz="1000" dirty="0" smtClean="0">
                <a:latin typeface="Arial" panose="020B0604020202020204" pitchFamily="34" charset="0"/>
                <a:cs typeface="Arial" panose="020B0604020202020204" pitchFamily="34" charset="0"/>
              </a:rPr>
              <a:t> </a:t>
            </a:r>
            <a:endParaRPr lang="en-US" sz="1000" dirty="0">
              <a:latin typeface="Arial" panose="020B0604020202020204" pitchFamily="34" charset="0"/>
              <a:cs typeface="Arial" panose="020B0604020202020204" pitchFamily="34" charset="0"/>
            </a:endParaRPr>
          </a:p>
        </p:txBody>
      </p:sp>
      <p:sp>
        <p:nvSpPr>
          <p:cNvPr id="15" name="Rectangle 14"/>
          <p:cNvSpPr/>
          <p:nvPr/>
        </p:nvSpPr>
        <p:spPr>
          <a:xfrm>
            <a:off x="1783750" y="5027788"/>
            <a:ext cx="1127232" cy="461665"/>
          </a:xfrm>
          <a:prstGeom prst="rect">
            <a:avLst/>
          </a:prstGeom>
        </p:spPr>
        <p:txBody>
          <a:bodyPr wrap="none">
            <a:spAutoFit/>
          </a:bodyPr>
          <a:lstStyle/>
          <a:p>
            <a:pPr algn="ctr"/>
            <a:r>
              <a:rPr lang="en-US" sz="1400" dirty="0" smtClean="0">
                <a:solidFill>
                  <a:srgbClr val="000000"/>
                </a:solidFill>
                <a:latin typeface="Arial Black" panose="020B0A04020102020204" pitchFamily="34" charset="0"/>
                <a:cs typeface="Arial" panose="020B0604020202020204" pitchFamily="34" charset="0"/>
              </a:rPr>
              <a:t>7,023</a:t>
            </a:r>
          </a:p>
          <a:p>
            <a:pPr algn="ctr"/>
            <a:r>
              <a:rPr lang="en-US" sz="1000" dirty="0" smtClean="0">
                <a:solidFill>
                  <a:srgbClr val="000000"/>
                </a:solidFill>
                <a:latin typeface="Arial" panose="020B0604020202020204" pitchFamily="34" charset="0"/>
                <a:cs typeface="Arial" panose="020B0604020202020204" pitchFamily="34" charset="0"/>
              </a:rPr>
              <a:t>billion cubic feet</a:t>
            </a:r>
            <a:r>
              <a:rPr lang="en-US" sz="1000" dirty="0" smtClean="0">
                <a:latin typeface="Arial" panose="020B0604020202020204" pitchFamily="34" charset="0"/>
                <a:cs typeface="Arial" panose="020B0604020202020204" pitchFamily="34" charset="0"/>
              </a:rPr>
              <a:t> </a:t>
            </a:r>
            <a:endParaRPr lang="en-US" sz="1000" dirty="0">
              <a:latin typeface="Arial" panose="020B0604020202020204" pitchFamily="34" charset="0"/>
              <a:cs typeface="Arial" panose="020B0604020202020204" pitchFamily="34" charset="0"/>
            </a:endParaRPr>
          </a:p>
        </p:txBody>
      </p:sp>
      <p:sp>
        <p:nvSpPr>
          <p:cNvPr id="16" name="Rectangle 15"/>
          <p:cNvSpPr/>
          <p:nvPr/>
        </p:nvSpPr>
        <p:spPr>
          <a:xfrm>
            <a:off x="3739485" y="5027788"/>
            <a:ext cx="1035860" cy="461665"/>
          </a:xfrm>
          <a:prstGeom prst="rect">
            <a:avLst/>
          </a:prstGeom>
        </p:spPr>
        <p:txBody>
          <a:bodyPr wrap="none">
            <a:spAutoFit/>
          </a:bodyPr>
          <a:lstStyle/>
          <a:p>
            <a:pPr algn="ctr"/>
            <a:r>
              <a:rPr lang="en-US" sz="1400" dirty="0" smtClean="0">
                <a:solidFill>
                  <a:srgbClr val="000000"/>
                </a:solidFill>
                <a:latin typeface="Arial Black" panose="020B0A04020102020204" pitchFamily="34" charset="0"/>
                <a:cs typeface="Arial" panose="020B0604020202020204" pitchFamily="34" charset="0"/>
              </a:rPr>
              <a:t>113,197</a:t>
            </a:r>
            <a:r>
              <a:rPr lang="en-US" sz="1000" dirty="0" smtClean="0">
                <a:latin typeface="Arial" panose="020B0604020202020204" pitchFamily="34" charset="0"/>
                <a:cs typeface="Arial" panose="020B0604020202020204" pitchFamily="34" charset="0"/>
              </a:rPr>
              <a:t> </a:t>
            </a:r>
          </a:p>
          <a:p>
            <a:pPr algn="ctr"/>
            <a:r>
              <a:rPr lang="en-US" sz="1000" dirty="0" smtClean="0">
                <a:latin typeface="Arial" panose="020B0604020202020204" pitchFamily="34" charset="0"/>
                <a:cs typeface="Arial" panose="020B0604020202020204" pitchFamily="34" charset="0"/>
              </a:rPr>
              <a:t>establishments</a:t>
            </a:r>
            <a:endParaRPr lang="en-US" sz="1000" dirty="0">
              <a:latin typeface="Arial" panose="020B0604020202020204" pitchFamily="34" charset="0"/>
              <a:cs typeface="Arial" panose="020B0604020202020204" pitchFamily="34" charset="0"/>
            </a:endParaRPr>
          </a:p>
        </p:txBody>
      </p:sp>
      <p:sp>
        <p:nvSpPr>
          <p:cNvPr id="17" name="Rectangle 16"/>
          <p:cNvSpPr/>
          <p:nvPr/>
        </p:nvSpPr>
        <p:spPr>
          <a:xfrm>
            <a:off x="5545794" y="5006245"/>
            <a:ext cx="1202573" cy="461665"/>
          </a:xfrm>
          <a:prstGeom prst="rect">
            <a:avLst/>
          </a:prstGeom>
        </p:spPr>
        <p:txBody>
          <a:bodyPr wrap="none">
            <a:spAutoFit/>
          </a:bodyPr>
          <a:lstStyle/>
          <a:p>
            <a:pPr algn="ctr"/>
            <a:r>
              <a:rPr lang="en-US" sz="1400" dirty="0" smtClean="0">
                <a:solidFill>
                  <a:srgbClr val="000000"/>
                </a:solidFill>
                <a:latin typeface="Arial Black" panose="020B0A04020102020204" pitchFamily="34" charset="0"/>
                <a:cs typeface="Arial" panose="020B0604020202020204" pitchFamily="34" charset="0"/>
              </a:rPr>
              <a:t>$28 billion</a:t>
            </a:r>
          </a:p>
          <a:p>
            <a:pPr algn="ctr"/>
            <a:r>
              <a:rPr lang="en-US" sz="1000" dirty="0" smtClean="0">
                <a:solidFill>
                  <a:srgbClr val="000000"/>
                </a:solidFill>
                <a:latin typeface="Arial" panose="020B0604020202020204" pitchFamily="34" charset="0"/>
                <a:cs typeface="Arial" panose="020B0604020202020204" pitchFamily="34" charset="0"/>
              </a:rPr>
              <a:t>expenditures</a:t>
            </a:r>
            <a:r>
              <a:rPr lang="en-US" sz="1000" dirty="0" smtClean="0">
                <a:latin typeface="Arial" panose="020B0604020202020204" pitchFamily="34" charset="0"/>
                <a:cs typeface="Arial" panose="020B0604020202020204" pitchFamily="34" charset="0"/>
              </a:rPr>
              <a:t> </a:t>
            </a:r>
            <a:endParaRPr lang="en-US" sz="1000" dirty="0">
              <a:latin typeface="Arial" panose="020B0604020202020204" pitchFamily="34" charset="0"/>
              <a:cs typeface="Arial" panose="020B0604020202020204" pitchFamily="34" charset="0"/>
            </a:endParaRPr>
          </a:p>
        </p:txBody>
      </p:sp>
      <p:sp>
        <p:nvSpPr>
          <p:cNvPr id="18" name="TextBox 17"/>
          <p:cNvSpPr txBox="1"/>
          <p:nvPr/>
        </p:nvSpPr>
        <p:spPr>
          <a:xfrm>
            <a:off x="302762" y="2903799"/>
            <a:ext cx="1097280" cy="307777"/>
          </a:xfrm>
          <a:prstGeom prst="rect">
            <a:avLst/>
          </a:prstGeom>
          <a:noFill/>
        </p:spPr>
        <p:txBody>
          <a:bodyPr wrap="square" rtlCol="0">
            <a:spAutoFit/>
          </a:bodyPr>
          <a:lstStyle/>
          <a:p>
            <a:r>
              <a:rPr lang="en-US" sz="1400" b="1" dirty="0" smtClean="0">
                <a:latin typeface="Arial" panose="020B0604020202020204" pitchFamily="34" charset="0"/>
                <a:cs typeface="Arial" panose="020B0604020202020204" pitchFamily="34" charset="0"/>
              </a:rPr>
              <a:t>electricity</a:t>
            </a:r>
            <a:endParaRPr lang="en-US" sz="1400" b="1" dirty="0">
              <a:latin typeface="Arial" panose="020B0604020202020204" pitchFamily="34" charset="0"/>
              <a:cs typeface="Arial" panose="020B0604020202020204" pitchFamily="34" charset="0"/>
            </a:endParaRPr>
          </a:p>
        </p:txBody>
      </p:sp>
      <p:sp>
        <p:nvSpPr>
          <p:cNvPr id="19" name="TextBox 18"/>
          <p:cNvSpPr txBox="1"/>
          <p:nvPr/>
        </p:nvSpPr>
        <p:spPr>
          <a:xfrm>
            <a:off x="305339" y="4977784"/>
            <a:ext cx="1280160" cy="307777"/>
          </a:xfrm>
          <a:prstGeom prst="rect">
            <a:avLst/>
          </a:prstGeom>
          <a:noFill/>
        </p:spPr>
        <p:txBody>
          <a:bodyPr wrap="square" rtlCol="0">
            <a:spAutoFit/>
          </a:bodyPr>
          <a:lstStyle/>
          <a:p>
            <a:r>
              <a:rPr lang="en-US" sz="1400" b="1" dirty="0" smtClean="0">
                <a:latin typeface="Arial" panose="020B0604020202020204" pitchFamily="34" charset="0"/>
                <a:cs typeface="Arial" panose="020B0604020202020204" pitchFamily="34" charset="0"/>
              </a:rPr>
              <a:t>natural gas</a:t>
            </a:r>
            <a:endParaRPr lang="en-US" sz="1400" b="1" dirty="0">
              <a:latin typeface="Arial" panose="020B0604020202020204" pitchFamily="34" charset="0"/>
              <a:cs typeface="Arial" panose="020B0604020202020204" pitchFamily="34" charset="0"/>
            </a:endParaRPr>
          </a:p>
        </p:txBody>
      </p:sp>
      <p:sp>
        <p:nvSpPr>
          <p:cNvPr id="21" name="Rectangle 20"/>
          <p:cNvSpPr/>
          <p:nvPr/>
        </p:nvSpPr>
        <p:spPr>
          <a:xfrm>
            <a:off x="537847" y="3560761"/>
            <a:ext cx="1172116" cy="246221"/>
          </a:xfrm>
          <a:prstGeom prst="rect">
            <a:avLst/>
          </a:prstGeom>
        </p:spPr>
        <p:txBody>
          <a:bodyPr wrap="none">
            <a:spAutoFit/>
          </a:bodyPr>
          <a:lstStyle/>
          <a:p>
            <a:r>
              <a:rPr lang="en-US" sz="1000" b="1" dirty="0">
                <a:solidFill>
                  <a:schemeClr val="tx2">
                    <a:lumMod val="90000"/>
                    <a:lumOff val="10000"/>
                  </a:schemeClr>
                </a:solidFill>
                <a:latin typeface="Arial" panose="020B0604020202020204" pitchFamily="34" charset="0"/>
                <a:cs typeface="Arial" panose="020B0604020202020204" pitchFamily="34" charset="0"/>
              </a:rPr>
              <a:t>from local </a:t>
            </a:r>
            <a:r>
              <a:rPr lang="en-US" sz="1000" b="1" dirty="0" smtClean="0">
                <a:solidFill>
                  <a:schemeClr val="tx2">
                    <a:lumMod val="90000"/>
                    <a:lumOff val="10000"/>
                  </a:schemeClr>
                </a:solidFill>
                <a:latin typeface="Arial" panose="020B0604020202020204" pitchFamily="34" charset="0"/>
                <a:cs typeface="Arial" panose="020B0604020202020204" pitchFamily="34" charset="0"/>
              </a:rPr>
              <a:t>utility</a:t>
            </a:r>
            <a:endParaRPr lang="en-US" sz="1000" b="1" dirty="0">
              <a:solidFill>
                <a:schemeClr val="tx2">
                  <a:lumMod val="90000"/>
                  <a:lumOff val="10000"/>
                </a:schemeClr>
              </a:solidFill>
              <a:latin typeface="Arial" panose="020B0604020202020204" pitchFamily="34" charset="0"/>
              <a:cs typeface="Arial" panose="020B0604020202020204" pitchFamily="34" charset="0"/>
            </a:endParaRPr>
          </a:p>
        </p:txBody>
      </p:sp>
      <p:sp>
        <p:nvSpPr>
          <p:cNvPr id="23" name="Rectangle 22"/>
          <p:cNvSpPr/>
          <p:nvPr/>
        </p:nvSpPr>
        <p:spPr>
          <a:xfrm>
            <a:off x="734372" y="4339433"/>
            <a:ext cx="1172116" cy="246221"/>
          </a:xfrm>
          <a:prstGeom prst="rect">
            <a:avLst/>
          </a:prstGeom>
        </p:spPr>
        <p:txBody>
          <a:bodyPr wrap="none">
            <a:spAutoFit/>
          </a:bodyPr>
          <a:lstStyle/>
          <a:p>
            <a:r>
              <a:rPr lang="en-US" sz="1000" b="1" dirty="0">
                <a:solidFill>
                  <a:schemeClr val="accent6">
                    <a:lumMod val="75000"/>
                  </a:schemeClr>
                </a:solidFill>
                <a:latin typeface="Arial" panose="020B0604020202020204" pitchFamily="34" charset="0"/>
                <a:cs typeface="Arial" panose="020B0604020202020204" pitchFamily="34" charset="0"/>
              </a:rPr>
              <a:t>from local </a:t>
            </a:r>
            <a:r>
              <a:rPr lang="en-US" sz="1000" b="1" dirty="0" smtClean="0">
                <a:solidFill>
                  <a:schemeClr val="accent6">
                    <a:lumMod val="75000"/>
                  </a:schemeClr>
                </a:solidFill>
                <a:latin typeface="Arial" panose="020B0604020202020204" pitchFamily="34" charset="0"/>
                <a:cs typeface="Arial" panose="020B0604020202020204" pitchFamily="34" charset="0"/>
              </a:rPr>
              <a:t>utility</a:t>
            </a:r>
            <a:endParaRPr lang="en-US" sz="1000" b="1" dirty="0">
              <a:solidFill>
                <a:schemeClr val="accent6">
                  <a:lumMod val="75000"/>
                </a:schemeClr>
              </a:solidFill>
              <a:latin typeface="Arial" panose="020B0604020202020204" pitchFamily="34" charset="0"/>
              <a:cs typeface="Arial" panose="020B0604020202020204" pitchFamily="34" charset="0"/>
            </a:endParaRPr>
          </a:p>
        </p:txBody>
      </p:sp>
      <p:sp>
        <p:nvSpPr>
          <p:cNvPr id="24" name="Rectangle 23"/>
          <p:cNvSpPr/>
          <p:nvPr/>
        </p:nvSpPr>
        <p:spPr>
          <a:xfrm>
            <a:off x="2621687" y="1887706"/>
            <a:ext cx="1371600" cy="400110"/>
          </a:xfrm>
          <a:prstGeom prst="rect">
            <a:avLst/>
          </a:prstGeom>
        </p:spPr>
        <p:txBody>
          <a:bodyPr>
            <a:spAutoFit/>
          </a:bodyPr>
          <a:lstStyle/>
          <a:p>
            <a:r>
              <a:rPr lang="en-US" sz="1000" b="1" dirty="0">
                <a:solidFill>
                  <a:schemeClr val="tx2">
                    <a:lumMod val="50000"/>
                    <a:lumOff val="50000"/>
                  </a:schemeClr>
                </a:solidFill>
                <a:latin typeface="Arial" panose="020B0604020202020204" pitchFamily="34" charset="0"/>
                <a:cs typeface="Arial" panose="020B0604020202020204" pitchFamily="34" charset="0"/>
              </a:rPr>
              <a:t>from sources other </a:t>
            </a:r>
          </a:p>
          <a:p>
            <a:r>
              <a:rPr lang="en-US" sz="1000" b="1" dirty="0">
                <a:solidFill>
                  <a:schemeClr val="tx2">
                    <a:lumMod val="50000"/>
                    <a:lumOff val="50000"/>
                  </a:schemeClr>
                </a:solidFill>
                <a:latin typeface="Arial" panose="020B0604020202020204" pitchFamily="34" charset="0"/>
                <a:cs typeface="Arial" panose="020B0604020202020204" pitchFamily="34" charset="0"/>
              </a:rPr>
              <a:t>than local utility</a:t>
            </a:r>
          </a:p>
        </p:txBody>
      </p:sp>
      <p:sp>
        <p:nvSpPr>
          <p:cNvPr id="25" name="Rectangle 24"/>
          <p:cNvSpPr/>
          <p:nvPr/>
        </p:nvSpPr>
        <p:spPr>
          <a:xfrm>
            <a:off x="313815" y="5771139"/>
            <a:ext cx="1371600" cy="400110"/>
          </a:xfrm>
          <a:prstGeom prst="rect">
            <a:avLst/>
          </a:prstGeom>
        </p:spPr>
        <p:txBody>
          <a:bodyPr>
            <a:spAutoFit/>
          </a:bodyPr>
          <a:lstStyle/>
          <a:p>
            <a:r>
              <a:rPr lang="en-US" sz="1000" b="1" dirty="0">
                <a:solidFill>
                  <a:schemeClr val="accent2"/>
                </a:solidFill>
                <a:latin typeface="Arial" panose="020B0604020202020204" pitchFamily="34" charset="0"/>
                <a:cs typeface="Arial" panose="020B0604020202020204" pitchFamily="34" charset="0"/>
              </a:rPr>
              <a:t>from sources other</a:t>
            </a:r>
          </a:p>
          <a:p>
            <a:r>
              <a:rPr lang="en-US" sz="1000" b="1" dirty="0">
                <a:solidFill>
                  <a:schemeClr val="accent2"/>
                </a:solidFill>
                <a:latin typeface="Arial" panose="020B0604020202020204" pitchFamily="34" charset="0"/>
                <a:cs typeface="Arial" panose="020B0604020202020204" pitchFamily="34" charset="0"/>
              </a:rPr>
              <a:t>than local utility</a:t>
            </a:r>
          </a:p>
        </p:txBody>
      </p:sp>
      <p:sp>
        <p:nvSpPr>
          <p:cNvPr id="27" name="TextBox 26"/>
          <p:cNvSpPr txBox="1"/>
          <p:nvPr/>
        </p:nvSpPr>
        <p:spPr>
          <a:xfrm>
            <a:off x="7356764" y="1870364"/>
            <a:ext cx="4541104" cy="2831544"/>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When considering the quantity, number of establishments, and expenditures of purchased electricity, most electricity comes from local utilities.</a:t>
            </a:r>
          </a:p>
          <a:p>
            <a:pPr marL="285750" indent="-2857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Although more than half of establishments (55%) use natural gas from the local utility, most of the natural gas purchased (83%) and expenditures (81%) were from sources other than the local utility.</a:t>
            </a:r>
          </a:p>
          <a:p>
            <a:pPr marL="285750" indent="-2857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Energy-intensive industries such as petroleum refining, petrochemicals, and iron and steel mills have a tendency to purchase electricity and natural gas from sources other than local utilities (third-party suppliers).</a:t>
            </a:r>
          </a:p>
        </p:txBody>
      </p:sp>
      <p:graphicFrame>
        <p:nvGraphicFramePr>
          <p:cNvPr id="28" name="Chart 27"/>
          <p:cNvGraphicFramePr>
            <a:graphicFrameLocks/>
          </p:cNvGraphicFramePr>
          <p:nvPr>
            <p:extLst>
              <p:ext uri="{D42A27DB-BD31-4B8C-83A1-F6EECF244321}">
                <p14:modId xmlns:p14="http://schemas.microsoft.com/office/powerpoint/2010/main" val="3744629551"/>
              </p:ext>
            </p:extLst>
          </p:nvPr>
        </p:nvGraphicFramePr>
        <p:xfrm>
          <a:off x="1387246" y="4298500"/>
          <a:ext cx="1920240" cy="19202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 name="Chart 28"/>
          <p:cNvGraphicFramePr>
            <a:graphicFrameLocks/>
          </p:cNvGraphicFramePr>
          <p:nvPr>
            <p:extLst>
              <p:ext uri="{D42A27DB-BD31-4B8C-83A1-F6EECF244321}">
                <p14:modId xmlns:p14="http://schemas.microsoft.com/office/powerpoint/2010/main" val="2942159509"/>
              </p:ext>
            </p:extLst>
          </p:nvPr>
        </p:nvGraphicFramePr>
        <p:xfrm>
          <a:off x="3299677" y="4298500"/>
          <a:ext cx="1920240" cy="19202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0" name="Chart 29"/>
          <p:cNvGraphicFramePr>
            <a:graphicFrameLocks/>
          </p:cNvGraphicFramePr>
          <p:nvPr>
            <p:extLst>
              <p:ext uri="{D42A27DB-BD31-4B8C-83A1-F6EECF244321}">
                <p14:modId xmlns:p14="http://schemas.microsoft.com/office/powerpoint/2010/main" val="512722002"/>
              </p:ext>
            </p:extLst>
          </p:nvPr>
        </p:nvGraphicFramePr>
        <p:xfrm>
          <a:off x="5186960" y="4292889"/>
          <a:ext cx="1920240" cy="192024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9391618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Manufacturing </a:t>
            </a:r>
            <a:r>
              <a:rPr lang="en-US" dirty="0" err="1"/>
              <a:t>floorspace</a:t>
            </a:r>
            <a:r>
              <a:rPr lang="en-US" dirty="0"/>
              <a:t> and establishment counts</a:t>
            </a:r>
          </a:p>
        </p:txBody>
      </p:sp>
      <p:sp>
        <p:nvSpPr>
          <p:cNvPr id="3" name="Text Placeholder 2"/>
          <p:cNvSpPr>
            <a:spLocks noGrp="1"/>
          </p:cNvSpPr>
          <p:nvPr>
            <p:ph type="body" sz="quarter" idx="13"/>
          </p:nvPr>
        </p:nvSpPr>
        <p:spPr/>
        <p:txBody>
          <a:bodyPr/>
          <a:lstStyle/>
          <a:p>
            <a:r>
              <a:rPr lang="en-US" dirty="0" smtClean="0"/>
              <a:t>The </a:t>
            </a:r>
            <a:r>
              <a:rPr lang="en-US" i="1" dirty="0" smtClean="0"/>
              <a:t>Manufacturing Energy Consumption Survey</a:t>
            </a:r>
            <a:r>
              <a:rPr lang="en-US" dirty="0" smtClean="0"/>
              <a:t> (MECS) collects data about how many buildings are on each establishment site as well as the approximate square footage of the buildings onsite.</a:t>
            </a:r>
          </a:p>
          <a:p>
            <a:endParaRPr lang="en-US" dirty="0" smtClean="0"/>
          </a:p>
          <a:p>
            <a:r>
              <a:rPr lang="en-US" dirty="0"/>
              <a:t>Buildings </a:t>
            </a:r>
            <a:r>
              <a:rPr lang="en-US" dirty="0" smtClean="0"/>
              <a:t>include </a:t>
            </a:r>
            <a:r>
              <a:rPr lang="en-US" dirty="0"/>
              <a:t>structures enclosed by walls extending from the foundation to the</a:t>
            </a:r>
            <a:br>
              <a:rPr lang="en-US" dirty="0"/>
            </a:br>
            <a:r>
              <a:rPr lang="en-US" dirty="0" smtClean="0"/>
              <a:t>roof; </a:t>
            </a:r>
            <a:r>
              <a:rPr lang="en-US" dirty="0"/>
              <a:t>parking </a:t>
            </a:r>
            <a:r>
              <a:rPr lang="en-US" dirty="0" smtClean="0"/>
              <a:t>garages, </a:t>
            </a:r>
            <a:r>
              <a:rPr lang="en-US" dirty="0"/>
              <a:t>even if not totally enclosed by walls and a </a:t>
            </a:r>
            <a:r>
              <a:rPr lang="en-US" dirty="0" smtClean="0"/>
              <a:t>roof; </a:t>
            </a:r>
            <a:r>
              <a:rPr lang="en-US" dirty="0"/>
              <a:t>or </a:t>
            </a:r>
            <a:r>
              <a:rPr lang="en-US" dirty="0" smtClean="0"/>
              <a:t>structures erected </a:t>
            </a:r>
            <a:r>
              <a:rPr lang="en-US" dirty="0"/>
              <a:t>on pillars to elevate the first fully enclosed level</a:t>
            </a:r>
            <a:r>
              <a:rPr lang="en-US" dirty="0" smtClean="0"/>
              <a:t>.</a:t>
            </a:r>
          </a:p>
          <a:p>
            <a:endParaRPr lang="en-US" dirty="0" smtClean="0"/>
          </a:p>
          <a:p>
            <a:r>
              <a:rPr lang="en-US" dirty="0" smtClean="0"/>
              <a:t>Excluded </a:t>
            </a:r>
            <a:r>
              <a:rPr lang="en-US" dirty="0"/>
              <a:t>buildings </a:t>
            </a:r>
            <a:r>
              <a:rPr lang="en-US" dirty="0" smtClean="0"/>
              <a:t>are </a:t>
            </a:r>
            <a:r>
              <a:rPr lang="en-US" dirty="0"/>
              <a:t>structures (other than the exceptions noted above) that are</a:t>
            </a:r>
            <a:br>
              <a:rPr lang="en-US" dirty="0"/>
            </a:br>
            <a:r>
              <a:rPr lang="en-US" dirty="0"/>
              <a:t>not totally enclosed by walls and a </a:t>
            </a:r>
            <a:r>
              <a:rPr lang="en-US" dirty="0" smtClean="0"/>
              <a:t>roof; </a:t>
            </a:r>
            <a:r>
              <a:rPr lang="en-US" dirty="0"/>
              <a:t>mobile homes and trailers, even if they </a:t>
            </a:r>
            <a:r>
              <a:rPr lang="en-US" dirty="0" smtClean="0"/>
              <a:t>house manufacturing activity; </a:t>
            </a:r>
            <a:r>
              <a:rPr lang="en-US" dirty="0"/>
              <a:t>structures not ordinarily intended to be entered by </a:t>
            </a:r>
            <a:r>
              <a:rPr lang="en-US" dirty="0" smtClean="0"/>
              <a:t>humans, such </a:t>
            </a:r>
            <a:r>
              <a:rPr lang="en-US" dirty="0"/>
              <a:t>as storage </a:t>
            </a:r>
            <a:r>
              <a:rPr lang="en-US" dirty="0" smtClean="0"/>
              <a:t>tanks; </a:t>
            </a:r>
            <a:r>
              <a:rPr lang="en-US" dirty="0"/>
              <a:t>or non-buildings that consume energy (such as pumps </a:t>
            </a:r>
            <a:r>
              <a:rPr lang="en-US" dirty="0" smtClean="0"/>
              <a:t>and construction </a:t>
            </a:r>
            <a:r>
              <a:rPr lang="en-US" dirty="0"/>
              <a:t>sites).</a:t>
            </a:r>
          </a:p>
        </p:txBody>
      </p:sp>
    </p:spTree>
    <p:extLst>
      <p:ext uri="{BB962C8B-B14F-4D97-AF65-F5344CB8AC3E}">
        <p14:creationId xmlns:p14="http://schemas.microsoft.com/office/powerpoint/2010/main" val="9595122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Chart 31"/>
          <p:cNvGraphicFramePr>
            <a:graphicFrameLocks/>
          </p:cNvGraphicFramePr>
          <p:nvPr>
            <p:extLst>
              <p:ext uri="{D42A27DB-BD31-4B8C-83A1-F6EECF244321}">
                <p14:modId xmlns:p14="http://schemas.microsoft.com/office/powerpoint/2010/main" val="1928165179"/>
              </p:ext>
            </p:extLst>
          </p:nvPr>
        </p:nvGraphicFramePr>
        <p:xfrm>
          <a:off x="821337" y="2072556"/>
          <a:ext cx="2926080" cy="237744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smtClean="0"/>
              <a:t>Fabricated metal products establishments were the most numerous of all industries</a:t>
            </a:r>
            <a:endParaRPr lang="en-US" strike="sngStrike" dirty="0"/>
          </a:p>
        </p:txBody>
      </p:sp>
      <p:sp>
        <p:nvSpPr>
          <p:cNvPr id="3" name="Footer Placeholder 2"/>
          <p:cNvSpPr>
            <a:spLocks noGrp="1"/>
          </p:cNvSpPr>
          <p:nvPr>
            <p:ph type="ftr" sz="quarter" idx="11"/>
          </p:nvPr>
        </p:nvSpPr>
        <p:spPr/>
        <p:txBody>
          <a:bodyPr/>
          <a:lstStyle/>
          <a:p>
            <a:r>
              <a:rPr lang="en-US" smtClean="0">
                <a:solidFill>
                  <a:schemeClr val="accent1"/>
                </a:solidFill>
              </a:rPr>
              <a:t>#MECS2018 </a:t>
            </a:r>
            <a:r>
              <a:rPr lang="en-US" smtClean="0"/>
              <a:t>| </a:t>
            </a:r>
            <a:r>
              <a:rPr lang="en-US" smtClean="0">
                <a:solidFill>
                  <a:schemeClr val="tx1"/>
                </a:solidFill>
              </a:rPr>
              <a:t>www.eia.gov/consumption/manufacturing</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39B6C762-8557-4DA1-B8AC-C021AA8525D8}" type="slidenum">
              <a:rPr lang="en-US" smtClean="0"/>
              <a:pPr/>
              <a:t>26</a:t>
            </a:fld>
            <a:endParaRPr lang="en-US" dirty="0"/>
          </a:p>
        </p:txBody>
      </p:sp>
      <p:sp>
        <p:nvSpPr>
          <p:cNvPr id="37" name="TextBox 36"/>
          <p:cNvSpPr txBox="1"/>
          <p:nvPr/>
        </p:nvSpPr>
        <p:spPr>
          <a:xfrm>
            <a:off x="294132" y="1422685"/>
            <a:ext cx="6696348" cy="276999"/>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Percentage of establishments and </a:t>
            </a:r>
            <a:r>
              <a:rPr lang="en-US" sz="1200" b="1" dirty="0" err="1" smtClean="0">
                <a:latin typeface="Arial" panose="020B0604020202020204" pitchFamily="34" charset="0"/>
                <a:cs typeface="Arial" panose="020B0604020202020204" pitchFamily="34" charset="0"/>
              </a:rPr>
              <a:t>floorspace</a:t>
            </a:r>
            <a:r>
              <a:rPr lang="en-US" sz="1200" b="1" dirty="0" smtClean="0">
                <a:latin typeface="Arial" panose="020B0604020202020204" pitchFamily="34" charset="0"/>
                <a:cs typeface="Arial" panose="020B0604020202020204" pitchFamily="34" charset="0"/>
              </a:rPr>
              <a:t> by manufacturing sector, 2018</a:t>
            </a:r>
            <a:endParaRPr lang="en-US" sz="1200" b="1" dirty="0">
              <a:latin typeface="Arial" panose="020B0604020202020204" pitchFamily="34" charset="0"/>
              <a:cs typeface="Arial" panose="020B0604020202020204" pitchFamily="34" charset="0"/>
            </a:endParaRPr>
          </a:p>
        </p:txBody>
      </p:sp>
      <p:graphicFrame>
        <p:nvGraphicFramePr>
          <p:cNvPr id="42" name="Chart 41"/>
          <p:cNvGraphicFramePr>
            <a:graphicFrameLocks/>
          </p:cNvGraphicFramePr>
          <p:nvPr>
            <p:extLst>
              <p:ext uri="{D42A27DB-BD31-4B8C-83A1-F6EECF244321}">
                <p14:modId xmlns:p14="http://schemas.microsoft.com/office/powerpoint/2010/main" val="1320292278"/>
              </p:ext>
            </p:extLst>
          </p:nvPr>
        </p:nvGraphicFramePr>
        <p:xfrm>
          <a:off x="7374086" y="2072556"/>
          <a:ext cx="2926080" cy="237744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626018" y="2926844"/>
            <a:ext cx="1322614" cy="769441"/>
          </a:xfrm>
          <a:prstGeom prst="rect">
            <a:avLst/>
          </a:prstGeom>
          <a:noFill/>
        </p:spPr>
        <p:txBody>
          <a:bodyPr wrap="square" rtlCol="0">
            <a:spAutoFit/>
          </a:bodyPr>
          <a:lstStyle/>
          <a:p>
            <a:pPr algn="ctr"/>
            <a:r>
              <a:rPr lang="en-US" sz="1400" b="1" dirty="0" smtClean="0">
                <a:latin typeface="Arial Black" panose="020B0A04020102020204" pitchFamily="34" charset="0"/>
              </a:rPr>
              <a:t>163,188</a:t>
            </a:r>
          </a:p>
          <a:p>
            <a:pPr algn="ctr"/>
            <a:r>
              <a:rPr lang="en-US" sz="1000" dirty="0" smtClean="0">
                <a:latin typeface="Arial" panose="020B0604020202020204" pitchFamily="34" charset="0"/>
                <a:cs typeface="Arial" panose="020B0604020202020204" pitchFamily="34" charset="0"/>
              </a:rPr>
              <a:t>reporting</a:t>
            </a:r>
          </a:p>
          <a:p>
            <a:pPr algn="ctr"/>
            <a:r>
              <a:rPr lang="en-US" sz="1000" dirty="0" smtClean="0">
                <a:latin typeface="Arial" panose="020B0604020202020204" pitchFamily="34" charset="0"/>
                <a:cs typeface="Arial" panose="020B0604020202020204" pitchFamily="34" charset="0"/>
              </a:rPr>
              <a:t>manufacturing establishments</a:t>
            </a:r>
            <a:endParaRPr lang="en-US" sz="1000" dirty="0">
              <a:latin typeface="Arial" panose="020B0604020202020204" pitchFamily="34" charset="0"/>
              <a:cs typeface="Arial" panose="020B0604020202020204" pitchFamily="34" charset="0"/>
            </a:endParaRPr>
          </a:p>
        </p:txBody>
      </p:sp>
      <p:sp>
        <p:nvSpPr>
          <p:cNvPr id="40" name="Rectangle 39"/>
          <p:cNvSpPr/>
          <p:nvPr/>
        </p:nvSpPr>
        <p:spPr>
          <a:xfrm>
            <a:off x="2914473" y="2237744"/>
            <a:ext cx="1293944"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a</a:t>
            </a:r>
            <a:r>
              <a:rPr lang="en-US" sz="900" dirty="0" smtClean="0">
                <a:latin typeface="Arial" panose="020B0604020202020204" pitchFamily="34" charset="0"/>
                <a:cs typeface="Arial" panose="020B0604020202020204" pitchFamily="34" charset="0"/>
              </a:rPr>
              <a:t>ll </a:t>
            </a:r>
            <a:r>
              <a:rPr lang="en-US" sz="900" dirty="0">
                <a:latin typeface="Arial" panose="020B0604020202020204" pitchFamily="34" charset="0"/>
                <a:cs typeface="Arial" panose="020B0604020202020204" pitchFamily="34" charset="0"/>
              </a:rPr>
              <a:t>other </a:t>
            </a:r>
            <a:r>
              <a:rPr lang="en-US" sz="900" dirty="0" smtClean="0">
                <a:latin typeface="Arial" panose="020B0604020202020204" pitchFamily="34" charset="0"/>
                <a:cs typeface="Arial" panose="020B0604020202020204" pitchFamily="34" charset="0"/>
              </a:rPr>
              <a:t>sectors, 22%</a:t>
            </a:r>
            <a:endParaRPr lang="en-US" sz="900" dirty="0">
              <a:latin typeface="Arial" panose="020B0604020202020204" pitchFamily="34" charset="0"/>
              <a:cs typeface="Arial" panose="020B0604020202020204" pitchFamily="34" charset="0"/>
            </a:endParaRPr>
          </a:p>
        </p:txBody>
      </p:sp>
      <p:sp>
        <p:nvSpPr>
          <p:cNvPr id="44" name="Rectangle 43"/>
          <p:cNvSpPr/>
          <p:nvPr/>
        </p:nvSpPr>
        <p:spPr>
          <a:xfrm>
            <a:off x="546746" y="2254514"/>
            <a:ext cx="1127232" cy="400110"/>
          </a:xfrm>
          <a:prstGeom prst="rect">
            <a:avLst/>
          </a:prstGeom>
        </p:spPr>
        <p:txBody>
          <a:bodyPr wrap="none">
            <a:spAutoFit/>
          </a:bodyPr>
          <a:lstStyle/>
          <a:p>
            <a:r>
              <a:rPr lang="en-US" sz="1000" dirty="0" smtClean="0">
                <a:latin typeface="Arial" panose="020B0604020202020204" pitchFamily="34" charset="0"/>
                <a:cs typeface="Arial" panose="020B0604020202020204" pitchFamily="34" charset="0"/>
              </a:rPr>
              <a:t>fabricated metal </a:t>
            </a:r>
          </a:p>
          <a:p>
            <a:r>
              <a:rPr lang="en-US" sz="1000" dirty="0" smtClean="0">
                <a:latin typeface="Arial" panose="020B0604020202020204" pitchFamily="34" charset="0"/>
                <a:cs typeface="Arial" panose="020B0604020202020204" pitchFamily="34" charset="0"/>
              </a:rPr>
              <a:t>products, 21%</a:t>
            </a:r>
            <a:endParaRPr lang="en-US" sz="1000" dirty="0">
              <a:latin typeface="Arial" panose="020B0604020202020204" pitchFamily="34" charset="0"/>
              <a:cs typeface="Arial" panose="020B0604020202020204" pitchFamily="34" charset="0"/>
            </a:endParaRPr>
          </a:p>
        </p:txBody>
      </p:sp>
      <p:sp>
        <p:nvSpPr>
          <p:cNvPr id="45" name="Rectangle 44"/>
          <p:cNvSpPr/>
          <p:nvPr/>
        </p:nvSpPr>
        <p:spPr>
          <a:xfrm>
            <a:off x="741952" y="3760696"/>
            <a:ext cx="686406"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food, </a:t>
            </a:r>
            <a:r>
              <a:rPr lang="en-US" sz="1000" dirty="0" smtClean="0">
                <a:latin typeface="Arial" panose="020B0604020202020204" pitchFamily="34" charset="0"/>
                <a:cs typeface="Arial" panose="020B0604020202020204" pitchFamily="34" charset="0"/>
              </a:rPr>
              <a:t>8%</a:t>
            </a:r>
            <a:endParaRPr lang="en-US" sz="1000" dirty="0">
              <a:latin typeface="Arial" panose="020B0604020202020204" pitchFamily="34" charset="0"/>
              <a:cs typeface="Arial" panose="020B0604020202020204" pitchFamily="34" charset="0"/>
            </a:endParaRPr>
          </a:p>
        </p:txBody>
      </p:sp>
      <p:sp>
        <p:nvSpPr>
          <p:cNvPr id="46" name="Rectangle 45"/>
          <p:cNvSpPr/>
          <p:nvPr/>
        </p:nvSpPr>
        <p:spPr>
          <a:xfrm>
            <a:off x="198218" y="3192329"/>
            <a:ext cx="1029449"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machinery, </a:t>
            </a:r>
            <a:r>
              <a:rPr lang="en-US" sz="1000" dirty="0" smtClean="0">
                <a:latin typeface="Arial" panose="020B0604020202020204" pitchFamily="34" charset="0"/>
                <a:cs typeface="Arial" panose="020B0604020202020204" pitchFamily="34" charset="0"/>
              </a:rPr>
              <a:t>9%</a:t>
            </a:r>
            <a:endParaRPr lang="en-US" sz="1000" dirty="0">
              <a:latin typeface="Arial" panose="020B0604020202020204" pitchFamily="34" charset="0"/>
              <a:cs typeface="Arial" panose="020B0604020202020204" pitchFamily="34" charset="0"/>
            </a:endParaRPr>
          </a:p>
        </p:txBody>
      </p:sp>
      <p:sp>
        <p:nvSpPr>
          <p:cNvPr id="47" name="Rectangle 46"/>
          <p:cNvSpPr/>
          <p:nvPr/>
        </p:nvSpPr>
        <p:spPr>
          <a:xfrm>
            <a:off x="562087" y="4193435"/>
            <a:ext cx="1249060"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miscellaneous, 8%</a:t>
            </a:r>
          </a:p>
        </p:txBody>
      </p:sp>
      <p:sp>
        <p:nvSpPr>
          <p:cNvPr id="48" name="Rectangle 47"/>
          <p:cNvSpPr/>
          <p:nvPr/>
        </p:nvSpPr>
        <p:spPr>
          <a:xfrm>
            <a:off x="1852207" y="4341230"/>
            <a:ext cx="864339" cy="553998"/>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printing </a:t>
            </a:r>
            <a:endParaRPr lang="en-US" sz="1000" dirty="0" smtClean="0">
              <a:latin typeface="Arial" panose="020B0604020202020204" pitchFamily="34" charset="0"/>
              <a:cs typeface="Arial" panose="020B0604020202020204" pitchFamily="34" charset="0"/>
            </a:endParaRPr>
          </a:p>
          <a:p>
            <a:r>
              <a:rPr lang="en-US" sz="1000" dirty="0" smtClean="0">
                <a:latin typeface="Arial" panose="020B0604020202020204" pitchFamily="34" charset="0"/>
                <a:cs typeface="Arial" panose="020B0604020202020204" pitchFamily="34" charset="0"/>
              </a:rPr>
              <a:t>and related </a:t>
            </a:r>
          </a:p>
          <a:p>
            <a:r>
              <a:rPr lang="en-US" sz="1000" dirty="0" smtClean="0">
                <a:latin typeface="Arial" panose="020B0604020202020204" pitchFamily="34" charset="0"/>
                <a:cs typeface="Arial" panose="020B0604020202020204" pitchFamily="34" charset="0"/>
              </a:rPr>
              <a:t>support</a:t>
            </a:r>
            <a:r>
              <a:rPr lang="en-US" sz="1000" dirty="0">
                <a:latin typeface="Arial" panose="020B0604020202020204" pitchFamily="34" charset="0"/>
                <a:cs typeface="Arial" panose="020B0604020202020204" pitchFamily="34" charset="0"/>
              </a:rPr>
              <a:t>, 7%</a:t>
            </a:r>
          </a:p>
        </p:txBody>
      </p:sp>
      <p:sp>
        <p:nvSpPr>
          <p:cNvPr id="49" name="Rectangle 48"/>
          <p:cNvSpPr/>
          <p:nvPr/>
        </p:nvSpPr>
        <p:spPr>
          <a:xfrm>
            <a:off x="2611115" y="4191229"/>
            <a:ext cx="1383712" cy="400110"/>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nonmetallic </a:t>
            </a:r>
            <a:endParaRPr lang="en-US" sz="1000" dirty="0" smtClean="0">
              <a:latin typeface="Arial" panose="020B0604020202020204" pitchFamily="34" charset="0"/>
              <a:cs typeface="Arial" panose="020B0604020202020204" pitchFamily="34" charset="0"/>
            </a:endParaRPr>
          </a:p>
          <a:p>
            <a:r>
              <a:rPr lang="en-US" sz="1000" dirty="0" smtClean="0">
                <a:latin typeface="Arial" panose="020B0604020202020204" pitchFamily="34" charset="0"/>
                <a:cs typeface="Arial" panose="020B0604020202020204" pitchFamily="34" charset="0"/>
              </a:rPr>
              <a:t>mineral </a:t>
            </a:r>
            <a:r>
              <a:rPr lang="en-US" sz="1000" dirty="0">
                <a:latin typeface="Arial" panose="020B0604020202020204" pitchFamily="34" charset="0"/>
                <a:cs typeface="Arial" panose="020B0604020202020204" pitchFamily="34" charset="0"/>
              </a:rPr>
              <a:t>products, 7%</a:t>
            </a:r>
          </a:p>
        </p:txBody>
      </p:sp>
      <p:sp>
        <p:nvSpPr>
          <p:cNvPr id="50" name="Rectangle 49"/>
          <p:cNvSpPr/>
          <p:nvPr/>
        </p:nvSpPr>
        <p:spPr>
          <a:xfrm>
            <a:off x="2938635" y="3940524"/>
            <a:ext cx="1268296"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wood products, 5%</a:t>
            </a:r>
          </a:p>
        </p:txBody>
      </p:sp>
      <p:sp>
        <p:nvSpPr>
          <p:cNvPr id="51" name="Rectangle 50"/>
          <p:cNvSpPr/>
          <p:nvPr/>
        </p:nvSpPr>
        <p:spPr>
          <a:xfrm>
            <a:off x="3155486" y="3702700"/>
            <a:ext cx="1008609"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chemicals, 5%</a:t>
            </a:r>
          </a:p>
        </p:txBody>
      </p:sp>
      <p:sp>
        <p:nvSpPr>
          <p:cNvPr id="52" name="Rectangle 51"/>
          <p:cNvSpPr/>
          <p:nvPr/>
        </p:nvSpPr>
        <p:spPr>
          <a:xfrm>
            <a:off x="3264995" y="3054510"/>
            <a:ext cx="2103461"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furniture and related products, 5%</a:t>
            </a:r>
          </a:p>
        </p:txBody>
      </p:sp>
      <p:sp>
        <p:nvSpPr>
          <p:cNvPr id="53" name="Rectangle 52"/>
          <p:cNvSpPr/>
          <p:nvPr/>
        </p:nvSpPr>
        <p:spPr>
          <a:xfrm>
            <a:off x="3258287" y="3349108"/>
            <a:ext cx="2040943" cy="246221"/>
          </a:xfrm>
          <a:prstGeom prst="rect">
            <a:avLst/>
          </a:prstGeom>
        </p:spPr>
        <p:txBody>
          <a:bodyPr wrap="none">
            <a:spAutoFit/>
          </a:bodyPr>
          <a:lstStyle/>
          <a:p>
            <a:r>
              <a:rPr lang="en-US" sz="1000" dirty="0" smtClean="0">
                <a:latin typeface="Arial" panose="020B0604020202020204" pitchFamily="34" charset="0"/>
                <a:cs typeface="Arial" panose="020B0604020202020204" pitchFamily="34" charset="0"/>
              </a:rPr>
              <a:t>plastics and rubber products, 5%</a:t>
            </a:r>
            <a:endParaRPr lang="en-US" sz="1000" dirty="0">
              <a:latin typeface="Arial" panose="020B0604020202020204" pitchFamily="34" charset="0"/>
              <a:cs typeface="Arial" panose="020B0604020202020204" pitchFamily="34" charset="0"/>
            </a:endParaRPr>
          </a:p>
        </p:txBody>
      </p:sp>
      <p:sp>
        <p:nvSpPr>
          <p:cNvPr id="58" name="Rectangle 57"/>
          <p:cNvSpPr/>
          <p:nvPr/>
        </p:nvSpPr>
        <p:spPr>
          <a:xfrm>
            <a:off x="9681475" y="2427622"/>
            <a:ext cx="1293944"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a</a:t>
            </a:r>
            <a:r>
              <a:rPr lang="en-US" sz="900" dirty="0" smtClean="0">
                <a:latin typeface="Arial" panose="020B0604020202020204" pitchFamily="34" charset="0"/>
                <a:cs typeface="Arial" panose="020B0604020202020204" pitchFamily="34" charset="0"/>
              </a:rPr>
              <a:t>ll </a:t>
            </a:r>
            <a:r>
              <a:rPr lang="en-US" sz="900" dirty="0">
                <a:latin typeface="Arial" panose="020B0604020202020204" pitchFamily="34" charset="0"/>
                <a:cs typeface="Arial" panose="020B0604020202020204" pitchFamily="34" charset="0"/>
              </a:rPr>
              <a:t>other </a:t>
            </a:r>
            <a:r>
              <a:rPr lang="en-US" sz="900" dirty="0" smtClean="0">
                <a:latin typeface="Arial" panose="020B0604020202020204" pitchFamily="34" charset="0"/>
                <a:cs typeface="Arial" panose="020B0604020202020204" pitchFamily="34" charset="0"/>
              </a:rPr>
              <a:t>sectors, 33%</a:t>
            </a:r>
            <a:endParaRPr lang="en-US" sz="900" dirty="0">
              <a:latin typeface="Arial" panose="020B0604020202020204" pitchFamily="34" charset="0"/>
              <a:cs typeface="Arial" panose="020B0604020202020204" pitchFamily="34" charset="0"/>
            </a:endParaRPr>
          </a:p>
        </p:txBody>
      </p:sp>
      <p:sp>
        <p:nvSpPr>
          <p:cNvPr id="60" name="Rectangle 59"/>
          <p:cNvSpPr/>
          <p:nvPr/>
        </p:nvSpPr>
        <p:spPr>
          <a:xfrm>
            <a:off x="6763351" y="2567168"/>
            <a:ext cx="1104790" cy="400110"/>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transportation </a:t>
            </a:r>
            <a:endParaRPr lang="en-US" sz="1000" dirty="0" smtClean="0">
              <a:latin typeface="Arial" panose="020B0604020202020204" pitchFamily="34" charset="0"/>
              <a:cs typeface="Arial" panose="020B0604020202020204" pitchFamily="34" charset="0"/>
            </a:endParaRPr>
          </a:p>
          <a:p>
            <a:r>
              <a:rPr lang="en-US" sz="1000" dirty="0" smtClean="0">
                <a:latin typeface="Arial" panose="020B0604020202020204" pitchFamily="34" charset="0"/>
                <a:cs typeface="Arial" panose="020B0604020202020204" pitchFamily="34" charset="0"/>
              </a:rPr>
              <a:t>equipment</a:t>
            </a:r>
            <a:r>
              <a:rPr lang="en-US" sz="1000" dirty="0">
                <a:latin typeface="Arial" panose="020B0604020202020204" pitchFamily="34" charset="0"/>
                <a:cs typeface="Arial" panose="020B0604020202020204" pitchFamily="34" charset="0"/>
              </a:rPr>
              <a:t>, </a:t>
            </a:r>
            <a:r>
              <a:rPr lang="en-US" sz="1000" dirty="0" smtClean="0">
                <a:latin typeface="Arial" panose="020B0604020202020204" pitchFamily="34" charset="0"/>
                <a:cs typeface="Arial" panose="020B0604020202020204" pitchFamily="34" charset="0"/>
              </a:rPr>
              <a:t>10%</a:t>
            </a:r>
            <a:endParaRPr lang="en-US" sz="1000" dirty="0">
              <a:latin typeface="Arial" panose="020B0604020202020204" pitchFamily="34" charset="0"/>
              <a:cs typeface="Arial" panose="020B0604020202020204" pitchFamily="34" charset="0"/>
            </a:endParaRPr>
          </a:p>
        </p:txBody>
      </p:sp>
      <p:sp>
        <p:nvSpPr>
          <p:cNvPr id="61" name="Rectangle 60"/>
          <p:cNvSpPr/>
          <p:nvPr/>
        </p:nvSpPr>
        <p:spPr>
          <a:xfrm>
            <a:off x="9059191" y="4277710"/>
            <a:ext cx="2040943" cy="246221"/>
          </a:xfrm>
          <a:prstGeom prst="rect">
            <a:avLst/>
          </a:prstGeom>
        </p:spPr>
        <p:txBody>
          <a:bodyPr wrap="none">
            <a:spAutoFit/>
          </a:bodyPr>
          <a:lstStyle/>
          <a:p>
            <a:r>
              <a:rPr lang="en-US" sz="1000" dirty="0" smtClean="0">
                <a:latin typeface="Arial" panose="020B0604020202020204" pitchFamily="34" charset="0"/>
                <a:cs typeface="Arial" panose="020B0604020202020204" pitchFamily="34" charset="0"/>
              </a:rPr>
              <a:t>plastics and rubber products, 7%</a:t>
            </a:r>
            <a:endParaRPr lang="en-US" sz="1000" dirty="0">
              <a:latin typeface="Arial" panose="020B0604020202020204" pitchFamily="34" charset="0"/>
              <a:cs typeface="Arial" panose="020B0604020202020204" pitchFamily="34" charset="0"/>
            </a:endParaRPr>
          </a:p>
        </p:txBody>
      </p:sp>
      <p:sp>
        <p:nvSpPr>
          <p:cNvPr id="63" name="Rectangle 62"/>
          <p:cNvSpPr/>
          <p:nvPr/>
        </p:nvSpPr>
        <p:spPr>
          <a:xfrm>
            <a:off x="7780910" y="4312749"/>
            <a:ext cx="1008609"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chemicals, </a:t>
            </a:r>
            <a:r>
              <a:rPr lang="en-US" sz="1000" dirty="0" smtClean="0">
                <a:latin typeface="Arial" panose="020B0604020202020204" pitchFamily="34" charset="0"/>
                <a:cs typeface="Arial" panose="020B0604020202020204" pitchFamily="34" charset="0"/>
              </a:rPr>
              <a:t>8%</a:t>
            </a:r>
            <a:endParaRPr lang="en-US" sz="1000" dirty="0">
              <a:latin typeface="Arial" panose="020B0604020202020204" pitchFamily="34" charset="0"/>
              <a:cs typeface="Arial" panose="020B0604020202020204" pitchFamily="34" charset="0"/>
            </a:endParaRPr>
          </a:p>
        </p:txBody>
      </p:sp>
      <p:sp>
        <p:nvSpPr>
          <p:cNvPr id="64" name="Rectangle 63"/>
          <p:cNvSpPr/>
          <p:nvPr/>
        </p:nvSpPr>
        <p:spPr>
          <a:xfrm>
            <a:off x="7282931" y="2057384"/>
            <a:ext cx="1127232" cy="400110"/>
          </a:xfrm>
          <a:prstGeom prst="rect">
            <a:avLst/>
          </a:prstGeom>
        </p:spPr>
        <p:txBody>
          <a:bodyPr wrap="none">
            <a:spAutoFit/>
          </a:bodyPr>
          <a:lstStyle/>
          <a:p>
            <a:r>
              <a:rPr lang="en-US" sz="1000" dirty="0" smtClean="0">
                <a:latin typeface="Arial" panose="020B0604020202020204" pitchFamily="34" charset="0"/>
                <a:cs typeface="Arial" panose="020B0604020202020204" pitchFamily="34" charset="0"/>
              </a:rPr>
              <a:t>fabricated metal </a:t>
            </a:r>
          </a:p>
          <a:p>
            <a:r>
              <a:rPr lang="en-US" sz="1000" dirty="0" smtClean="0">
                <a:latin typeface="Arial" panose="020B0604020202020204" pitchFamily="34" charset="0"/>
                <a:cs typeface="Arial" panose="020B0604020202020204" pitchFamily="34" charset="0"/>
              </a:rPr>
              <a:t>products, 14%</a:t>
            </a:r>
            <a:endParaRPr lang="en-US" sz="1000" dirty="0">
              <a:latin typeface="Arial" panose="020B0604020202020204" pitchFamily="34" charset="0"/>
              <a:cs typeface="Arial" panose="020B0604020202020204" pitchFamily="34" charset="0"/>
            </a:endParaRPr>
          </a:p>
        </p:txBody>
      </p:sp>
      <p:sp>
        <p:nvSpPr>
          <p:cNvPr id="65" name="Rectangle 64"/>
          <p:cNvSpPr/>
          <p:nvPr/>
        </p:nvSpPr>
        <p:spPr>
          <a:xfrm>
            <a:off x="7008355" y="3429150"/>
            <a:ext cx="756938"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food, </a:t>
            </a:r>
            <a:r>
              <a:rPr lang="en-US" sz="1000" dirty="0" smtClean="0">
                <a:latin typeface="Arial" panose="020B0604020202020204" pitchFamily="34" charset="0"/>
                <a:cs typeface="Arial" panose="020B0604020202020204" pitchFamily="34" charset="0"/>
              </a:rPr>
              <a:t>10%</a:t>
            </a:r>
            <a:endParaRPr lang="en-US" sz="1000" dirty="0">
              <a:latin typeface="Arial" panose="020B0604020202020204" pitchFamily="34" charset="0"/>
              <a:cs typeface="Arial" panose="020B0604020202020204" pitchFamily="34" charset="0"/>
            </a:endParaRPr>
          </a:p>
        </p:txBody>
      </p:sp>
      <p:sp>
        <p:nvSpPr>
          <p:cNvPr id="66" name="Rectangle 65"/>
          <p:cNvSpPr/>
          <p:nvPr/>
        </p:nvSpPr>
        <p:spPr>
          <a:xfrm>
            <a:off x="7162987" y="3940523"/>
            <a:ext cx="1029449"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machinery, </a:t>
            </a:r>
            <a:r>
              <a:rPr lang="en-US" sz="1000" dirty="0" smtClean="0">
                <a:latin typeface="Arial" panose="020B0604020202020204" pitchFamily="34" charset="0"/>
                <a:cs typeface="Arial" panose="020B0604020202020204" pitchFamily="34" charset="0"/>
              </a:rPr>
              <a:t>9%</a:t>
            </a:r>
            <a:endParaRPr lang="en-US" sz="1000" dirty="0">
              <a:latin typeface="Arial" panose="020B0604020202020204" pitchFamily="34" charset="0"/>
              <a:cs typeface="Arial" panose="020B0604020202020204" pitchFamily="34" charset="0"/>
            </a:endParaRPr>
          </a:p>
        </p:txBody>
      </p:sp>
      <p:sp>
        <p:nvSpPr>
          <p:cNvPr id="67" name="Rectangle 66"/>
          <p:cNvSpPr/>
          <p:nvPr/>
        </p:nvSpPr>
        <p:spPr>
          <a:xfrm>
            <a:off x="9681475" y="3734602"/>
            <a:ext cx="764953" cy="246221"/>
          </a:xfrm>
          <a:prstGeom prst="rect">
            <a:avLst/>
          </a:prstGeom>
        </p:spPr>
        <p:txBody>
          <a:bodyPr wrap="none">
            <a:spAutoFit/>
          </a:bodyPr>
          <a:lstStyle/>
          <a:p>
            <a:r>
              <a:rPr lang="en-US" sz="1000" dirty="0" smtClean="0">
                <a:latin typeface="Arial" panose="020B0604020202020204" pitchFamily="34" charset="0"/>
                <a:cs typeface="Arial" panose="020B0604020202020204" pitchFamily="34" charset="0"/>
              </a:rPr>
              <a:t>paper, </a:t>
            </a:r>
            <a:r>
              <a:rPr lang="en-US" sz="1000" dirty="0">
                <a:latin typeface="Arial" panose="020B0604020202020204" pitchFamily="34" charset="0"/>
                <a:cs typeface="Arial" panose="020B0604020202020204" pitchFamily="34" charset="0"/>
              </a:rPr>
              <a:t>5</a:t>
            </a:r>
            <a:r>
              <a:rPr lang="en-US" sz="1000" dirty="0" smtClean="0">
                <a:latin typeface="Arial" panose="020B0604020202020204" pitchFamily="34" charset="0"/>
                <a:cs typeface="Arial" panose="020B0604020202020204" pitchFamily="34" charset="0"/>
              </a:rPr>
              <a:t>%</a:t>
            </a:r>
            <a:endParaRPr lang="en-US" sz="1000" dirty="0">
              <a:latin typeface="Arial" panose="020B0604020202020204" pitchFamily="34" charset="0"/>
              <a:cs typeface="Arial" panose="020B0604020202020204" pitchFamily="34" charset="0"/>
            </a:endParaRPr>
          </a:p>
        </p:txBody>
      </p:sp>
      <p:sp>
        <p:nvSpPr>
          <p:cNvPr id="68" name="Rectangle 67"/>
          <p:cNvSpPr/>
          <p:nvPr/>
        </p:nvSpPr>
        <p:spPr>
          <a:xfrm>
            <a:off x="9840149" y="3425615"/>
            <a:ext cx="1268296"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wood products, 5%</a:t>
            </a:r>
          </a:p>
        </p:txBody>
      </p:sp>
      <p:sp>
        <p:nvSpPr>
          <p:cNvPr id="71" name="Rectangle 70"/>
          <p:cNvSpPr/>
          <p:nvPr/>
        </p:nvSpPr>
        <p:spPr>
          <a:xfrm>
            <a:off x="9486069" y="4015334"/>
            <a:ext cx="1371600" cy="246221"/>
          </a:xfrm>
          <a:prstGeom prst="rect">
            <a:avLst/>
          </a:prstGeom>
        </p:spPr>
        <p:txBody>
          <a:bodyPr wrap="square">
            <a:spAutoFit/>
          </a:bodyPr>
          <a:lstStyle/>
          <a:p>
            <a:r>
              <a:rPr lang="en-US" sz="1000" dirty="0" smtClean="0">
                <a:latin typeface="Arial" panose="020B0604020202020204" pitchFamily="34" charset="0"/>
                <a:cs typeface="Arial" panose="020B0604020202020204" pitchFamily="34" charset="0"/>
              </a:rPr>
              <a:t>primary metals, </a:t>
            </a:r>
            <a:r>
              <a:rPr lang="en-US" sz="1000" dirty="0">
                <a:latin typeface="Arial" panose="020B0604020202020204" pitchFamily="34" charset="0"/>
                <a:cs typeface="Arial" panose="020B0604020202020204" pitchFamily="34" charset="0"/>
              </a:rPr>
              <a:t>5</a:t>
            </a:r>
            <a:r>
              <a:rPr lang="en-US" sz="1000" dirty="0" smtClean="0">
                <a:latin typeface="Arial" panose="020B0604020202020204" pitchFamily="34" charset="0"/>
                <a:cs typeface="Arial" panose="020B0604020202020204" pitchFamily="34" charset="0"/>
              </a:rPr>
              <a:t>%</a:t>
            </a:r>
            <a:endParaRPr lang="en-US" sz="1000" dirty="0">
              <a:latin typeface="Arial" panose="020B0604020202020204" pitchFamily="34" charset="0"/>
              <a:cs typeface="Arial" panose="020B0604020202020204" pitchFamily="34" charset="0"/>
            </a:endParaRPr>
          </a:p>
        </p:txBody>
      </p:sp>
      <p:sp>
        <p:nvSpPr>
          <p:cNvPr id="72" name="TextBox 71"/>
          <p:cNvSpPr txBox="1"/>
          <p:nvPr/>
        </p:nvSpPr>
        <p:spPr>
          <a:xfrm>
            <a:off x="8176027" y="2916010"/>
            <a:ext cx="1322614" cy="769441"/>
          </a:xfrm>
          <a:prstGeom prst="rect">
            <a:avLst/>
          </a:prstGeom>
          <a:noFill/>
        </p:spPr>
        <p:txBody>
          <a:bodyPr wrap="square" rtlCol="0">
            <a:spAutoFit/>
          </a:bodyPr>
          <a:lstStyle/>
          <a:p>
            <a:pPr algn="ctr"/>
            <a:r>
              <a:rPr lang="en-US" sz="1400" b="1" dirty="0" smtClean="0">
                <a:latin typeface="Arial Black" panose="020B0A04020102020204" pitchFamily="34" charset="0"/>
              </a:rPr>
              <a:t>11.3 billion</a:t>
            </a:r>
          </a:p>
          <a:p>
            <a:pPr algn="ctr"/>
            <a:r>
              <a:rPr lang="en-US" sz="1000" dirty="0" smtClean="0">
                <a:latin typeface="Arial" panose="020B0604020202020204" pitchFamily="34" charset="0"/>
                <a:cs typeface="Arial" panose="020B0604020202020204" pitchFamily="34" charset="0"/>
              </a:rPr>
              <a:t>manufacturing </a:t>
            </a:r>
            <a:r>
              <a:rPr lang="en-US" sz="1000" dirty="0" err="1" smtClean="0">
                <a:latin typeface="Arial" panose="020B0604020202020204" pitchFamily="34" charset="0"/>
                <a:cs typeface="Arial" panose="020B0604020202020204" pitchFamily="34" charset="0"/>
              </a:rPr>
              <a:t>floorspace</a:t>
            </a:r>
            <a:r>
              <a:rPr lang="en-US" sz="1000" dirty="0" smtClean="0">
                <a:latin typeface="Arial" panose="020B0604020202020204" pitchFamily="34" charset="0"/>
                <a:cs typeface="Arial" panose="020B0604020202020204" pitchFamily="34" charset="0"/>
              </a:rPr>
              <a:t> </a:t>
            </a:r>
          </a:p>
          <a:p>
            <a:pPr algn="ctr"/>
            <a:r>
              <a:rPr lang="en-US" sz="1000" dirty="0" smtClean="0">
                <a:latin typeface="Arial" panose="020B0604020202020204" pitchFamily="34" charset="0"/>
                <a:cs typeface="Arial" panose="020B0604020202020204" pitchFamily="34" charset="0"/>
              </a:rPr>
              <a:t>in square feet</a:t>
            </a:r>
            <a:endParaRPr lang="en-US" sz="1000" dirty="0">
              <a:latin typeface="Arial" panose="020B0604020202020204" pitchFamily="34" charset="0"/>
              <a:cs typeface="Arial" panose="020B0604020202020204" pitchFamily="34" charset="0"/>
            </a:endParaRPr>
          </a:p>
        </p:txBody>
      </p:sp>
      <p:sp>
        <p:nvSpPr>
          <p:cNvPr id="33" name="TextBox 32"/>
          <p:cNvSpPr txBox="1"/>
          <p:nvPr/>
        </p:nvSpPr>
        <p:spPr>
          <a:xfrm>
            <a:off x="294132" y="5015759"/>
            <a:ext cx="11603736" cy="103105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Fabricated metal products, machinery, and food manufacturing accounted for 38% of all manufacturing establishments and 33% of total manufacturing </a:t>
            </a:r>
            <a:r>
              <a:rPr lang="en-US" sz="1400" dirty="0" err="1" smtClean="0">
                <a:latin typeface="Arial" panose="020B0604020202020204" pitchFamily="34" charset="0"/>
                <a:cs typeface="Arial" panose="020B0604020202020204" pitchFamily="34" charset="0"/>
              </a:rPr>
              <a:t>floorspace</a:t>
            </a:r>
            <a:r>
              <a:rPr lang="en-US" sz="1400" dirty="0" smtClean="0">
                <a:latin typeface="Arial" panose="020B0604020202020204" pitchFamily="34" charset="0"/>
                <a:cs typeface="Arial" panose="020B0604020202020204" pitchFamily="34" charset="0"/>
              </a:rPr>
              <a:t>.</a:t>
            </a:r>
          </a:p>
          <a:p>
            <a:pPr marL="285750" indent="-2857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Although the manufacture of transportation equipment only accounted for 4% of manufacturing establishments, it accounted for 10% of total manufacturing </a:t>
            </a:r>
            <a:r>
              <a:rPr lang="en-US" sz="1400" dirty="0" err="1" smtClean="0">
                <a:latin typeface="Arial" panose="020B0604020202020204" pitchFamily="34" charset="0"/>
                <a:cs typeface="Arial" panose="020B0604020202020204" pitchFamily="34" charset="0"/>
              </a:rPr>
              <a:t>floorspace</a:t>
            </a:r>
            <a:r>
              <a:rPr lang="en-US" sz="1400" dirty="0" smtClean="0">
                <a:latin typeface="Arial" panose="020B0604020202020204" pitchFamily="34" charset="0"/>
                <a:cs typeface="Arial" panose="020B0604020202020204" pitchFamily="34" charset="0"/>
              </a:rPr>
              <a:t>.</a:t>
            </a:r>
          </a:p>
        </p:txBody>
      </p:sp>
      <p:sp>
        <p:nvSpPr>
          <p:cNvPr id="5" name="TextBox 4"/>
          <p:cNvSpPr txBox="1"/>
          <p:nvPr/>
        </p:nvSpPr>
        <p:spPr>
          <a:xfrm>
            <a:off x="299145" y="1710294"/>
            <a:ext cx="3059743"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manufacturing establishments</a:t>
            </a:r>
          </a:p>
          <a:p>
            <a:r>
              <a:rPr lang="en-US" sz="1200" dirty="0" smtClean="0">
                <a:latin typeface="Arial" panose="020B0604020202020204" pitchFamily="34" charset="0"/>
                <a:cs typeface="Arial" panose="020B0604020202020204" pitchFamily="34" charset="0"/>
              </a:rPr>
              <a:t>percentage </a:t>
            </a:r>
            <a:endParaRPr lang="en-US" sz="1200" dirty="0">
              <a:latin typeface="Arial" panose="020B0604020202020204" pitchFamily="34" charset="0"/>
              <a:cs typeface="Arial" panose="020B0604020202020204" pitchFamily="34" charset="0"/>
            </a:endParaRPr>
          </a:p>
        </p:txBody>
      </p:sp>
      <p:sp>
        <p:nvSpPr>
          <p:cNvPr id="34" name="TextBox 33"/>
          <p:cNvSpPr txBox="1"/>
          <p:nvPr/>
        </p:nvSpPr>
        <p:spPr>
          <a:xfrm>
            <a:off x="6755342" y="1578463"/>
            <a:ext cx="3059743"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manufacturing </a:t>
            </a:r>
            <a:r>
              <a:rPr lang="en-US" sz="1200" b="1" dirty="0" err="1" smtClean="0">
                <a:latin typeface="Arial" panose="020B0604020202020204" pitchFamily="34" charset="0"/>
                <a:cs typeface="Arial" panose="020B0604020202020204" pitchFamily="34" charset="0"/>
              </a:rPr>
              <a:t>floorspace</a:t>
            </a:r>
            <a:endParaRPr lang="en-US" sz="1200" b="1" dirty="0" smtClean="0">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percentage </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65610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Paper manufacturing establishments occupy the largest </a:t>
            </a:r>
            <a:r>
              <a:rPr lang="en-US" dirty="0" err="1" smtClean="0"/>
              <a:t>floorspace</a:t>
            </a:r>
            <a:r>
              <a:rPr lang="en-US" dirty="0" smtClean="0"/>
              <a:t>, apparel establishments the smallest</a:t>
            </a:r>
            <a:endParaRPr lang="en-US" dirty="0"/>
          </a:p>
        </p:txBody>
      </p:sp>
      <p:sp>
        <p:nvSpPr>
          <p:cNvPr id="3" name="Footer Placeholder 2"/>
          <p:cNvSpPr>
            <a:spLocks noGrp="1"/>
          </p:cNvSpPr>
          <p:nvPr>
            <p:ph type="ftr" sz="quarter" idx="11"/>
          </p:nvPr>
        </p:nvSpPr>
        <p:spPr/>
        <p:txBody>
          <a:bodyPr/>
          <a:lstStyle/>
          <a:p>
            <a:r>
              <a:rPr lang="en-US" smtClean="0">
                <a:solidFill>
                  <a:schemeClr val="accent1"/>
                </a:solidFill>
              </a:rPr>
              <a:t>#MECS2018 </a:t>
            </a:r>
            <a:r>
              <a:rPr lang="en-US" smtClean="0"/>
              <a:t>| </a:t>
            </a:r>
            <a:r>
              <a:rPr lang="en-US" smtClean="0">
                <a:solidFill>
                  <a:schemeClr val="tx1"/>
                </a:solidFill>
              </a:rPr>
              <a:t>www.eia.gov/consumption/manufacturing</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39B6C762-8557-4DA1-B8AC-C021AA8525D8}" type="slidenum">
              <a:rPr lang="en-US" smtClean="0"/>
              <a:pPr/>
              <a:t>27</a:t>
            </a:fld>
            <a:endParaRPr lang="en-US" dirty="0"/>
          </a:p>
        </p:txBody>
      </p:sp>
      <p:sp>
        <p:nvSpPr>
          <p:cNvPr id="6" name="Rectangle 5"/>
          <p:cNvSpPr/>
          <p:nvPr/>
        </p:nvSpPr>
        <p:spPr>
          <a:xfrm>
            <a:off x="294132" y="1225742"/>
            <a:ext cx="5641155" cy="461665"/>
          </a:xfrm>
          <a:prstGeom prst="rect">
            <a:avLst/>
          </a:prstGeom>
        </p:spPr>
        <p:txBody>
          <a:bodyPr wrap="square">
            <a:spAutoFit/>
          </a:bodyPr>
          <a:lstStyle/>
          <a:p>
            <a:r>
              <a:rPr lang="en-US" sz="1200" b="1" dirty="0" smtClean="0">
                <a:latin typeface="Arial" panose="020B0604020202020204" pitchFamily="34" charset="0"/>
                <a:cs typeface="Arial" panose="020B0604020202020204" pitchFamily="34" charset="0"/>
              </a:rPr>
              <a:t>Number of establishments and average enclosed </a:t>
            </a:r>
            <a:r>
              <a:rPr lang="en-US" sz="1200" b="1" dirty="0" err="1" smtClean="0">
                <a:latin typeface="Arial" panose="020B0604020202020204" pitchFamily="34" charset="0"/>
                <a:cs typeface="Arial" panose="020B0604020202020204" pitchFamily="34" charset="0"/>
              </a:rPr>
              <a:t>floorspace</a:t>
            </a:r>
            <a:r>
              <a:rPr lang="en-US" sz="1200" b="1" dirty="0" smtClean="0">
                <a:latin typeface="Arial" panose="020B0604020202020204" pitchFamily="34" charset="0"/>
                <a:cs typeface="Arial" panose="020B0604020202020204" pitchFamily="34" charset="0"/>
              </a:rPr>
              <a:t> </a:t>
            </a:r>
          </a:p>
          <a:p>
            <a:r>
              <a:rPr lang="en-US" sz="1200" b="1" dirty="0" smtClean="0">
                <a:latin typeface="Arial" panose="020B0604020202020204" pitchFamily="34" charset="0"/>
                <a:cs typeface="Arial" panose="020B0604020202020204" pitchFamily="34" charset="0"/>
              </a:rPr>
              <a:t>per establishment by subsector, 2018</a:t>
            </a:r>
          </a:p>
        </p:txBody>
      </p:sp>
      <p:graphicFrame>
        <p:nvGraphicFramePr>
          <p:cNvPr id="9" name="Chart 8"/>
          <p:cNvGraphicFramePr>
            <a:graphicFrameLocks/>
          </p:cNvGraphicFramePr>
          <p:nvPr>
            <p:extLst>
              <p:ext uri="{D42A27DB-BD31-4B8C-83A1-F6EECF244321}">
                <p14:modId xmlns:p14="http://schemas.microsoft.com/office/powerpoint/2010/main" val="899339614"/>
              </p:ext>
            </p:extLst>
          </p:nvPr>
        </p:nvGraphicFramePr>
        <p:xfrm>
          <a:off x="294132" y="1801955"/>
          <a:ext cx="6638296" cy="444815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4737868" y="5517486"/>
            <a:ext cx="2194560" cy="400110"/>
          </a:xfrm>
          <a:prstGeom prst="rect">
            <a:avLst/>
          </a:prstGeom>
          <a:solidFill>
            <a:schemeClr val="bg1"/>
          </a:solidFill>
        </p:spPr>
        <p:txBody>
          <a:bodyPr wrap="square" rtlCol="0">
            <a:spAutoFit/>
          </a:bodyPr>
          <a:lstStyle/>
          <a:p>
            <a:r>
              <a:rPr lang="en-US" sz="1000" b="1" dirty="0" smtClean="0">
                <a:solidFill>
                  <a:schemeClr val="tx1">
                    <a:lumMod val="65000"/>
                    <a:lumOff val="35000"/>
                  </a:schemeClr>
                </a:solidFill>
                <a:latin typeface="Arial" panose="020B0604020202020204" pitchFamily="34" charset="0"/>
                <a:cs typeface="Arial" panose="020B0604020202020204" pitchFamily="34" charset="0"/>
              </a:rPr>
              <a:t>number of establishments</a:t>
            </a:r>
          </a:p>
          <a:p>
            <a:r>
              <a:rPr lang="en-US" sz="1000" b="1" dirty="0" smtClean="0">
                <a:solidFill>
                  <a:schemeClr val="accent2">
                    <a:lumMod val="60000"/>
                    <a:lumOff val="40000"/>
                  </a:schemeClr>
                </a:solidFill>
                <a:latin typeface="Arial" panose="020B0604020202020204" pitchFamily="34" charset="0"/>
                <a:cs typeface="Arial" panose="020B0604020202020204" pitchFamily="34" charset="0"/>
              </a:rPr>
              <a:t>average enclosed </a:t>
            </a:r>
            <a:r>
              <a:rPr lang="en-US" sz="1000" b="1" dirty="0" err="1" smtClean="0">
                <a:solidFill>
                  <a:schemeClr val="accent2">
                    <a:lumMod val="60000"/>
                    <a:lumOff val="40000"/>
                  </a:schemeClr>
                </a:solidFill>
                <a:latin typeface="Arial" panose="020B0604020202020204" pitchFamily="34" charset="0"/>
                <a:cs typeface="Arial" panose="020B0604020202020204" pitchFamily="34" charset="0"/>
              </a:rPr>
              <a:t>floorspace</a:t>
            </a:r>
            <a:r>
              <a:rPr lang="en-US" sz="1000" b="1" dirty="0" smtClean="0">
                <a:solidFill>
                  <a:schemeClr val="accent2">
                    <a:lumMod val="60000"/>
                    <a:lumOff val="40000"/>
                  </a:schemeClr>
                </a:solidFill>
                <a:latin typeface="Arial" panose="020B0604020202020204" pitchFamily="34" charset="0"/>
                <a:cs typeface="Arial" panose="020B0604020202020204" pitchFamily="34" charset="0"/>
              </a:rPr>
              <a:t> (sf)</a:t>
            </a:r>
            <a:endParaRPr lang="en-US" sz="1000" b="1" dirty="0">
              <a:solidFill>
                <a:schemeClr val="accent2">
                  <a:lumMod val="60000"/>
                  <a:lumOff val="40000"/>
                </a:schemeClr>
              </a:solidFill>
              <a:latin typeface="Arial" panose="020B0604020202020204" pitchFamily="34" charset="0"/>
              <a:cs typeface="Arial" panose="020B0604020202020204" pitchFamily="34" charset="0"/>
            </a:endParaRPr>
          </a:p>
        </p:txBody>
      </p:sp>
      <p:sp>
        <p:nvSpPr>
          <p:cNvPr id="8" name="TextBox 7"/>
          <p:cNvSpPr txBox="1"/>
          <p:nvPr/>
        </p:nvSpPr>
        <p:spPr>
          <a:xfrm>
            <a:off x="7234428" y="1870364"/>
            <a:ext cx="4663440" cy="146193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On average paper (223,239 square feet [sf]), primary metals (202,492 sf), and transportation equipment (176,604 sf) were the largest establishments.</a:t>
            </a:r>
          </a:p>
          <a:p>
            <a:pPr marL="285750" indent="-2857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Leather and allied products (29,088 sf), printing and related support (28,686 sf), and apparel (12,893 sf) establishments were the smallest.</a:t>
            </a:r>
          </a:p>
        </p:txBody>
      </p:sp>
      <p:sp>
        <p:nvSpPr>
          <p:cNvPr id="5" name="TextBox 4"/>
          <p:cNvSpPr txBox="1"/>
          <p:nvPr/>
        </p:nvSpPr>
        <p:spPr>
          <a:xfrm>
            <a:off x="4171425" y="6011937"/>
            <a:ext cx="3327446"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average enclosed </a:t>
            </a:r>
            <a:r>
              <a:rPr lang="en-US" sz="1200" dirty="0" err="1" smtClean="0">
                <a:latin typeface="Arial" panose="020B0604020202020204" pitchFamily="34" charset="0"/>
                <a:cs typeface="Arial" panose="020B0604020202020204" pitchFamily="34" charset="0"/>
              </a:rPr>
              <a:t>floorspace</a:t>
            </a:r>
            <a:endParaRPr lang="en-US" sz="1200" dirty="0">
              <a:latin typeface="Arial" panose="020B0604020202020204" pitchFamily="34" charset="0"/>
              <a:cs typeface="Arial" panose="020B0604020202020204" pitchFamily="34" charset="0"/>
            </a:endParaRPr>
          </a:p>
        </p:txBody>
      </p:sp>
      <p:sp>
        <p:nvSpPr>
          <p:cNvPr id="11" name="TextBox 10"/>
          <p:cNvSpPr txBox="1"/>
          <p:nvPr/>
        </p:nvSpPr>
        <p:spPr>
          <a:xfrm>
            <a:off x="4171425" y="1606182"/>
            <a:ext cx="3327446"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number of establishments</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94754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management</a:t>
            </a:r>
            <a:endParaRPr lang="en-US" dirty="0"/>
          </a:p>
        </p:txBody>
      </p:sp>
      <p:sp>
        <p:nvSpPr>
          <p:cNvPr id="3" name="Text Placeholder 2"/>
          <p:cNvSpPr>
            <a:spLocks noGrp="1"/>
          </p:cNvSpPr>
          <p:nvPr>
            <p:ph type="body" sz="quarter" idx="13"/>
          </p:nvPr>
        </p:nvSpPr>
        <p:spPr/>
        <p:txBody>
          <a:bodyPr/>
          <a:lstStyle/>
          <a:p>
            <a:r>
              <a:rPr lang="en-US" dirty="0" smtClean="0"/>
              <a:t>The participation, awareness, </a:t>
            </a:r>
            <a:r>
              <a:rPr lang="en-US" dirty="0"/>
              <a:t>and implementation of energy management </a:t>
            </a:r>
            <a:r>
              <a:rPr lang="en-US" dirty="0" smtClean="0"/>
              <a:t>activities </a:t>
            </a:r>
            <a:r>
              <a:rPr lang="en-US" dirty="0"/>
              <a:t>at </a:t>
            </a:r>
            <a:r>
              <a:rPr lang="en-US" dirty="0" smtClean="0"/>
              <a:t>manufacturing establishments.</a:t>
            </a:r>
            <a:endParaRPr lang="en-US" dirty="0"/>
          </a:p>
          <a:p>
            <a:endParaRPr lang="en-US" dirty="0"/>
          </a:p>
        </p:txBody>
      </p:sp>
    </p:spTree>
    <p:extLst>
      <p:ext uri="{BB962C8B-B14F-4D97-AF65-F5344CB8AC3E}">
        <p14:creationId xmlns:p14="http://schemas.microsoft.com/office/powerpoint/2010/main" val="14029393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majority of manufacturing establishments were working to improve energy consumption</a:t>
            </a:r>
            <a:endParaRPr lang="en-US" dirty="0"/>
          </a:p>
        </p:txBody>
      </p:sp>
      <p:sp>
        <p:nvSpPr>
          <p:cNvPr id="3" name="Footer Placeholder 2"/>
          <p:cNvSpPr>
            <a:spLocks noGrp="1"/>
          </p:cNvSpPr>
          <p:nvPr>
            <p:ph type="ftr" sz="quarter" idx="11"/>
          </p:nvPr>
        </p:nvSpPr>
        <p:spPr/>
        <p:txBody>
          <a:bodyPr/>
          <a:lstStyle/>
          <a:p>
            <a:r>
              <a:rPr lang="en-US" smtClean="0">
                <a:solidFill>
                  <a:schemeClr val="accent1"/>
                </a:solidFill>
              </a:rPr>
              <a:t>#MECS2018 </a:t>
            </a:r>
            <a:r>
              <a:rPr lang="en-US" smtClean="0"/>
              <a:t>| </a:t>
            </a:r>
            <a:r>
              <a:rPr lang="en-US" smtClean="0">
                <a:solidFill>
                  <a:schemeClr val="tx1"/>
                </a:solidFill>
              </a:rPr>
              <a:t>www.eia.gov/consumption/manufacturing</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39B6C762-8557-4DA1-B8AC-C021AA8525D8}" type="slidenum">
              <a:rPr lang="en-US" smtClean="0"/>
              <a:pPr/>
              <a:t>29</a:t>
            </a:fld>
            <a:endParaRPr lang="en-US" dirty="0"/>
          </a:p>
        </p:txBody>
      </p:sp>
      <p:graphicFrame>
        <p:nvGraphicFramePr>
          <p:cNvPr id="11" name="Chart 10"/>
          <p:cNvGraphicFramePr>
            <a:graphicFrameLocks/>
          </p:cNvGraphicFramePr>
          <p:nvPr>
            <p:extLst>
              <p:ext uri="{D42A27DB-BD31-4B8C-83A1-F6EECF244321}">
                <p14:modId xmlns:p14="http://schemas.microsoft.com/office/powerpoint/2010/main" val="3242760260"/>
              </p:ext>
            </p:extLst>
          </p:nvPr>
        </p:nvGraphicFramePr>
        <p:xfrm>
          <a:off x="294132" y="2437177"/>
          <a:ext cx="2286000" cy="384048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5052730" y="2857766"/>
            <a:ext cx="1186904" cy="246221"/>
          </a:xfrm>
          <a:prstGeom prst="rect">
            <a:avLst/>
          </a:prstGeom>
          <a:noFill/>
        </p:spPr>
        <p:txBody>
          <a:bodyPr wrap="square" rtlCol="0">
            <a:spAutoFit/>
          </a:bodyPr>
          <a:lstStyle/>
          <a:p>
            <a:r>
              <a:rPr lang="en-US" sz="1000" i="1" dirty="0" smtClean="0">
                <a:latin typeface="Arial" panose="020B0604020202020204" pitchFamily="34" charset="0"/>
                <a:cs typeface="Arial" panose="020B0604020202020204" pitchFamily="34" charset="0"/>
              </a:rPr>
              <a:t>ENERGY STAR</a:t>
            </a:r>
            <a:r>
              <a:rPr lang="en-US" sz="1000" i="1" baseline="30000" dirty="0" smtClean="0">
                <a:latin typeface="Arial" panose="020B0604020202020204" pitchFamily="34" charset="0"/>
                <a:cs typeface="Arial" panose="020B0604020202020204" pitchFamily="34" charset="0"/>
              </a:rPr>
              <a:t>®</a:t>
            </a:r>
            <a:endParaRPr lang="en-US" sz="1000" i="1" baseline="30000" dirty="0">
              <a:latin typeface="Arial" panose="020B0604020202020204" pitchFamily="34" charset="0"/>
              <a:cs typeface="Arial" panose="020B0604020202020204" pitchFamily="34" charset="0"/>
            </a:endParaRPr>
          </a:p>
        </p:txBody>
      </p:sp>
      <p:sp>
        <p:nvSpPr>
          <p:cNvPr id="8" name="Rectangle 7"/>
          <p:cNvSpPr/>
          <p:nvPr/>
        </p:nvSpPr>
        <p:spPr>
          <a:xfrm>
            <a:off x="5052731" y="3707330"/>
            <a:ext cx="1148071" cy="400110"/>
          </a:xfrm>
          <a:prstGeom prst="rect">
            <a:avLst/>
          </a:prstGeom>
        </p:spPr>
        <p:txBody>
          <a:bodyPr wrap="none">
            <a:spAutoFit/>
          </a:bodyPr>
          <a:lstStyle/>
          <a:p>
            <a:r>
              <a:rPr lang="en-US" sz="1000" i="1" dirty="0">
                <a:solidFill>
                  <a:srgbClr val="000000"/>
                </a:solidFill>
                <a:latin typeface="Arial" panose="020B0604020202020204" pitchFamily="34" charset="0"/>
                <a:cs typeface="Arial" panose="020B0604020202020204" pitchFamily="34" charset="0"/>
              </a:rPr>
              <a:t>Better Buildings, </a:t>
            </a:r>
            <a:endParaRPr lang="en-US" sz="1000" i="1" dirty="0" smtClean="0">
              <a:solidFill>
                <a:srgbClr val="000000"/>
              </a:solidFill>
              <a:latin typeface="Arial" panose="020B0604020202020204" pitchFamily="34" charset="0"/>
              <a:cs typeface="Arial" panose="020B0604020202020204" pitchFamily="34" charset="0"/>
            </a:endParaRPr>
          </a:p>
          <a:p>
            <a:r>
              <a:rPr lang="en-US" sz="1000" i="1" dirty="0" smtClean="0">
                <a:solidFill>
                  <a:srgbClr val="000000"/>
                </a:solidFill>
                <a:latin typeface="Arial" panose="020B0604020202020204" pitchFamily="34" charset="0"/>
                <a:cs typeface="Arial" panose="020B0604020202020204" pitchFamily="34" charset="0"/>
              </a:rPr>
              <a:t>Better </a:t>
            </a:r>
            <a:r>
              <a:rPr lang="en-US" sz="1000" i="1" dirty="0">
                <a:solidFill>
                  <a:srgbClr val="000000"/>
                </a:solidFill>
                <a:latin typeface="Arial" panose="020B0604020202020204" pitchFamily="34" charset="0"/>
                <a:cs typeface="Arial" panose="020B0604020202020204" pitchFamily="34" charset="0"/>
              </a:rPr>
              <a:t>Plants</a:t>
            </a:r>
            <a:r>
              <a:rPr lang="en-US" sz="1000" i="1" dirty="0">
                <a:latin typeface="Arial" panose="020B0604020202020204" pitchFamily="34" charset="0"/>
                <a:cs typeface="Arial" panose="020B0604020202020204" pitchFamily="34" charset="0"/>
              </a:rPr>
              <a:t> </a:t>
            </a:r>
          </a:p>
        </p:txBody>
      </p:sp>
      <p:sp>
        <p:nvSpPr>
          <p:cNvPr id="9" name="Rectangle 8"/>
          <p:cNvSpPr/>
          <p:nvPr/>
        </p:nvSpPr>
        <p:spPr>
          <a:xfrm>
            <a:off x="5052731" y="4613480"/>
            <a:ext cx="1141659" cy="400110"/>
          </a:xfrm>
          <a:prstGeom prst="rect">
            <a:avLst/>
          </a:prstGeom>
        </p:spPr>
        <p:txBody>
          <a:bodyPr wrap="none">
            <a:spAutoFit/>
          </a:bodyPr>
          <a:lstStyle/>
          <a:p>
            <a:r>
              <a:rPr lang="en-US" sz="1000" i="1" dirty="0">
                <a:solidFill>
                  <a:srgbClr val="000000"/>
                </a:solidFill>
                <a:latin typeface="Arial" panose="020B0604020202020204" pitchFamily="34" charset="0"/>
                <a:cs typeface="Arial" panose="020B0604020202020204" pitchFamily="34" charset="0"/>
              </a:rPr>
              <a:t>Superior Energy </a:t>
            </a:r>
            <a:endParaRPr lang="en-US" sz="1000" i="1" dirty="0" smtClean="0">
              <a:solidFill>
                <a:srgbClr val="000000"/>
              </a:solidFill>
              <a:latin typeface="Arial" panose="020B0604020202020204" pitchFamily="34" charset="0"/>
              <a:cs typeface="Arial" panose="020B0604020202020204" pitchFamily="34" charset="0"/>
            </a:endParaRPr>
          </a:p>
          <a:p>
            <a:r>
              <a:rPr lang="en-US" sz="1000" i="1" dirty="0" smtClean="0">
                <a:solidFill>
                  <a:srgbClr val="000000"/>
                </a:solidFill>
                <a:latin typeface="Arial" panose="020B0604020202020204" pitchFamily="34" charset="0"/>
                <a:cs typeface="Arial" panose="020B0604020202020204" pitchFamily="34" charset="0"/>
              </a:rPr>
              <a:t>Performance</a:t>
            </a:r>
            <a:r>
              <a:rPr lang="en-US" sz="1000" i="1" dirty="0" smtClean="0">
                <a:latin typeface="Arial" panose="020B0604020202020204" pitchFamily="34" charset="0"/>
                <a:cs typeface="Arial" panose="020B0604020202020204" pitchFamily="34" charset="0"/>
              </a:rPr>
              <a:t> </a:t>
            </a:r>
            <a:endParaRPr lang="en-US" sz="1000" i="1" dirty="0">
              <a:latin typeface="Arial" panose="020B0604020202020204" pitchFamily="34" charset="0"/>
              <a:cs typeface="Arial" panose="020B0604020202020204" pitchFamily="34" charset="0"/>
            </a:endParaRPr>
          </a:p>
        </p:txBody>
      </p:sp>
      <p:sp>
        <p:nvSpPr>
          <p:cNvPr id="10" name="Rectangle 9"/>
          <p:cNvSpPr/>
          <p:nvPr/>
        </p:nvSpPr>
        <p:spPr>
          <a:xfrm>
            <a:off x="5052731" y="5608837"/>
            <a:ext cx="510076" cy="246221"/>
          </a:xfrm>
          <a:prstGeom prst="rect">
            <a:avLst/>
          </a:prstGeom>
        </p:spPr>
        <p:txBody>
          <a:bodyPr wrap="none">
            <a:spAutoFit/>
          </a:bodyPr>
          <a:lstStyle/>
          <a:p>
            <a:r>
              <a:rPr lang="en-US" sz="1000" dirty="0" smtClean="0">
                <a:solidFill>
                  <a:srgbClr val="000000"/>
                </a:solidFill>
                <a:latin typeface="Arial" panose="020B0604020202020204" pitchFamily="34" charset="0"/>
                <a:cs typeface="Arial" panose="020B0604020202020204" pitchFamily="34" charset="0"/>
              </a:rPr>
              <a:t>other</a:t>
            </a:r>
            <a:r>
              <a:rPr lang="en-US" sz="1000" dirty="0" smtClean="0">
                <a:latin typeface="Arial" panose="020B0604020202020204" pitchFamily="34" charset="0"/>
                <a:cs typeface="Arial" panose="020B0604020202020204" pitchFamily="34" charset="0"/>
              </a:rPr>
              <a:t> </a:t>
            </a:r>
            <a:endParaRPr lang="en-US" sz="1000" dirty="0">
              <a:latin typeface="Arial" panose="020B0604020202020204" pitchFamily="34" charset="0"/>
              <a:cs typeface="Arial" panose="020B0604020202020204" pitchFamily="34" charset="0"/>
            </a:endParaRPr>
          </a:p>
        </p:txBody>
      </p:sp>
      <p:sp>
        <p:nvSpPr>
          <p:cNvPr id="14" name="Rectangle 13"/>
          <p:cNvSpPr/>
          <p:nvPr/>
        </p:nvSpPr>
        <p:spPr>
          <a:xfrm>
            <a:off x="2112801" y="5492778"/>
            <a:ext cx="1645920" cy="553998"/>
          </a:xfrm>
          <a:prstGeom prst="rect">
            <a:avLst/>
          </a:prstGeom>
        </p:spPr>
        <p:txBody>
          <a:bodyPr>
            <a:spAutoFit/>
          </a:bodyPr>
          <a:lstStyle/>
          <a:p>
            <a:pPr fontAlgn="b"/>
            <a:r>
              <a:rPr lang="en-US" sz="1000" dirty="0">
                <a:latin typeface="Arial" panose="020B0604020202020204" pitchFamily="34" charset="0"/>
                <a:cs typeface="Arial" panose="020B0604020202020204" pitchFamily="34" charset="0"/>
              </a:rPr>
              <a:t>energy </a:t>
            </a:r>
            <a:r>
              <a:rPr lang="en-US" sz="1000" dirty="0" smtClean="0">
                <a:latin typeface="Arial" panose="020B0604020202020204" pitchFamily="34" charset="0"/>
                <a:cs typeface="Arial" panose="020B0604020202020204" pitchFamily="34" charset="0"/>
              </a:rPr>
              <a:t>consumption is becoming a higher priority </a:t>
            </a:r>
            <a:r>
              <a:rPr lang="en-US" sz="1000" dirty="0">
                <a:latin typeface="Arial" panose="020B0604020202020204" pitchFamily="34" charset="0"/>
                <a:cs typeface="Arial" panose="020B0604020202020204" pitchFamily="34" charset="0"/>
              </a:rPr>
              <a:t>for </a:t>
            </a:r>
            <a:r>
              <a:rPr lang="en-US" sz="1000" dirty="0" smtClean="0">
                <a:latin typeface="Arial" panose="020B0604020202020204" pitchFamily="34" charset="0"/>
                <a:cs typeface="Arial" panose="020B0604020202020204" pitchFamily="34" charset="0"/>
              </a:rPr>
              <a:t>the establishment</a:t>
            </a:r>
            <a:endParaRPr lang="en-US" sz="1000" dirty="0">
              <a:solidFill>
                <a:srgbClr val="000000"/>
              </a:solidFill>
              <a:latin typeface="Arial" panose="020B0604020202020204" pitchFamily="34" charset="0"/>
              <a:cs typeface="Arial" panose="020B0604020202020204" pitchFamily="34" charset="0"/>
            </a:endParaRPr>
          </a:p>
        </p:txBody>
      </p:sp>
      <p:sp>
        <p:nvSpPr>
          <p:cNvPr id="15" name="Rectangle 14"/>
          <p:cNvSpPr/>
          <p:nvPr/>
        </p:nvSpPr>
        <p:spPr>
          <a:xfrm>
            <a:off x="2112801" y="4353260"/>
            <a:ext cx="1461672" cy="707886"/>
          </a:xfrm>
          <a:prstGeom prst="rect">
            <a:avLst/>
          </a:prstGeom>
          <a:solidFill>
            <a:schemeClr val="bg1"/>
          </a:solidFill>
        </p:spPr>
        <p:txBody>
          <a:bodyPr wrap="square">
            <a:spAutoFit/>
          </a:bodyPr>
          <a:lstStyle/>
          <a:p>
            <a:pPr fontAlgn="b"/>
            <a:r>
              <a:rPr lang="en-US" sz="1000" dirty="0" smtClean="0">
                <a:latin typeface="Arial" panose="020B0604020202020204" pitchFamily="34" charset="0"/>
                <a:cs typeface="Arial" panose="020B0604020202020204" pitchFamily="34" charset="0"/>
              </a:rPr>
              <a:t>management sometimes supports projects </a:t>
            </a:r>
            <a:r>
              <a:rPr lang="en-US" sz="1000" dirty="0">
                <a:latin typeface="Arial" panose="020B0604020202020204" pitchFamily="34" charset="0"/>
                <a:cs typeface="Arial" panose="020B0604020202020204" pitchFamily="34" charset="0"/>
              </a:rPr>
              <a:t>to </a:t>
            </a:r>
            <a:r>
              <a:rPr lang="en-US" sz="1000" dirty="0" smtClean="0">
                <a:latin typeface="Arial" panose="020B0604020202020204" pitchFamily="34" charset="0"/>
                <a:cs typeface="Arial" panose="020B0604020202020204" pitchFamily="34" charset="0"/>
              </a:rPr>
              <a:t>improve energy consumption</a:t>
            </a:r>
            <a:endParaRPr lang="en-US" sz="1000" dirty="0">
              <a:solidFill>
                <a:srgbClr val="000000"/>
              </a:solidFill>
              <a:latin typeface="Arial" panose="020B0604020202020204" pitchFamily="34" charset="0"/>
              <a:cs typeface="Arial" panose="020B0604020202020204" pitchFamily="34" charset="0"/>
            </a:endParaRPr>
          </a:p>
        </p:txBody>
      </p:sp>
      <p:sp>
        <p:nvSpPr>
          <p:cNvPr id="16" name="Rectangle 15"/>
          <p:cNvSpPr/>
          <p:nvPr/>
        </p:nvSpPr>
        <p:spPr>
          <a:xfrm>
            <a:off x="2109760" y="3054833"/>
            <a:ext cx="1384623" cy="707886"/>
          </a:xfrm>
          <a:prstGeom prst="rect">
            <a:avLst/>
          </a:prstGeom>
          <a:solidFill>
            <a:schemeClr val="bg1"/>
          </a:solidFill>
        </p:spPr>
        <p:txBody>
          <a:bodyPr wrap="square">
            <a:spAutoFit/>
          </a:bodyPr>
          <a:lstStyle/>
          <a:p>
            <a:pPr fontAlgn="b"/>
            <a:r>
              <a:rPr lang="en-US" sz="1000" dirty="0" smtClean="0">
                <a:latin typeface="Arial" panose="020B0604020202020204" pitchFamily="34" charset="0"/>
                <a:cs typeface="Arial" panose="020B0604020202020204" pitchFamily="34" charset="0"/>
              </a:rPr>
              <a:t>energy consumption is rarely </a:t>
            </a:r>
            <a:r>
              <a:rPr lang="en-US" sz="1000" dirty="0">
                <a:latin typeface="Arial" panose="020B0604020202020204" pitchFamily="34" charset="0"/>
                <a:cs typeface="Arial" panose="020B0604020202020204" pitchFamily="34" charset="0"/>
              </a:rPr>
              <a:t>a </a:t>
            </a:r>
            <a:r>
              <a:rPr lang="en-US" sz="1000" dirty="0" smtClean="0">
                <a:latin typeface="Arial" panose="020B0604020202020204" pitchFamily="34" charset="0"/>
                <a:cs typeface="Arial" panose="020B0604020202020204" pitchFamily="34" charset="0"/>
              </a:rPr>
              <a:t>part </a:t>
            </a:r>
            <a:r>
              <a:rPr lang="en-US" sz="1000" dirty="0">
                <a:latin typeface="Arial" panose="020B0604020202020204" pitchFamily="34" charset="0"/>
                <a:cs typeface="Arial" panose="020B0604020202020204" pitchFamily="34" charset="0"/>
              </a:rPr>
              <a:t>of </a:t>
            </a:r>
            <a:r>
              <a:rPr lang="en-US" sz="1000" dirty="0" smtClean="0">
                <a:latin typeface="Arial" panose="020B0604020202020204" pitchFamily="34" charset="0"/>
                <a:cs typeface="Arial" panose="020B0604020202020204" pitchFamily="34" charset="0"/>
              </a:rPr>
              <a:t>management decision-making</a:t>
            </a:r>
            <a:endParaRPr lang="en-US" sz="1000" dirty="0">
              <a:solidFill>
                <a:srgbClr val="000000"/>
              </a:solidFill>
              <a:latin typeface="Arial" panose="020B0604020202020204" pitchFamily="34" charset="0"/>
              <a:cs typeface="Arial" panose="020B0604020202020204" pitchFamily="34" charset="0"/>
            </a:endParaRPr>
          </a:p>
        </p:txBody>
      </p:sp>
      <p:sp>
        <p:nvSpPr>
          <p:cNvPr id="17" name="Rectangle 16"/>
          <p:cNvSpPr/>
          <p:nvPr/>
        </p:nvSpPr>
        <p:spPr>
          <a:xfrm>
            <a:off x="2109760" y="2575252"/>
            <a:ext cx="788999" cy="246221"/>
          </a:xfrm>
          <a:prstGeom prst="rect">
            <a:avLst/>
          </a:prstGeom>
        </p:spPr>
        <p:txBody>
          <a:bodyPr wrap="none">
            <a:spAutoFit/>
          </a:bodyPr>
          <a:lstStyle/>
          <a:p>
            <a:pPr algn="r" fontAlgn="b"/>
            <a:r>
              <a:rPr lang="en-US" sz="1000" dirty="0" smtClean="0">
                <a:latin typeface="Arial" panose="020B0604020202020204" pitchFamily="34" charset="0"/>
                <a:cs typeface="Arial" panose="020B0604020202020204" pitchFamily="34" charset="0"/>
              </a:rPr>
              <a:t>don't know</a:t>
            </a:r>
            <a:endParaRPr lang="en-US" sz="1000" dirty="0">
              <a:solidFill>
                <a:srgbClr val="000000"/>
              </a:solidFill>
              <a:latin typeface="Arial" panose="020B0604020202020204" pitchFamily="34" charset="0"/>
              <a:cs typeface="Arial" panose="020B0604020202020204" pitchFamily="34" charset="0"/>
            </a:endParaRPr>
          </a:p>
        </p:txBody>
      </p:sp>
      <p:sp>
        <p:nvSpPr>
          <p:cNvPr id="19" name="Rectangle 18"/>
          <p:cNvSpPr/>
          <p:nvPr/>
        </p:nvSpPr>
        <p:spPr>
          <a:xfrm>
            <a:off x="3804118" y="2004581"/>
            <a:ext cx="2560320" cy="553998"/>
          </a:xfrm>
          <a:prstGeom prst="rect">
            <a:avLst/>
          </a:prstGeom>
          <a:ln>
            <a:noFill/>
          </a:ln>
        </p:spPr>
        <p:txBody>
          <a:bodyPr wrap="square">
            <a:spAutoFit/>
          </a:bodyPr>
          <a:lstStyle/>
          <a:p>
            <a:r>
              <a:rPr lang="en-US" sz="1000" b="1" dirty="0" smtClean="0">
                <a:solidFill>
                  <a:srgbClr val="000000"/>
                </a:solidFill>
                <a:latin typeface="Arial" panose="020B0604020202020204" pitchFamily="34" charset="0"/>
                <a:cs typeface="Arial" panose="020B0604020202020204" pitchFamily="34" charset="0"/>
              </a:rPr>
              <a:t>participation in energy consumption improvement programs</a:t>
            </a:r>
          </a:p>
          <a:p>
            <a:r>
              <a:rPr lang="en-US" sz="1000" dirty="0" smtClean="0">
                <a:solidFill>
                  <a:srgbClr val="000000"/>
                </a:solidFill>
                <a:latin typeface="Arial" panose="020B0604020202020204" pitchFamily="34" charset="0"/>
                <a:cs typeface="Arial" panose="020B0604020202020204" pitchFamily="34" charset="0"/>
              </a:rPr>
              <a:t>percentage</a:t>
            </a:r>
            <a:r>
              <a:rPr lang="en-US" sz="1000" dirty="0" smtClean="0">
                <a:latin typeface="Arial" panose="020B0604020202020204" pitchFamily="34" charset="0"/>
                <a:cs typeface="Arial" panose="020B0604020202020204" pitchFamily="34" charset="0"/>
              </a:rPr>
              <a:t> </a:t>
            </a:r>
            <a:endParaRPr lang="en-US" sz="1000" dirty="0">
              <a:latin typeface="Arial" panose="020B0604020202020204" pitchFamily="34" charset="0"/>
              <a:cs typeface="Arial" panose="020B0604020202020204" pitchFamily="34" charset="0"/>
            </a:endParaRPr>
          </a:p>
        </p:txBody>
      </p:sp>
      <p:sp>
        <p:nvSpPr>
          <p:cNvPr id="20" name="Rectangle 19"/>
          <p:cNvSpPr/>
          <p:nvPr/>
        </p:nvSpPr>
        <p:spPr>
          <a:xfrm>
            <a:off x="351399" y="2018796"/>
            <a:ext cx="2541080" cy="400110"/>
          </a:xfrm>
          <a:prstGeom prst="rect">
            <a:avLst/>
          </a:prstGeom>
          <a:ln>
            <a:noFill/>
          </a:ln>
        </p:spPr>
        <p:txBody>
          <a:bodyPr wrap="none">
            <a:spAutoFit/>
          </a:bodyPr>
          <a:lstStyle/>
          <a:p>
            <a:r>
              <a:rPr lang="en-US" sz="1000" b="1" dirty="0" smtClean="0">
                <a:solidFill>
                  <a:srgbClr val="000000"/>
                </a:solidFill>
                <a:latin typeface="Arial" panose="020B0604020202020204" pitchFamily="34" charset="0"/>
                <a:cs typeface="Arial" panose="020B0604020202020204" pitchFamily="34" charset="0"/>
              </a:rPr>
              <a:t>management decision-making process</a:t>
            </a:r>
          </a:p>
          <a:p>
            <a:r>
              <a:rPr lang="en-US" sz="1000" dirty="0" smtClean="0">
                <a:solidFill>
                  <a:srgbClr val="000000"/>
                </a:solidFill>
                <a:latin typeface="Arial" panose="020B0604020202020204" pitchFamily="34" charset="0"/>
                <a:cs typeface="Arial" panose="020B0604020202020204" pitchFamily="34" charset="0"/>
              </a:rPr>
              <a:t>percentage</a:t>
            </a:r>
            <a:r>
              <a:rPr lang="en-US" sz="1000" dirty="0" smtClean="0">
                <a:latin typeface="Arial" panose="020B0604020202020204" pitchFamily="34" charset="0"/>
                <a:cs typeface="Arial" panose="020B0604020202020204" pitchFamily="34" charset="0"/>
              </a:rPr>
              <a:t> </a:t>
            </a:r>
            <a:endParaRPr lang="en-US" sz="1000" dirty="0">
              <a:latin typeface="Arial" panose="020B0604020202020204" pitchFamily="34" charset="0"/>
              <a:cs typeface="Arial" panose="020B0604020202020204" pitchFamily="34" charset="0"/>
            </a:endParaRPr>
          </a:p>
        </p:txBody>
      </p:sp>
      <p:sp>
        <p:nvSpPr>
          <p:cNvPr id="22" name="Rectangle 21"/>
          <p:cNvSpPr/>
          <p:nvPr/>
        </p:nvSpPr>
        <p:spPr>
          <a:xfrm>
            <a:off x="294132" y="1408699"/>
            <a:ext cx="5329902" cy="461665"/>
          </a:xfrm>
          <a:prstGeom prst="rect">
            <a:avLst/>
          </a:prstGeom>
        </p:spPr>
        <p:txBody>
          <a:bodyPr wrap="square">
            <a:spAutoFit/>
          </a:bodyPr>
          <a:lstStyle/>
          <a:p>
            <a:r>
              <a:rPr lang="en-US" sz="1200" b="1" dirty="0" smtClean="0">
                <a:latin typeface="Arial" panose="020B0604020202020204" pitchFamily="34" charset="0"/>
                <a:cs typeface="Arial" panose="020B0604020202020204" pitchFamily="34" charset="0"/>
              </a:rPr>
              <a:t>Energy consumption improvement efforts in manufacturing establishments, 2018</a:t>
            </a:r>
          </a:p>
        </p:txBody>
      </p:sp>
      <p:graphicFrame>
        <p:nvGraphicFramePr>
          <p:cNvPr id="26" name="Chart 25"/>
          <p:cNvGraphicFramePr>
            <a:graphicFrameLocks/>
          </p:cNvGraphicFramePr>
          <p:nvPr>
            <p:extLst>
              <p:ext uri="{D42A27DB-BD31-4B8C-83A1-F6EECF244321}">
                <p14:modId xmlns:p14="http://schemas.microsoft.com/office/powerpoint/2010/main" val="2185119974"/>
              </p:ext>
            </p:extLst>
          </p:nvPr>
        </p:nvGraphicFramePr>
        <p:xfrm>
          <a:off x="4167456" y="4315319"/>
          <a:ext cx="1005840" cy="10058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Chart 26"/>
          <p:cNvGraphicFramePr>
            <a:graphicFrameLocks/>
          </p:cNvGraphicFramePr>
          <p:nvPr>
            <p:extLst>
              <p:ext uri="{D42A27DB-BD31-4B8C-83A1-F6EECF244321}">
                <p14:modId xmlns:p14="http://schemas.microsoft.com/office/powerpoint/2010/main" val="3344214168"/>
              </p:ext>
            </p:extLst>
          </p:nvPr>
        </p:nvGraphicFramePr>
        <p:xfrm>
          <a:off x="4162473" y="3401611"/>
          <a:ext cx="1005840" cy="1005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8" name="Chart 27"/>
          <p:cNvGraphicFramePr>
            <a:graphicFrameLocks/>
          </p:cNvGraphicFramePr>
          <p:nvPr>
            <p:extLst>
              <p:ext uri="{D42A27DB-BD31-4B8C-83A1-F6EECF244321}">
                <p14:modId xmlns:p14="http://schemas.microsoft.com/office/powerpoint/2010/main" val="4067682579"/>
              </p:ext>
            </p:extLst>
          </p:nvPr>
        </p:nvGraphicFramePr>
        <p:xfrm>
          <a:off x="4157490" y="2487903"/>
          <a:ext cx="1005840" cy="1005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 name="Chart 28"/>
          <p:cNvGraphicFramePr>
            <a:graphicFrameLocks/>
          </p:cNvGraphicFramePr>
          <p:nvPr>
            <p:extLst>
              <p:ext uri="{D42A27DB-BD31-4B8C-83A1-F6EECF244321}">
                <p14:modId xmlns:p14="http://schemas.microsoft.com/office/powerpoint/2010/main" val="1662122925"/>
              </p:ext>
            </p:extLst>
          </p:nvPr>
        </p:nvGraphicFramePr>
        <p:xfrm>
          <a:off x="4156323" y="5229028"/>
          <a:ext cx="1005840" cy="1005840"/>
        </p:xfrm>
        <a:graphic>
          <a:graphicData uri="http://schemas.openxmlformats.org/drawingml/2006/chart">
            <c:chart xmlns:c="http://schemas.openxmlformats.org/drawingml/2006/chart" xmlns:r="http://schemas.openxmlformats.org/officeDocument/2006/relationships" r:id="rId6"/>
          </a:graphicData>
        </a:graphic>
      </p:graphicFrame>
      <p:sp>
        <p:nvSpPr>
          <p:cNvPr id="6" name="TextBox 5"/>
          <p:cNvSpPr txBox="1"/>
          <p:nvPr/>
        </p:nvSpPr>
        <p:spPr>
          <a:xfrm>
            <a:off x="4396056" y="2837792"/>
            <a:ext cx="548640" cy="307777"/>
          </a:xfrm>
          <a:prstGeom prst="rect">
            <a:avLst/>
          </a:prstGeom>
          <a:noFill/>
        </p:spPr>
        <p:txBody>
          <a:bodyPr wrap="square" rtlCol="0">
            <a:spAutoFit/>
          </a:bodyPr>
          <a:lstStyle/>
          <a:p>
            <a:pPr algn="ctr"/>
            <a:r>
              <a:rPr lang="en-US" sz="1400" b="1" dirty="0" smtClean="0">
                <a:latin typeface="Arial" panose="020B0604020202020204" pitchFamily="34" charset="0"/>
                <a:cs typeface="Arial" panose="020B0604020202020204" pitchFamily="34" charset="0"/>
              </a:rPr>
              <a:t>43%</a:t>
            </a:r>
            <a:endParaRPr lang="en-US" sz="1400" b="1" dirty="0">
              <a:latin typeface="Arial" panose="020B0604020202020204" pitchFamily="34" charset="0"/>
              <a:cs typeface="Arial" panose="020B0604020202020204" pitchFamily="34" charset="0"/>
            </a:endParaRPr>
          </a:p>
        </p:txBody>
      </p:sp>
      <p:sp>
        <p:nvSpPr>
          <p:cNvPr id="30" name="TextBox 29"/>
          <p:cNvSpPr txBox="1"/>
          <p:nvPr/>
        </p:nvSpPr>
        <p:spPr>
          <a:xfrm>
            <a:off x="4384641" y="3750642"/>
            <a:ext cx="548640" cy="307777"/>
          </a:xfrm>
          <a:prstGeom prst="rect">
            <a:avLst/>
          </a:prstGeom>
          <a:noFill/>
        </p:spPr>
        <p:txBody>
          <a:bodyPr wrap="square" rtlCol="0">
            <a:spAutoFit/>
          </a:bodyPr>
          <a:lstStyle/>
          <a:p>
            <a:pPr algn="ctr"/>
            <a:r>
              <a:rPr lang="en-US" sz="1400" b="1" dirty="0" smtClean="0">
                <a:latin typeface="Arial" panose="020B0604020202020204" pitchFamily="34" charset="0"/>
                <a:cs typeface="Arial" panose="020B0604020202020204" pitchFamily="34" charset="0"/>
              </a:rPr>
              <a:t>9%</a:t>
            </a:r>
            <a:endParaRPr lang="en-US" sz="1400" b="1" dirty="0">
              <a:latin typeface="Arial" panose="020B0604020202020204" pitchFamily="34" charset="0"/>
              <a:cs typeface="Arial" panose="020B0604020202020204" pitchFamily="34" charset="0"/>
            </a:endParaRPr>
          </a:p>
        </p:txBody>
      </p:sp>
      <p:sp>
        <p:nvSpPr>
          <p:cNvPr id="31" name="TextBox 30"/>
          <p:cNvSpPr txBox="1"/>
          <p:nvPr/>
        </p:nvSpPr>
        <p:spPr>
          <a:xfrm>
            <a:off x="4396056" y="4663493"/>
            <a:ext cx="548640" cy="307777"/>
          </a:xfrm>
          <a:prstGeom prst="rect">
            <a:avLst/>
          </a:prstGeom>
          <a:noFill/>
        </p:spPr>
        <p:txBody>
          <a:bodyPr wrap="square" rtlCol="0">
            <a:spAutoFit/>
          </a:bodyPr>
          <a:lstStyle/>
          <a:p>
            <a:pPr algn="ctr"/>
            <a:r>
              <a:rPr lang="en-US" sz="1400" b="1" dirty="0" smtClean="0">
                <a:latin typeface="Arial" panose="020B0604020202020204" pitchFamily="34" charset="0"/>
                <a:cs typeface="Arial" panose="020B0604020202020204" pitchFamily="34" charset="0"/>
              </a:rPr>
              <a:t>7%</a:t>
            </a:r>
            <a:endParaRPr lang="en-US" sz="1400" b="1" dirty="0">
              <a:latin typeface="Arial" panose="020B0604020202020204" pitchFamily="34" charset="0"/>
              <a:cs typeface="Arial" panose="020B0604020202020204" pitchFamily="34" charset="0"/>
            </a:endParaRPr>
          </a:p>
        </p:txBody>
      </p:sp>
      <p:sp>
        <p:nvSpPr>
          <p:cNvPr id="32" name="TextBox 31"/>
          <p:cNvSpPr txBox="1"/>
          <p:nvPr/>
        </p:nvSpPr>
        <p:spPr>
          <a:xfrm>
            <a:off x="4396056" y="5577201"/>
            <a:ext cx="548640" cy="307777"/>
          </a:xfrm>
          <a:prstGeom prst="rect">
            <a:avLst/>
          </a:prstGeom>
          <a:noFill/>
        </p:spPr>
        <p:txBody>
          <a:bodyPr wrap="square" rtlCol="0">
            <a:spAutoFit/>
          </a:bodyPr>
          <a:lstStyle/>
          <a:p>
            <a:pPr algn="ctr"/>
            <a:r>
              <a:rPr lang="en-US" sz="1400" b="1" dirty="0" smtClean="0">
                <a:latin typeface="Arial" panose="020B0604020202020204" pitchFamily="34" charset="0"/>
                <a:cs typeface="Arial" panose="020B0604020202020204" pitchFamily="34" charset="0"/>
              </a:rPr>
              <a:t>4%</a:t>
            </a:r>
            <a:endParaRPr lang="en-US" sz="1400" b="1" dirty="0">
              <a:latin typeface="Arial" panose="020B0604020202020204" pitchFamily="34" charset="0"/>
              <a:cs typeface="Arial" panose="020B0604020202020204" pitchFamily="34" charset="0"/>
            </a:endParaRPr>
          </a:p>
        </p:txBody>
      </p:sp>
      <p:sp>
        <p:nvSpPr>
          <p:cNvPr id="25" name="TextBox 24"/>
          <p:cNvSpPr txBox="1"/>
          <p:nvPr/>
        </p:nvSpPr>
        <p:spPr>
          <a:xfrm>
            <a:off x="6995322" y="1870364"/>
            <a:ext cx="4891283" cy="224676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For more than half of manufacturing establishments (61%),  either energy consumption was becoming a higher priority (22%) or the management supported projects to improve energy consumption (39%).</a:t>
            </a:r>
          </a:p>
          <a:p>
            <a:pPr marL="285750" indent="-2857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ENERGY STAR was the most commonly used energy consumption improvement program--43% of manufacturing establishments participated in the program.</a:t>
            </a:r>
          </a:p>
          <a:p>
            <a:pPr marL="285750" indent="-285750">
              <a:spcAft>
                <a:spcPts val="600"/>
              </a:spcAft>
              <a:buFont typeface="Arial" panose="020B0604020202020204" pitchFamily="34" charset="0"/>
              <a:buChar char="•"/>
            </a:pPr>
            <a:endParaRPr lang="en-US" sz="1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03076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a:t>
            </a:r>
            <a:r>
              <a:rPr lang="en-US" i="1" dirty="0" smtClean="0"/>
              <a:t>Manufacturing Energy Consumption Survey </a:t>
            </a:r>
            <a:r>
              <a:rPr lang="en-US" dirty="0" smtClean="0"/>
              <a:t>(MECS)?</a:t>
            </a:r>
            <a:endParaRPr lang="en-US" dirty="0"/>
          </a:p>
        </p:txBody>
      </p:sp>
      <p:sp>
        <p:nvSpPr>
          <p:cNvPr id="3" name="Content Placeholder 2"/>
          <p:cNvSpPr>
            <a:spLocks noGrp="1"/>
          </p:cNvSpPr>
          <p:nvPr>
            <p:ph idx="1"/>
          </p:nvPr>
        </p:nvSpPr>
        <p:spPr/>
        <p:txBody>
          <a:bodyPr/>
          <a:lstStyle/>
          <a:p>
            <a:pPr marL="0" indent="0">
              <a:buNone/>
            </a:pPr>
            <a:r>
              <a:rPr lang="en-US" sz="1600" dirty="0" smtClean="0"/>
              <a:t>MECS is the </a:t>
            </a:r>
            <a:r>
              <a:rPr lang="en-US" sz="1600" dirty="0"/>
              <a:t>only </a:t>
            </a:r>
            <a:r>
              <a:rPr lang="en-US" sz="1600" dirty="0" smtClean="0"/>
              <a:t>nationally representative </a:t>
            </a:r>
            <a:r>
              <a:rPr lang="en-US" sz="1600" dirty="0"/>
              <a:t>source for estimates of </a:t>
            </a:r>
            <a:r>
              <a:rPr lang="en-US" sz="1600" dirty="0" smtClean="0"/>
              <a:t>energy-related </a:t>
            </a:r>
            <a:r>
              <a:rPr lang="en-US" sz="1600" dirty="0"/>
              <a:t>characteristics, consumption, and expenditures for manufacturing establishments in the United </a:t>
            </a:r>
            <a:r>
              <a:rPr lang="en-US" sz="1600" dirty="0" smtClean="0"/>
              <a:t>States.</a:t>
            </a:r>
            <a:endParaRPr lang="en-US" sz="1600" dirty="0"/>
          </a:p>
          <a:p>
            <a:pPr marL="0" indent="0">
              <a:buNone/>
            </a:pPr>
            <a:endParaRPr lang="en-US" dirty="0" smtClean="0"/>
          </a:p>
          <a:p>
            <a:pPr marL="0" indent="0">
              <a:buNone/>
            </a:pPr>
            <a:r>
              <a:rPr lang="en-US" sz="1600" dirty="0" smtClean="0"/>
              <a:t>We collect </a:t>
            </a:r>
            <a:r>
              <a:rPr lang="en-US" sz="1600" dirty="0"/>
              <a:t>data for manufacturing </a:t>
            </a:r>
            <a:r>
              <a:rPr lang="en-US" sz="1600" dirty="0" smtClean="0"/>
              <a:t>establishments mainly through web questionnaires.</a:t>
            </a:r>
          </a:p>
          <a:p>
            <a:r>
              <a:rPr lang="en-US" dirty="0" smtClean="0"/>
              <a:t>We drew the </a:t>
            </a:r>
            <a:r>
              <a:rPr lang="en-US" dirty="0"/>
              <a:t>2018 MECS sample size of approximately 15,000 establishments </a:t>
            </a:r>
            <a:r>
              <a:rPr lang="en-US" dirty="0" smtClean="0"/>
              <a:t>from </a:t>
            </a:r>
            <a:r>
              <a:rPr lang="en-US" dirty="0"/>
              <a:t>a </a:t>
            </a:r>
            <a:r>
              <a:rPr lang="en-US" dirty="0" smtClean="0"/>
              <a:t>national sample </a:t>
            </a:r>
            <a:r>
              <a:rPr lang="en-US" dirty="0"/>
              <a:t>frame representing </a:t>
            </a:r>
            <a:r>
              <a:rPr lang="en-US" dirty="0" smtClean="0"/>
              <a:t>97%–98</a:t>
            </a:r>
            <a:r>
              <a:rPr lang="en-US" dirty="0"/>
              <a:t>% of the manufacturing </a:t>
            </a:r>
            <a:r>
              <a:rPr lang="en-US" dirty="0" smtClean="0"/>
              <a:t>payroll. We estimate the sample to represent at </a:t>
            </a:r>
            <a:r>
              <a:rPr lang="en-US" dirty="0"/>
              <a:t>least that percentage of manufacturing </a:t>
            </a:r>
            <a:r>
              <a:rPr lang="en-US" dirty="0" smtClean="0"/>
              <a:t>energy </a:t>
            </a:r>
            <a:r>
              <a:rPr lang="en-US" dirty="0"/>
              <a:t>consumption. </a:t>
            </a:r>
            <a:endParaRPr lang="en-US" dirty="0" smtClean="0"/>
          </a:p>
          <a:p>
            <a:r>
              <a:rPr lang="en-US" dirty="0" smtClean="0"/>
              <a:t>This </a:t>
            </a:r>
            <a:r>
              <a:rPr lang="en-US" dirty="0"/>
              <a:t>sample allows </a:t>
            </a:r>
            <a:r>
              <a:rPr lang="en-US" dirty="0" smtClean="0"/>
              <a:t>us </a:t>
            </a:r>
            <a:r>
              <a:rPr lang="en-US" dirty="0"/>
              <a:t>to report separate estimates of energy use for 21 </a:t>
            </a:r>
            <a:r>
              <a:rPr lang="en-US" dirty="0" smtClean="0"/>
              <a:t>three-digit manufacturing subsectors </a:t>
            </a:r>
            <a:r>
              <a:rPr lang="en-US" dirty="0"/>
              <a:t>and 50 industry groups and </a:t>
            </a:r>
            <a:r>
              <a:rPr lang="en-US" dirty="0" smtClean="0"/>
              <a:t>industries, as defined by the </a:t>
            </a:r>
            <a:r>
              <a:rPr lang="en-US" dirty="0"/>
              <a:t>North American Industry Classification System (NAICS).</a:t>
            </a:r>
            <a:endParaRPr lang="en-US" dirty="0" smtClean="0"/>
          </a:p>
          <a:p>
            <a:pPr marL="0" indent="0">
              <a:buNone/>
            </a:pPr>
            <a:endParaRPr lang="en-US" dirty="0" smtClean="0"/>
          </a:p>
          <a:p>
            <a:pPr marL="0" indent="0">
              <a:lnSpc>
                <a:spcPct val="100000"/>
              </a:lnSpc>
              <a:spcBef>
                <a:spcPts val="0"/>
              </a:spcBef>
              <a:spcAft>
                <a:spcPts val="600"/>
              </a:spcAft>
              <a:buNone/>
            </a:pPr>
            <a:r>
              <a:rPr lang="en-US" sz="1600" dirty="0" smtClean="0"/>
              <a:t>We have </a:t>
            </a:r>
            <a:r>
              <a:rPr lang="en-US" sz="1600" dirty="0"/>
              <a:t>conducted the M</a:t>
            </a:r>
            <a:r>
              <a:rPr lang="en-US" sz="1600" dirty="0" smtClean="0"/>
              <a:t>ECS </a:t>
            </a:r>
            <a:r>
              <a:rPr lang="en-US" sz="1600" dirty="0"/>
              <a:t>periodically since </a:t>
            </a:r>
            <a:r>
              <a:rPr lang="en-US" sz="1600" dirty="0" smtClean="0"/>
              <a:t>1985.</a:t>
            </a:r>
            <a:endParaRPr lang="en-US" sz="1600" dirty="0"/>
          </a:p>
          <a:p>
            <a:pPr lvl="0">
              <a:lnSpc>
                <a:spcPct val="100000"/>
              </a:lnSpc>
              <a:spcBef>
                <a:spcPts val="0"/>
              </a:spcBef>
              <a:spcAft>
                <a:spcPts val="600"/>
              </a:spcAft>
            </a:pPr>
            <a:r>
              <a:rPr lang="en-US" dirty="0"/>
              <a:t>The 2018 M</a:t>
            </a:r>
            <a:r>
              <a:rPr lang="en-US" dirty="0" smtClean="0"/>
              <a:t>ECS </a:t>
            </a:r>
            <a:r>
              <a:rPr lang="en-US" dirty="0"/>
              <a:t>is the </a:t>
            </a:r>
            <a:r>
              <a:rPr lang="en-US" dirty="0" smtClean="0"/>
              <a:t>10th release.</a:t>
            </a: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dirty="0" smtClean="0">
                <a:solidFill>
                  <a:schemeClr val="accent1"/>
                </a:solidFill>
              </a:rPr>
              <a:t>#MECS2018 </a:t>
            </a:r>
            <a:r>
              <a:rPr lang="en-US" dirty="0" smtClean="0"/>
              <a:t>| </a:t>
            </a:r>
            <a:r>
              <a:rPr lang="en-US" dirty="0" smtClean="0">
                <a:solidFill>
                  <a:schemeClr val="tx1"/>
                </a:solidFill>
              </a:rPr>
              <a:t>www.eia.gov/consumption/manufacturing</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39B6C762-8557-4DA1-B8AC-C021AA8525D8}" type="slidenum">
              <a:rPr lang="en-US" smtClean="0"/>
              <a:pPr/>
              <a:t>3</a:t>
            </a:fld>
            <a:endParaRPr lang="en-US"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3346" r="13387" b="32178"/>
          <a:stretch/>
        </p:blipFill>
        <p:spPr>
          <a:xfrm>
            <a:off x="8845674" y="4812545"/>
            <a:ext cx="3017520" cy="1317982"/>
          </a:xfrm>
          <a:prstGeom prst="rect">
            <a:avLst/>
          </a:prstGeom>
        </p:spPr>
      </p:pic>
    </p:spTree>
    <p:extLst>
      <p:ext uri="{BB962C8B-B14F-4D97-AF65-F5344CB8AC3E}">
        <p14:creationId xmlns:p14="http://schemas.microsoft.com/office/powerpoint/2010/main" val="18815991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Almost half of all manufacturing establishments participated in general energy management activities</a:t>
            </a:r>
            <a:endParaRPr lang="en-US" dirty="0"/>
          </a:p>
        </p:txBody>
      </p:sp>
      <p:sp>
        <p:nvSpPr>
          <p:cNvPr id="3" name="Footer Placeholder 2"/>
          <p:cNvSpPr>
            <a:spLocks noGrp="1"/>
          </p:cNvSpPr>
          <p:nvPr>
            <p:ph type="ftr" sz="quarter" idx="11"/>
          </p:nvPr>
        </p:nvSpPr>
        <p:spPr/>
        <p:txBody>
          <a:bodyPr/>
          <a:lstStyle/>
          <a:p>
            <a:r>
              <a:rPr lang="en-US" smtClean="0">
                <a:solidFill>
                  <a:schemeClr val="accent1"/>
                </a:solidFill>
              </a:rPr>
              <a:t>#MECS2018 </a:t>
            </a:r>
            <a:r>
              <a:rPr lang="en-US" smtClean="0"/>
              <a:t>| </a:t>
            </a:r>
            <a:r>
              <a:rPr lang="en-US" smtClean="0">
                <a:solidFill>
                  <a:schemeClr val="tx1"/>
                </a:solidFill>
              </a:rPr>
              <a:t>www.eia.gov/consumption/manufacturing</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39B6C762-8557-4DA1-B8AC-C021AA8525D8}" type="slidenum">
              <a:rPr lang="en-US" smtClean="0"/>
              <a:pPr/>
              <a:t>30</a:t>
            </a:fld>
            <a:endParaRPr lang="en-US" dirty="0"/>
          </a:p>
        </p:txBody>
      </p:sp>
      <p:sp>
        <p:nvSpPr>
          <p:cNvPr id="7" name="Rectangle 6"/>
          <p:cNvSpPr/>
          <p:nvPr/>
        </p:nvSpPr>
        <p:spPr>
          <a:xfrm>
            <a:off x="294132" y="1334333"/>
            <a:ext cx="6714128" cy="276999"/>
          </a:xfrm>
          <a:prstGeom prst="rect">
            <a:avLst/>
          </a:prstGeom>
        </p:spPr>
        <p:txBody>
          <a:bodyPr wrap="square">
            <a:spAutoFit/>
          </a:bodyPr>
          <a:lstStyle/>
          <a:p>
            <a:r>
              <a:rPr lang="en-US" sz="1200" b="1" dirty="0">
                <a:latin typeface="Arial" panose="020B0604020202020204" pitchFamily="34" charset="0"/>
                <a:cs typeface="Arial" panose="020B0604020202020204" pitchFamily="34" charset="0"/>
              </a:rPr>
              <a:t>Participation in </a:t>
            </a:r>
            <a:r>
              <a:rPr lang="en-US" sz="1200" b="1" dirty="0" smtClean="0">
                <a:latin typeface="Arial" panose="020B0604020202020204" pitchFamily="34" charset="0"/>
                <a:cs typeface="Arial" panose="020B0604020202020204" pitchFamily="34" charset="0"/>
              </a:rPr>
              <a:t>general energy management activities</a:t>
            </a:r>
            <a:r>
              <a:rPr lang="en-US" sz="1200" b="1" dirty="0">
                <a:latin typeface="Arial" panose="020B0604020202020204" pitchFamily="34" charset="0"/>
                <a:cs typeface="Arial" panose="020B0604020202020204" pitchFamily="34" charset="0"/>
              </a:rPr>
              <a:t>, </a:t>
            </a:r>
            <a:r>
              <a:rPr lang="en-US" sz="1200" b="1" dirty="0" smtClean="0">
                <a:latin typeface="Arial" panose="020B0604020202020204" pitchFamily="34" charset="0"/>
                <a:cs typeface="Arial" panose="020B0604020202020204" pitchFamily="34" charset="0"/>
              </a:rPr>
              <a:t>2018</a:t>
            </a:r>
          </a:p>
        </p:txBody>
      </p:sp>
      <p:grpSp>
        <p:nvGrpSpPr>
          <p:cNvPr id="22" name="Group 21"/>
          <p:cNvGrpSpPr/>
          <p:nvPr/>
        </p:nvGrpSpPr>
        <p:grpSpPr>
          <a:xfrm>
            <a:off x="294132" y="1905413"/>
            <a:ext cx="6613531" cy="2651760"/>
            <a:chOff x="294132" y="1980230"/>
            <a:chExt cx="6613531" cy="2651760"/>
          </a:xfrm>
        </p:grpSpPr>
        <p:grpSp>
          <p:nvGrpSpPr>
            <p:cNvPr id="27" name="Group 26"/>
            <p:cNvGrpSpPr/>
            <p:nvPr/>
          </p:nvGrpSpPr>
          <p:grpSpPr>
            <a:xfrm>
              <a:off x="294132" y="1980231"/>
              <a:ext cx="2377440" cy="2377440"/>
              <a:chOff x="139071" y="1863850"/>
              <a:chExt cx="2377440" cy="2377440"/>
            </a:xfrm>
          </p:grpSpPr>
          <p:graphicFrame>
            <p:nvGraphicFramePr>
              <p:cNvPr id="5" name="Chart 4"/>
              <p:cNvGraphicFramePr>
                <a:graphicFrameLocks/>
              </p:cNvGraphicFramePr>
              <p:nvPr>
                <p:extLst>
                  <p:ext uri="{D42A27DB-BD31-4B8C-83A1-F6EECF244321}">
                    <p14:modId xmlns:p14="http://schemas.microsoft.com/office/powerpoint/2010/main" val="183790281"/>
                  </p:ext>
                </p:extLst>
              </p:nvPr>
            </p:nvGraphicFramePr>
            <p:xfrm>
              <a:off x="139071" y="1863850"/>
              <a:ext cx="2377440" cy="237744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580707" y="2667849"/>
                <a:ext cx="1494168" cy="769441"/>
              </a:xfrm>
              <a:prstGeom prst="rect">
                <a:avLst/>
              </a:prstGeom>
              <a:noFill/>
            </p:spPr>
            <p:txBody>
              <a:bodyPr wrap="square" rtlCol="0">
                <a:spAutoFit/>
              </a:bodyPr>
              <a:lstStyle/>
              <a:p>
                <a:pPr algn="ctr"/>
                <a:r>
                  <a:rPr lang="en-US" sz="1400" b="1" dirty="0" smtClean="0">
                    <a:latin typeface="Arial" panose="020B0604020202020204" pitchFamily="34" charset="0"/>
                    <a:cs typeface="Arial" panose="020B0604020202020204" pitchFamily="34" charset="0"/>
                  </a:rPr>
                  <a:t>48%</a:t>
                </a:r>
              </a:p>
              <a:p>
                <a:pPr algn="ctr"/>
                <a:r>
                  <a:rPr lang="en-US" sz="1000" dirty="0" smtClean="0">
                    <a:latin typeface="Arial" panose="020B0604020202020204" pitchFamily="34" charset="0"/>
                    <a:cs typeface="Arial" panose="020B0604020202020204" pitchFamily="34" charset="0"/>
                  </a:rPr>
                  <a:t>of establishments participated in energy-management activities</a:t>
                </a:r>
                <a:endParaRPr lang="en-US" sz="1000" dirty="0">
                  <a:latin typeface="Arial" panose="020B0604020202020204" pitchFamily="34" charset="0"/>
                  <a:cs typeface="Arial" panose="020B0604020202020204" pitchFamily="34" charset="0"/>
                </a:endParaRPr>
              </a:p>
            </p:txBody>
          </p:sp>
        </p:grpSp>
        <p:graphicFrame>
          <p:nvGraphicFramePr>
            <p:cNvPr id="10" name="Chart 9"/>
            <p:cNvGraphicFramePr>
              <a:graphicFrameLocks/>
            </p:cNvGraphicFramePr>
            <p:nvPr>
              <p:extLst>
                <p:ext uri="{D42A27DB-BD31-4B8C-83A1-F6EECF244321}">
                  <p14:modId xmlns:p14="http://schemas.microsoft.com/office/powerpoint/2010/main" val="2917375437"/>
                </p:ext>
              </p:extLst>
            </p:nvPr>
          </p:nvGraphicFramePr>
          <p:xfrm>
            <a:off x="2335663" y="1980230"/>
            <a:ext cx="4572000" cy="265176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2473887" y="2876798"/>
              <a:ext cx="2011680" cy="369332"/>
            </a:xfrm>
            <a:prstGeom prst="rect">
              <a:avLst/>
            </a:prstGeom>
          </p:spPr>
          <p:txBody>
            <a:bodyPr wrap="square">
              <a:spAutoFit/>
            </a:bodyPr>
            <a:lstStyle/>
            <a:p>
              <a:pPr algn="r"/>
              <a:r>
                <a:rPr lang="en-US" sz="900" b="1" dirty="0" smtClean="0">
                  <a:solidFill>
                    <a:srgbClr val="000000"/>
                  </a:solidFill>
                  <a:latin typeface="Arial" panose="020B0604020202020204" pitchFamily="34" charset="0"/>
                  <a:cs typeface="Arial" panose="020B0604020202020204" pitchFamily="34" charset="0"/>
                </a:rPr>
                <a:t>installation </a:t>
              </a:r>
              <a:r>
                <a:rPr lang="en-US" sz="900" b="1" dirty="0">
                  <a:solidFill>
                    <a:srgbClr val="000000"/>
                  </a:solidFill>
                  <a:latin typeface="Arial" panose="020B0604020202020204" pitchFamily="34" charset="0"/>
                  <a:cs typeface="Arial" panose="020B0604020202020204" pitchFamily="34" charset="0"/>
                </a:rPr>
                <a:t>or </a:t>
              </a:r>
              <a:r>
                <a:rPr lang="en-US" sz="900" b="1" dirty="0" smtClean="0">
                  <a:solidFill>
                    <a:srgbClr val="000000"/>
                  </a:solidFill>
                  <a:latin typeface="Arial" panose="020B0604020202020204" pitchFamily="34" charset="0"/>
                  <a:cs typeface="Arial" panose="020B0604020202020204" pitchFamily="34" charset="0"/>
                </a:rPr>
                <a:t>retrofit to improve energy efficiency affecting</a:t>
              </a:r>
              <a:r>
                <a:rPr lang="en-US" sz="900" b="1" dirty="0">
                  <a:solidFill>
                    <a:srgbClr val="000000"/>
                  </a:solidFill>
                  <a:latin typeface="Arial" panose="020B0604020202020204" pitchFamily="34" charset="0"/>
                  <a:cs typeface="Arial" panose="020B0604020202020204" pitchFamily="34" charset="0"/>
                </a:rPr>
                <a:t>:</a:t>
              </a:r>
              <a:r>
                <a:rPr lang="en-US" sz="900" b="1" dirty="0">
                  <a:latin typeface="Arial" panose="020B0604020202020204" pitchFamily="34" charset="0"/>
                  <a:cs typeface="Arial" panose="020B0604020202020204" pitchFamily="34" charset="0"/>
                </a:rPr>
                <a:t> </a:t>
              </a:r>
            </a:p>
          </p:txBody>
        </p:sp>
      </p:grpSp>
      <p:sp>
        <p:nvSpPr>
          <p:cNvPr id="25" name="TextBox 24"/>
          <p:cNvSpPr txBox="1"/>
          <p:nvPr/>
        </p:nvSpPr>
        <p:spPr>
          <a:xfrm>
            <a:off x="294132" y="4523919"/>
            <a:ext cx="4658351" cy="400110"/>
          </a:xfrm>
          <a:prstGeom prst="rect">
            <a:avLst/>
          </a:prstGeom>
          <a:noFill/>
        </p:spPr>
        <p:txBody>
          <a:bodyPr wrap="square" rtlCol="0">
            <a:spAutoFit/>
          </a:bodyPr>
          <a:lstStyle/>
          <a:p>
            <a:r>
              <a:rPr lang="en-US" sz="1000" b="1" dirty="0" smtClean="0">
                <a:latin typeface="Arial" panose="020B0604020202020204" pitchFamily="34" charset="0"/>
                <a:cs typeface="Arial" panose="020B0604020202020204" pitchFamily="34" charset="0"/>
              </a:rPr>
              <a:t>general energy-saving technologies, 2018</a:t>
            </a:r>
          </a:p>
          <a:p>
            <a:r>
              <a:rPr lang="en-US" sz="1000" dirty="0" smtClean="0">
                <a:latin typeface="Arial" panose="020B0604020202020204" pitchFamily="34" charset="0"/>
                <a:cs typeface="Arial" panose="020B0604020202020204" pitchFamily="34" charset="0"/>
              </a:rPr>
              <a:t>percentage of participating establishments</a:t>
            </a:r>
            <a:endParaRPr lang="en-US" sz="1000" dirty="0">
              <a:latin typeface="Arial" panose="020B0604020202020204" pitchFamily="34" charset="0"/>
              <a:cs typeface="Arial" panose="020B0604020202020204" pitchFamily="34" charset="0"/>
            </a:endParaRPr>
          </a:p>
        </p:txBody>
      </p:sp>
      <p:sp>
        <p:nvSpPr>
          <p:cNvPr id="24" name="Rectangle 23"/>
          <p:cNvSpPr/>
          <p:nvPr/>
        </p:nvSpPr>
        <p:spPr>
          <a:xfrm>
            <a:off x="294132" y="5384415"/>
            <a:ext cx="1097280" cy="246221"/>
          </a:xfrm>
          <a:prstGeom prst="rect">
            <a:avLst/>
          </a:prstGeom>
        </p:spPr>
        <p:txBody>
          <a:bodyPr wrap="square">
            <a:spAutoFit/>
          </a:bodyPr>
          <a:lstStyle/>
          <a:p>
            <a:pPr algn="ctr"/>
            <a:r>
              <a:rPr lang="en-US" sz="1000" dirty="0">
                <a:solidFill>
                  <a:srgbClr val="000000"/>
                </a:solidFill>
                <a:latin typeface="Arial" panose="020B0604020202020204" pitchFamily="34" charset="0"/>
                <a:cs typeface="Arial" panose="020B0604020202020204" pitchFamily="34" charset="0"/>
              </a:rPr>
              <a:t>adjustable speed motors</a:t>
            </a:r>
            <a:r>
              <a:rPr lang="en-US" sz="1000" dirty="0">
                <a:latin typeface="Arial" panose="020B0604020202020204" pitchFamily="34" charset="0"/>
                <a:cs typeface="Arial" panose="020B0604020202020204" pitchFamily="34" charset="0"/>
              </a:rPr>
              <a:t> </a:t>
            </a:r>
          </a:p>
        </p:txBody>
      </p:sp>
      <p:sp>
        <p:nvSpPr>
          <p:cNvPr id="6" name="Rectangle 5"/>
          <p:cNvSpPr/>
          <p:nvPr/>
        </p:nvSpPr>
        <p:spPr>
          <a:xfrm>
            <a:off x="5957116" y="5384415"/>
            <a:ext cx="731520" cy="400110"/>
          </a:xfrm>
          <a:prstGeom prst="rect">
            <a:avLst/>
          </a:prstGeom>
        </p:spPr>
        <p:txBody>
          <a:bodyPr>
            <a:spAutoFit/>
          </a:bodyPr>
          <a:lstStyle/>
          <a:p>
            <a:pPr algn="ctr"/>
            <a:r>
              <a:rPr lang="en-US" sz="1000" dirty="0" smtClean="0">
                <a:latin typeface="Arial" panose="020B0604020202020204" pitchFamily="34" charset="0"/>
                <a:cs typeface="Arial" panose="020B0604020202020204" pitchFamily="34" charset="0"/>
              </a:rPr>
              <a:t>oxy-fuel </a:t>
            </a:r>
            <a:r>
              <a:rPr lang="en-US" sz="1000" dirty="0">
                <a:latin typeface="Arial" panose="020B0604020202020204" pitchFamily="34" charset="0"/>
                <a:cs typeface="Arial" panose="020B0604020202020204" pitchFamily="34" charset="0"/>
              </a:rPr>
              <a:t>firing</a:t>
            </a:r>
          </a:p>
        </p:txBody>
      </p:sp>
      <p:sp>
        <p:nvSpPr>
          <p:cNvPr id="13" name="Rectangle 12"/>
          <p:cNvSpPr/>
          <p:nvPr/>
        </p:nvSpPr>
        <p:spPr>
          <a:xfrm>
            <a:off x="1601313" y="5384415"/>
            <a:ext cx="1554480" cy="553998"/>
          </a:xfrm>
          <a:prstGeom prst="rect">
            <a:avLst/>
          </a:prstGeom>
        </p:spPr>
        <p:txBody>
          <a:bodyPr>
            <a:spAutoFit/>
          </a:bodyPr>
          <a:lstStyle/>
          <a:p>
            <a:pPr algn="ctr"/>
            <a:r>
              <a:rPr lang="en-US" sz="1000" dirty="0">
                <a:latin typeface="Arial" panose="020B0604020202020204" pitchFamily="34" charset="0"/>
                <a:cs typeface="Arial" panose="020B0604020202020204" pitchFamily="34" charset="0"/>
              </a:rPr>
              <a:t>computer control of processes or major energy-using equipment</a:t>
            </a:r>
          </a:p>
        </p:txBody>
      </p:sp>
      <p:sp>
        <p:nvSpPr>
          <p:cNvPr id="15" name="TextBox 14"/>
          <p:cNvSpPr txBox="1"/>
          <p:nvPr/>
        </p:nvSpPr>
        <p:spPr>
          <a:xfrm>
            <a:off x="3365694" y="5384415"/>
            <a:ext cx="1188720" cy="553998"/>
          </a:xfrm>
          <a:prstGeom prst="rect">
            <a:avLst/>
          </a:prstGeom>
          <a:noFill/>
        </p:spPr>
        <p:txBody>
          <a:bodyPr wrap="square" rtlCol="0">
            <a:spAutoFit/>
          </a:bodyPr>
          <a:lstStyle/>
          <a:p>
            <a:pPr algn="ctr"/>
            <a:r>
              <a:rPr lang="en-US" sz="1000" dirty="0" smtClean="0">
                <a:latin typeface="Arial" panose="020B0604020202020204" pitchFamily="34" charset="0"/>
                <a:cs typeface="Arial" panose="020B0604020202020204" pitchFamily="34" charset="0"/>
              </a:rPr>
              <a:t>computer control of building wide environment</a:t>
            </a:r>
            <a:endParaRPr lang="en-US" sz="1000" dirty="0">
              <a:latin typeface="Arial" panose="020B0604020202020204" pitchFamily="34" charset="0"/>
              <a:cs typeface="Arial" panose="020B0604020202020204" pitchFamily="34" charset="0"/>
            </a:endParaRPr>
          </a:p>
        </p:txBody>
      </p:sp>
      <p:sp>
        <p:nvSpPr>
          <p:cNvPr id="16" name="Rectangle 15"/>
          <p:cNvSpPr/>
          <p:nvPr/>
        </p:nvSpPr>
        <p:spPr>
          <a:xfrm>
            <a:off x="4764315" y="5384415"/>
            <a:ext cx="982899" cy="400110"/>
          </a:xfrm>
          <a:prstGeom prst="rect">
            <a:avLst/>
          </a:prstGeom>
        </p:spPr>
        <p:txBody>
          <a:bodyPr wrap="square">
            <a:spAutoFit/>
          </a:bodyPr>
          <a:lstStyle/>
          <a:p>
            <a:pPr algn="ctr"/>
            <a:r>
              <a:rPr lang="en-US" sz="1000" dirty="0">
                <a:latin typeface="Arial" panose="020B0604020202020204" pitchFamily="34" charset="0"/>
                <a:cs typeface="Arial" panose="020B0604020202020204" pitchFamily="34" charset="0"/>
              </a:rPr>
              <a:t>waste heat recovery</a:t>
            </a:r>
          </a:p>
        </p:txBody>
      </p:sp>
      <p:sp>
        <p:nvSpPr>
          <p:cNvPr id="17" name="Rectangle 16"/>
          <p:cNvSpPr/>
          <p:nvPr/>
        </p:nvSpPr>
        <p:spPr>
          <a:xfrm>
            <a:off x="6002836" y="5000955"/>
            <a:ext cx="640080" cy="400110"/>
          </a:xfrm>
          <a:prstGeom prst="rect">
            <a:avLst/>
          </a:prstGeom>
        </p:spPr>
        <p:txBody>
          <a:bodyPr wrap="square">
            <a:spAutoFit/>
          </a:bodyPr>
          <a:lstStyle/>
          <a:p>
            <a:pPr algn="ctr"/>
            <a:r>
              <a:rPr lang="en-US" sz="2000" b="1" dirty="0" smtClean="0">
                <a:solidFill>
                  <a:schemeClr val="accent3">
                    <a:lumMod val="75000"/>
                  </a:schemeClr>
                </a:solidFill>
                <a:latin typeface="Arial" panose="020B0604020202020204" pitchFamily="34" charset="0"/>
                <a:cs typeface="Arial" panose="020B0604020202020204" pitchFamily="34" charset="0"/>
              </a:rPr>
              <a:t>2</a:t>
            </a:r>
            <a:r>
              <a:rPr lang="en-US" sz="2000" b="1" dirty="0">
                <a:solidFill>
                  <a:schemeClr val="accent3">
                    <a:lumMod val="75000"/>
                  </a:schemeClr>
                </a:solidFill>
                <a:latin typeface="Arial" panose="020B0604020202020204" pitchFamily="34" charset="0"/>
                <a:cs typeface="Arial" panose="020B0604020202020204" pitchFamily="34" charset="0"/>
              </a:rPr>
              <a:t>%</a:t>
            </a:r>
          </a:p>
        </p:txBody>
      </p:sp>
      <p:sp>
        <p:nvSpPr>
          <p:cNvPr id="18" name="Rectangle 17"/>
          <p:cNvSpPr/>
          <p:nvPr/>
        </p:nvSpPr>
        <p:spPr>
          <a:xfrm>
            <a:off x="496155" y="5000955"/>
            <a:ext cx="697627" cy="400110"/>
          </a:xfrm>
          <a:prstGeom prst="rect">
            <a:avLst/>
          </a:prstGeom>
        </p:spPr>
        <p:txBody>
          <a:bodyPr wrap="none">
            <a:spAutoFit/>
          </a:bodyPr>
          <a:lstStyle/>
          <a:p>
            <a:pPr algn="ctr"/>
            <a:r>
              <a:rPr lang="en-US" sz="2000" b="1" dirty="0">
                <a:solidFill>
                  <a:schemeClr val="accent3">
                    <a:lumMod val="75000"/>
                  </a:schemeClr>
                </a:solidFill>
                <a:latin typeface="Arial" panose="020B0604020202020204" pitchFamily="34" charset="0"/>
                <a:cs typeface="Arial" panose="020B0604020202020204" pitchFamily="34" charset="0"/>
              </a:rPr>
              <a:t>24%</a:t>
            </a:r>
          </a:p>
        </p:txBody>
      </p:sp>
      <p:sp>
        <p:nvSpPr>
          <p:cNvPr id="19" name="Rectangle 18"/>
          <p:cNvSpPr/>
          <p:nvPr/>
        </p:nvSpPr>
        <p:spPr>
          <a:xfrm>
            <a:off x="2055407" y="5000955"/>
            <a:ext cx="697627" cy="400110"/>
          </a:xfrm>
          <a:prstGeom prst="rect">
            <a:avLst/>
          </a:prstGeom>
        </p:spPr>
        <p:txBody>
          <a:bodyPr wrap="none">
            <a:spAutoFit/>
          </a:bodyPr>
          <a:lstStyle/>
          <a:p>
            <a:pPr algn="ctr"/>
            <a:r>
              <a:rPr lang="en-US" sz="2000" b="1" dirty="0">
                <a:solidFill>
                  <a:schemeClr val="accent3">
                    <a:lumMod val="75000"/>
                  </a:schemeClr>
                </a:solidFill>
                <a:latin typeface="Arial" panose="020B0604020202020204" pitchFamily="34" charset="0"/>
                <a:cs typeface="Arial" panose="020B0604020202020204" pitchFamily="34" charset="0"/>
              </a:rPr>
              <a:t>15%</a:t>
            </a:r>
          </a:p>
        </p:txBody>
      </p:sp>
      <p:sp>
        <p:nvSpPr>
          <p:cNvPr id="20" name="Rectangle 19"/>
          <p:cNvSpPr/>
          <p:nvPr/>
        </p:nvSpPr>
        <p:spPr>
          <a:xfrm>
            <a:off x="3612924" y="5000955"/>
            <a:ext cx="697627" cy="400110"/>
          </a:xfrm>
          <a:prstGeom prst="rect">
            <a:avLst/>
          </a:prstGeom>
        </p:spPr>
        <p:txBody>
          <a:bodyPr wrap="none">
            <a:spAutoFit/>
          </a:bodyPr>
          <a:lstStyle/>
          <a:p>
            <a:pPr algn="ctr"/>
            <a:r>
              <a:rPr lang="en-US" sz="2000" b="1" dirty="0">
                <a:solidFill>
                  <a:schemeClr val="accent3">
                    <a:lumMod val="75000"/>
                  </a:schemeClr>
                </a:solidFill>
                <a:latin typeface="Arial" panose="020B0604020202020204" pitchFamily="34" charset="0"/>
                <a:cs typeface="Arial" panose="020B0604020202020204" pitchFamily="34" charset="0"/>
              </a:rPr>
              <a:t>13%</a:t>
            </a:r>
          </a:p>
        </p:txBody>
      </p:sp>
      <p:sp>
        <p:nvSpPr>
          <p:cNvPr id="21" name="Rectangle 20"/>
          <p:cNvSpPr/>
          <p:nvPr/>
        </p:nvSpPr>
        <p:spPr>
          <a:xfrm>
            <a:off x="4981333" y="5000955"/>
            <a:ext cx="554960" cy="400110"/>
          </a:xfrm>
          <a:prstGeom prst="rect">
            <a:avLst/>
          </a:prstGeom>
        </p:spPr>
        <p:txBody>
          <a:bodyPr wrap="none">
            <a:spAutoFit/>
          </a:bodyPr>
          <a:lstStyle/>
          <a:p>
            <a:pPr algn="ctr"/>
            <a:r>
              <a:rPr lang="en-US" sz="2000" b="1" dirty="0">
                <a:solidFill>
                  <a:schemeClr val="accent3">
                    <a:lumMod val="75000"/>
                  </a:schemeClr>
                </a:solidFill>
                <a:latin typeface="Arial" panose="020B0604020202020204" pitchFamily="34" charset="0"/>
                <a:cs typeface="Arial" panose="020B0604020202020204" pitchFamily="34" charset="0"/>
              </a:rPr>
              <a:t>5%</a:t>
            </a:r>
          </a:p>
        </p:txBody>
      </p:sp>
      <p:sp>
        <p:nvSpPr>
          <p:cNvPr id="26" name="TextBox 25"/>
          <p:cNvSpPr txBox="1"/>
          <p:nvPr/>
        </p:nvSpPr>
        <p:spPr>
          <a:xfrm>
            <a:off x="322875" y="6039364"/>
            <a:ext cx="4162692" cy="246221"/>
          </a:xfrm>
          <a:prstGeom prst="rect">
            <a:avLst/>
          </a:prstGeom>
          <a:noFill/>
        </p:spPr>
        <p:txBody>
          <a:bodyPr wrap="square" rtlCol="0">
            <a:spAutoFit/>
          </a:bodyPr>
          <a:lstStyle/>
          <a:p>
            <a:r>
              <a:rPr lang="en-US" sz="1000" dirty="0" smtClean="0">
                <a:latin typeface="Arial" panose="020B0604020202020204" pitchFamily="34" charset="0"/>
                <a:cs typeface="Arial" panose="020B0604020202020204" pitchFamily="34" charset="0"/>
              </a:rPr>
              <a:t>Note: More than one general energy-saving technology may apply.</a:t>
            </a:r>
            <a:endParaRPr lang="en-US" sz="1000" dirty="0">
              <a:latin typeface="Arial" panose="020B0604020202020204" pitchFamily="34" charset="0"/>
              <a:cs typeface="Arial" panose="020B0604020202020204" pitchFamily="34" charset="0"/>
            </a:endParaRPr>
          </a:p>
        </p:txBody>
      </p:sp>
      <p:sp>
        <p:nvSpPr>
          <p:cNvPr id="28" name="TextBox 27"/>
          <p:cNvSpPr txBox="1"/>
          <p:nvPr/>
        </p:nvSpPr>
        <p:spPr>
          <a:xfrm>
            <a:off x="6995322" y="1870364"/>
            <a:ext cx="4891283" cy="2185214"/>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Almost half (48%) of all manufacturing establishments participated in general energy management activities. The installation or retrofit to improve energy efficiency for facility lighting was most common (56,841 establishments).</a:t>
            </a:r>
          </a:p>
          <a:p>
            <a:pPr marL="285750" indent="-2857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Adjustable speed motors (24%) and computer control of processes or major energy-using equipment (15%) were used most often.</a:t>
            </a:r>
          </a:p>
          <a:p>
            <a:pPr marL="285750" indent="-285750">
              <a:spcAft>
                <a:spcPts val="600"/>
              </a:spcAft>
              <a:buFont typeface="Arial" panose="020B0604020202020204" pitchFamily="34" charset="0"/>
              <a:buChar char="•"/>
            </a:pPr>
            <a:endParaRPr lang="en-US" sz="1400" dirty="0" smtClean="0">
              <a:latin typeface="Arial" panose="020B0604020202020204" pitchFamily="34" charset="0"/>
              <a:cs typeface="Arial" panose="020B0604020202020204" pitchFamily="34" charset="0"/>
            </a:endParaRPr>
          </a:p>
        </p:txBody>
      </p:sp>
      <p:sp>
        <p:nvSpPr>
          <p:cNvPr id="11" name="TextBox 10"/>
          <p:cNvSpPr txBox="1"/>
          <p:nvPr/>
        </p:nvSpPr>
        <p:spPr>
          <a:xfrm>
            <a:off x="295376" y="1614958"/>
            <a:ext cx="2420025" cy="400110"/>
          </a:xfrm>
          <a:prstGeom prst="rect">
            <a:avLst/>
          </a:prstGeom>
          <a:noFill/>
        </p:spPr>
        <p:txBody>
          <a:bodyPr wrap="square" rtlCol="0">
            <a:spAutoFit/>
          </a:bodyPr>
          <a:lstStyle/>
          <a:p>
            <a:r>
              <a:rPr lang="en-US" sz="1000" b="1" dirty="0" smtClean="0">
                <a:latin typeface="Arial" panose="020B0604020202020204" pitchFamily="34" charset="0"/>
                <a:cs typeface="Arial" panose="020B0604020202020204" pitchFamily="34" charset="0"/>
              </a:rPr>
              <a:t>number of establishments</a:t>
            </a:r>
          </a:p>
          <a:p>
            <a:r>
              <a:rPr lang="en-US" sz="1000" dirty="0" smtClean="0">
                <a:latin typeface="Arial" panose="020B0604020202020204" pitchFamily="34" charset="0"/>
                <a:cs typeface="Arial" panose="020B0604020202020204" pitchFamily="34" charset="0"/>
              </a:rPr>
              <a:t>percentage</a:t>
            </a:r>
            <a:endParaRPr lang="en-US" sz="1000" dirty="0">
              <a:latin typeface="Arial" panose="020B0604020202020204" pitchFamily="34" charset="0"/>
              <a:cs typeface="Arial" panose="020B0604020202020204" pitchFamily="34" charset="0"/>
            </a:endParaRPr>
          </a:p>
        </p:txBody>
      </p:sp>
      <p:sp>
        <p:nvSpPr>
          <p:cNvPr id="29" name="TextBox 28"/>
          <p:cNvSpPr txBox="1"/>
          <p:nvPr/>
        </p:nvSpPr>
        <p:spPr>
          <a:xfrm>
            <a:off x="2715401" y="1636794"/>
            <a:ext cx="2420025" cy="400110"/>
          </a:xfrm>
          <a:prstGeom prst="rect">
            <a:avLst/>
          </a:prstGeom>
          <a:noFill/>
        </p:spPr>
        <p:txBody>
          <a:bodyPr wrap="square" rtlCol="0">
            <a:spAutoFit/>
          </a:bodyPr>
          <a:lstStyle/>
          <a:p>
            <a:r>
              <a:rPr lang="en-US" sz="1000" b="1" dirty="0" smtClean="0">
                <a:latin typeface="Arial" panose="020B0604020202020204" pitchFamily="34" charset="0"/>
                <a:cs typeface="Arial" panose="020B0604020202020204" pitchFamily="34" charset="0"/>
              </a:rPr>
              <a:t>energy management activity </a:t>
            </a:r>
          </a:p>
          <a:p>
            <a:r>
              <a:rPr lang="en-US" sz="1000" dirty="0" smtClean="0">
                <a:latin typeface="Arial" panose="020B0604020202020204" pitchFamily="34" charset="0"/>
                <a:cs typeface="Arial" panose="020B0604020202020204" pitchFamily="34" charset="0"/>
              </a:rPr>
              <a:t>type of activity</a:t>
            </a:r>
            <a:endParaRPr lang="en-US" sz="1000" dirty="0">
              <a:latin typeface="Arial" panose="020B0604020202020204" pitchFamily="34" charset="0"/>
              <a:cs typeface="Arial" panose="020B0604020202020204" pitchFamily="34" charset="0"/>
            </a:endParaRPr>
          </a:p>
        </p:txBody>
      </p:sp>
      <p:sp>
        <p:nvSpPr>
          <p:cNvPr id="30" name="TextBox 29"/>
          <p:cNvSpPr txBox="1"/>
          <p:nvPr/>
        </p:nvSpPr>
        <p:spPr>
          <a:xfrm>
            <a:off x="4764315" y="4494384"/>
            <a:ext cx="1653697" cy="246221"/>
          </a:xfrm>
          <a:prstGeom prst="rect">
            <a:avLst/>
          </a:prstGeom>
          <a:noFill/>
        </p:spPr>
        <p:txBody>
          <a:bodyPr wrap="square" rtlCol="0">
            <a:spAutoFit/>
          </a:bodyPr>
          <a:lstStyle/>
          <a:p>
            <a:r>
              <a:rPr lang="en-US" sz="1000" dirty="0" smtClean="0">
                <a:latin typeface="Arial" panose="020B0604020202020204" pitchFamily="34" charset="0"/>
                <a:cs typeface="Arial" panose="020B0604020202020204" pitchFamily="34" charset="0"/>
              </a:rPr>
              <a:t>number of establishments</a:t>
            </a:r>
          </a:p>
        </p:txBody>
      </p:sp>
    </p:spTree>
    <p:extLst>
      <p:ext uri="{BB962C8B-B14F-4D97-AF65-F5344CB8AC3E}">
        <p14:creationId xmlns:p14="http://schemas.microsoft.com/office/powerpoint/2010/main" val="3558610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management activities were most common in the primary metals subsector</a:t>
            </a:r>
            <a:endParaRPr lang="en-US" dirty="0"/>
          </a:p>
        </p:txBody>
      </p:sp>
      <p:sp>
        <p:nvSpPr>
          <p:cNvPr id="3" name="Footer Placeholder 2"/>
          <p:cNvSpPr>
            <a:spLocks noGrp="1"/>
          </p:cNvSpPr>
          <p:nvPr>
            <p:ph type="ftr" sz="quarter" idx="11"/>
          </p:nvPr>
        </p:nvSpPr>
        <p:spPr/>
        <p:txBody>
          <a:bodyPr/>
          <a:lstStyle/>
          <a:p>
            <a:r>
              <a:rPr lang="en-US" smtClean="0">
                <a:solidFill>
                  <a:schemeClr val="accent1"/>
                </a:solidFill>
              </a:rPr>
              <a:t>#MECS2018 </a:t>
            </a:r>
            <a:r>
              <a:rPr lang="en-US" smtClean="0"/>
              <a:t>| </a:t>
            </a:r>
            <a:r>
              <a:rPr lang="en-US" smtClean="0">
                <a:solidFill>
                  <a:schemeClr val="tx1"/>
                </a:solidFill>
              </a:rPr>
              <a:t>www.eia.gov/consumption/manufacturing</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39B6C762-8557-4DA1-B8AC-C021AA8525D8}" type="slidenum">
              <a:rPr lang="en-US" smtClean="0"/>
              <a:pPr/>
              <a:t>31</a:t>
            </a:fld>
            <a:endParaRPr lang="en-US" dirty="0"/>
          </a:p>
        </p:txBody>
      </p:sp>
      <p:graphicFrame>
        <p:nvGraphicFramePr>
          <p:cNvPr id="5" name="Chart 4"/>
          <p:cNvGraphicFramePr>
            <a:graphicFrameLocks/>
          </p:cNvGraphicFramePr>
          <p:nvPr>
            <p:extLst>
              <p:ext uri="{D42A27DB-BD31-4B8C-83A1-F6EECF244321}">
                <p14:modId xmlns:p14="http://schemas.microsoft.com/office/powerpoint/2010/main" val="3348473675"/>
              </p:ext>
            </p:extLst>
          </p:nvPr>
        </p:nvGraphicFramePr>
        <p:xfrm>
          <a:off x="294132" y="1617122"/>
          <a:ext cx="6553235" cy="4512912"/>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294132" y="1408699"/>
            <a:ext cx="5760720" cy="461665"/>
          </a:xfrm>
          <a:prstGeom prst="rect">
            <a:avLst/>
          </a:prstGeom>
        </p:spPr>
        <p:txBody>
          <a:bodyPr wrap="square">
            <a:spAutoFit/>
          </a:bodyPr>
          <a:lstStyle/>
          <a:p>
            <a:r>
              <a:rPr lang="en-US" sz="1200" b="1" dirty="0" smtClean="0">
                <a:latin typeface="Arial" panose="020B0604020202020204" pitchFamily="34" charset="0"/>
                <a:cs typeface="Arial" panose="020B0604020202020204" pitchFamily="34" charset="0"/>
              </a:rPr>
              <a:t>Energy management activities and energy audits by subsector, 2018</a:t>
            </a:r>
          </a:p>
          <a:p>
            <a:r>
              <a:rPr lang="en-US" sz="1200" dirty="0" smtClean="0">
                <a:latin typeface="Arial" panose="020B0604020202020204" pitchFamily="34" charset="0"/>
                <a:cs typeface="Arial" panose="020B0604020202020204" pitchFamily="34" charset="0"/>
              </a:rPr>
              <a:t>subsector</a:t>
            </a:r>
          </a:p>
        </p:txBody>
      </p:sp>
      <p:sp>
        <p:nvSpPr>
          <p:cNvPr id="7" name="TextBox 6"/>
          <p:cNvSpPr txBox="1"/>
          <p:nvPr/>
        </p:nvSpPr>
        <p:spPr>
          <a:xfrm>
            <a:off x="7234428" y="1870364"/>
            <a:ext cx="4663440" cy="189282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Primary metals establishments </a:t>
            </a:r>
            <a:r>
              <a:rPr lang="en-US" sz="1400" dirty="0">
                <a:latin typeface="Arial" panose="020B0604020202020204" pitchFamily="34" charset="0"/>
                <a:cs typeface="Arial" panose="020B0604020202020204" pitchFamily="34" charset="0"/>
              </a:rPr>
              <a:t>(</a:t>
            </a:r>
            <a:r>
              <a:rPr lang="en-US" sz="1400" dirty="0" smtClean="0">
                <a:latin typeface="Arial" panose="020B0604020202020204" pitchFamily="34" charset="0"/>
                <a:cs typeface="Arial" panose="020B0604020202020204" pitchFamily="34" charset="0"/>
              </a:rPr>
              <a:t>62%) and plastics and rubber products (61%) had the largest percentage of participation in energy management activities.</a:t>
            </a:r>
          </a:p>
          <a:p>
            <a:pPr marL="285750" indent="-2857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Energy audits, a popular energy management activity, were used most in the petroleum and coal products (33%), plastics and rubber products (31%), and apparel (30%) subsectors.</a:t>
            </a:r>
          </a:p>
        </p:txBody>
      </p:sp>
      <p:sp>
        <p:nvSpPr>
          <p:cNvPr id="8" name="TextBox 7"/>
          <p:cNvSpPr txBox="1"/>
          <p:nvPr/>
        </p:nvSpPr>
        <p:spPr>
          <a:xfrm>
            <a:off x="5560828" y="5195369"/>
            <a:ext cx="2011680" cy="553998"/>
          </a:xfrm>
          <a:prstGeom prst="rect">
            <a:avLst/>
          </a:prstGeom>
          <a:solidFill>
            <a:schemeClr val="bg1"/>
          </a:solidFill>
        </p:spPr>
        <p:txBody>
          <a:bodyPr wrap="square" rtlCol="0">
            <a:spAutoFit/>
          </a:bodyPr>
          <a:lstStyle/>
          <a:p>
            <a:r>
              <a:rPr lang="en-US" sz="1000" b="1" dirty="0" smtClean="0">
                <a:solidFill>
                  <a:schemeClr val="accent4"/>
                </a:solidFill>
                <a:latin typeface="Arial" panose="020B0604020202020204" pitchFamily="34" charset="0"/>
                <a:cs typeface="Arial" panose="020B0604020202020204" pitchFamily="34" charset="0"/>
              </a:rPr>
              <a:t>participation in energy management activities</a:t>
            </a:r>
          </a:p>
          <a:p>
            <a:r>
              <a:rPr lang="en-US" sz="1000" b="1" dirty="0" smtClean="0">
                <a:solidFill>
                  <a:schemeClr val="accent4">
                    <a:lumMod val="50000"/>
                  </a:schemeClr>
                </a:solidFill>
                <a:latin typeface="Arial" panose="020B0604020202020204" pitchFamily="34" charset="0"/>
                <a:cs typeface="Arial" panose="020B0604020202020204" pitchFamily="34" charset="0"/>
              </a:rPr>
              <a:t>participation in energy audits </a:t>
            </a:r>
            <a:endParaRPr lang="en-US" sz="1000" b="1" dirty="0">
              <a:solidFill>
                <a:schemeClr val="accent4">
                  <a:lumMod val="50000"/>
                </a:schemeClr>
              </a:solidFill>
              <a:latin typeface="Arial" panose="020B0604020202020204" pitchFamily="34" charset="0"/>
              <a:cs typeface="Arial" panose="020B0604020202020204" pitchFamily="34" charset="0"/>
            </a:endParaRPr>
          </a:p>
        </p:txBody>
      </p:sp>
      <p:sp>
        <p:nvSpPr>
          <p:cNvPr id="9" name="Rectangle 8"/>
          <p:cNvSpPr/>
          <p:nvPr/>
        </p:nvSpPr>
        <p:spPr>
          <a:xfrm>
            <a:off x="4593766" y="6006923"/>
            <a:ext cx="821059" cy="246221"/>
          </a:xfrm>
          <a:prstGeom prst="rect">
            <a:avLst/>
          </a:prstGeom>
        </p:spPr>
        <p:txBody>
          <a:bodyPr wrap="none">
            <a:spAutoFit/>
          </a:bodyPr>
          <a:lstStyle/>
          <a:p>
            <a:r>
              <a:rPr lang="en-US" sz="1000" dirty="0" smtClean="0">
                <a:latin typeface="Arial" panose="020B0604020202020204" pitchFamily="34" charset="0"/>
                <a:cs typeface="Arial" panose="020B0604020202020204" pitchFamily="34" charset="0"/>
              </a:rPr>
              <a:t>percentage</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6569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than one-fourth of primary metals establishments had </a:t>
            </a:r>
            <a:r>
              <a:rPr lang="en-US" dirty="0" err="1" smtClean="0"/>
              <a:t>submetering</a:t>
            </a:r>
            <a:r>
              <a:rPr lang="en-US" dirty="0" smtClean="0"/>
              <a:t> capabilities</a:t>
            </a:r>
            <a:endParaRPr lang="en-US" dirty="0"/>
          </a:p>
        </p:txBody>
      </p:sp>
      <p:sp>
        <p:nvSpPr>
          <p:cNvPr id="3" name="Footer Placeholder 2"/>
          <p:cNvSpPr>
            <a:spLocks noGrp="1"/>
          </p:cNvSpPr>
          <p:nvPr>
            <p:ph type="ftr" sz="quarter" idx="11"/>
          </p:nvPr>
        </p:nvSpPr>
        <p:spPr/>
        <p:txBody>
          <a:bodyPr/>
          <a:lstStyle/>
          <a:p>
            <a:r>
              <a:rPr lang="en-US" smtClean="0">
                <a:solidFill>
                  <a:schemeClr val="accent1"/>
                </a:solidFill>
              </a:rPr>
              <a:t>#MECS2018 </a:t>
            </a:r>
            <a:r>
              <a:rPr lang="en-US" smtClean="0"/>
              <a:t>| </a:t>
            </a:r>
            <a:r>
              <a:rPr lang="en-US" smtClean="0">
                <a:solidFill>
                  <a:schemeClr val="tx1"/>
                </a:solidFill>
              </a:rPr>
              <a:t>www.eia.gov/consumption/manufacturing</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39B6C762-8557-4DA1-B8AC-C021AA8525D8}" type="slidenum">
              <a:rPr lang="en-US" smtClean="0"/>
              <a:pPr/>
              <a:t>32</a:t>
            </a:fld>
            <a:endParaRPr lang="en-US" dirty="0"/>
          </a:p>
        </p:txBody>
      </p:sp>
      <p:sp>
        <p:nvSpPr>
          <p:cNvPr id="5" name="Rectangle 4"/>
          <p:cNvSpPr/>
          <p:nvPr/>
        </p:nvSpPr>
        <p:spPr>
          <a:xfrm>
            <a:off x="294132" y="1408699"/>
            <a:ext cx="5760720" cy="276999"/>
          </a:xfrm>
          <a:prstGeom prst="rect">
            <a:avLst/>
          </a:prstGeom>
        </p:spPr>
        <p:txBody>
          <a:bodyPr wrap="square">
            <a:spAutoFit/>
          </a:bodyPr>
          <a:lstStyle/>
          <a:p>
            <a:r>
              <a:rPr lang="en-US" sz="1200" b="1" dirty="0" smtClean="0">
                <a:latin typeface="Arial" panose="020B0604020202020204" pitchFamily="34" charset="0"/>
                <a:cs typeface="Arial" panose="020B0604020202020204" pitchFamily="34" charset="0"/>
              </a:rPr>
              <a:t>Top manufacturing subsectors with </a:t>
            </a:r>
            <a:r>
              <a:rPr lang="en-US" sz="1200" b="1" dirty="0" err="1" smtClean="0">
                <a:latin typeface="Arial" panose="020B0604020202020204" pitchFamily="34" charset="0"/>
                <a:cs typeface="Arial" panose="020B0604020202020204" pitchFamily="34" charset="0"/>
              </a:rPr>
              <a:t>submetering</a:t>
            </a:r>
            <a:r>
              <a:rPr lang="en-US" sz="1200" b="1" dirty="0" smtClean="0">
                <a:latin typeface="Arial" panose="020B0604020202020204" pitchFamily="34" charset="0"/>
                <a:cs typeface="Arial" panose="020B0604020202020204" pitchFamily="34" charset="0"/>
              </a:rPr>
              <a:t> capability by fuel, 2018</a:t>
            </a:r>
          </a:p>
        </p:txBody>
      </p:sp>
      <p:graphicFrame>
        <p:nvGraphicFramePr>
          <p:cNvPr id="6" name="Chart 5"/>
          <p:cNvGraphicFramePr>
            <a:graphicFrameLocks/>
          </p:cNvGraphicFramePr>
          <p:nvPr>
            <p:extLst>
              <p:ext uri="{D42A27DB-BD31-4B8C-83A1-F6EECF244321}">
                <p14:modId xmlns:p14="http://schemas.microsoft.com/office/powerpoint/2010/main" val="1054808939"/>
              </p:ext>
            </p:extLst>
          </p:nvPr>
        </p:nvGraphicFramePr>
        <p:xfrm>
          <a:off x="294132" y="1931994"/>
          <a:ext cx="5451475" cy="3952001"/>
        </p:xfrm>
        <a:graphic>
          <a:graphicData uri="http://schemas.openxmlformats.org/drawingml/2006/chart">
            <c:chart xmlns:c="http://schemas.openxmlformats.org/drawingml/2006/chart" xmlns:r="http://schemas.openxmlformats.org/officeDocument/2006/relationships" r:id="rId2"/>
          </a:graphicData>
        </a:graphic>
      </p:graphicFrame>
      <p:sp>
        <p:nvSpPr>
          <p:cNvPr id="19" name="Rectangle 18"/>
          <p:cNvSpPr/>
          <p:nvPr/>
        </p:nvSpPr>
        <p:spPr>
          <a:xfrm>
            <a:off x="2286692" y="5136328"/>
            <a:ext cx="1920240" cy="246221"/>
          </a:xfrm>
          <a:prstGeom prst="rect">
            <a:avLst/>
          </a:prstGeom>
          <a:solidFill>
            <a:schemeClr val="bg1"/>
          </a:solidFill>
        </p:spPr>
        <p:txBody>
          <a:bodyPr wrap="square" lIns="0">
            <a:spAutoFit/>
          </a:bodyPr>
          <a:lstStyle/>
          <a:p>
            <a:r>
              <a:rPr lang="en-US" sz="1000" dirty="0">
                <a:latin typeface="Arial" panose="020B0604020202020204" pitchFamily="34" charset="0"/>
                <a:cs typeface="Arial" panose="020B0604020202020204" pitchFamily="34" charset="0"/>
              </a:rPr>
              <a:t>b</a:t>
            </a:r>
            <a:r>
              <a:rPr lang="en-US" sz="1000" dirty="0" smtClean="0">
                <a:latin typeface="Arial" panose="020B0604020202020204" pitchFamily="34" charset="0"/>
                <a:cs typeface="Arial" panose="020B0604020202020204" pitchFamily="34" charset="0"/>
              </a:rPr>
              <a:t>everage </a:t>
            </a:r>
            <a:r>
              <a:rPr lang="en-US" sz="1000" dirty="0">
                <a:latin typeface="Arial" panose="020B0604020202020204" pitchFamily="34" charset="0"/>
                <a:cs typeface="Arial" panose="020B0604020202020204" pitchFamily="34" charset="0"/>
              </a:rPr>
              <a:t>and </a:t>
            </a:r>
            <a:r>
              <a:rPr lang="en-US" sz="1000" dirty="0" smtClean="0">
                <a:latin typeface="Arial" panose="020B0604020202020204" pitchFamily="34" charset="0"/>
                <a:cs typeface="Arial" panose="020B0604020202020204" pitchFamily="34" charset="0"/>
              </a:rPr>
              <a:t>tobacco products</a:t>
            </a:r>
            <a:endParaRPr lang="en-US" sz="1000" dirty="0">
              <a:latin typeface="Arial" panose="020B0604020202020204" pitchFamily="34" charset="0"/>
              <a:cs typeface="Arial" panose="020B0604020202020204" pitchFamily="34" charset="0"/>
            </a:endParaRPr>
          </a:p>
        </p:txBody>
      </p:sp>
      <p:sp>
        <p:nvSpPr>
          <p:cNvPr id="20" name="Rectangle 19"/>
          <p:cNvSpPr/>
          <p:nvPr/>
        </p:nvSpPr>
        <p:spPr>
          <a:xfrm>
            <a:off x="4511605" y="2302012"/>
            <a:ext cx="932307" cy="246221"/>
          </a:xfrm>
          <a:prstGeom prst="rect">
            <a:avLst/>
          </a:prstGeom>
          <a:solidFill>
            <a:schemeClr val="bg1"/>
          </a:solidFill>
        </p:spPr>
        <p:txBody>
          <a:bodyPr wrap="none" lIns="0">
            <a:spAutoFit/>
          </a:bodyPr>
          <a:lstStyle/>
          <a:p>
            <a:r>
              <a:rPr lang="en-US" sz="1000" dirty="0" smtClean="0">
                <a:latin typeface="Arial" panose="020B0604020202020204" pitchFamily="34" charset="0"/>
                <a:cs typeface="Arial" panose="020B0604020202020204" pitchFamily="34" charset="0"/>
              </a:rPr>
              <a:t>primary metals</a:t>
            </a:r>
            <a:endParaRPr lang="en-US" sz="1000" dirty="0">
              <a:latin typeface="Arial" panose="020B0604020202020204" pitchFamily="34" charset="0"/>
              <a:cs typeface="Arial" panose="020B0604020202020204" pitchFamily="34" charset="0"/>
            </a:endParaRPr>
          </a:p>
        </p:txBody>
      </p:sp>
      <p:sp>
        <p:nvSpPr>
          <p:cNvPr id="21" name="Rectangle 20"/>
          <p:cNvSpPr/>
          <p:nvPr/>
        </p:nvSpPr>
        <p:spPr>
          <a:xfrm>
            <a:off x="4836054" y="2659511"/>
            <a:ext cx="417743" cy="246221"/>
          </a:xfrm>
          <a:prstGeom prst="rect">
            <a:avLst/>
          </a:prstGeom>
          <a:solidFill>
            <a:schemeClr val="bg1"/>
          </a:solidFill>
        </p:spPr>
        <p:txBody>
          <a:bodyPr wrap="none" lIns="0">
            <a:spAutoFit/>
          </a:bodyPr>
          <a:lstStyle/>
          <a:p>
            <a:r>
              <a:rPr lang="en-US" sz="1000" dirty="0" smtClean="0">
                <a:latin typeface="Arial" panose="020B0604020202020204" pitchFamily="34" charset="0"/>
                <a:cs typeface="Arial" panose="020B0604020202020204" pitchFamily="34" charset="0"/>
              </a:rPr>
              <a:t>paper</a:t>
            </a:r>
            <a:endParaRPr lang="en-US" sz="1000" dirty="0">
              <a:latin typeface="Arial" panose="020B0604020202020204" pitchFamily="34" charset="0"/>
              <a:cs typeface="Arial" panose="020B0604020202020204" pitchFamily="34" charset="0"/>
            </a:endParaRPr>
          </a:p>
        </p:txBody>
      </p:sp>
      <p:sp>
        <p:nvSpPr>
          <p:cNvPr id="22" name="Rectangle 21"/>
          <p:cNvSpPr/>
          <p:nvPr/>
        </p:nvSpPr>
        <p:spPr>
          <a:xfrm>
            <a:off x="4101130" y="3004555"/>
            <a:ext cx="661400" cy="246221"/>
          </a:xfrm>
          <a:prstGeom prst="rect">
            <a:avLst/>
          </a:prstGeom>
          <a:solidFill>
            <a:schemeClr val="bg1"/>
          </a:solidFill>
        </p:spPr>
        <p:txBody>
          <a:bodyPr wrap="none" lIns="0">
            <a:spAutoFit/>
          </a:bodyPr>
          <a:lstStyle/>
          <a:p>
            <a:r>
              <a:rPr lang="en-US" sz="1000" dirty="0" smtClean="0">
                <a:latin typeface="Arial" panose="020B0604020202020204" pitchFamily="34" charset="0"/>
                <a:cs typeface="Arial" panose="020B0604020202020204" pitchFamily="34" charset="0"/>
              </a:rPr>
              <a:t>chemicals</a:t>
            </a:r>
            <a:endParaRPr lang="en-US" sz="1000" dirty="0">
              <a:latin typeface="Arial" panose="020B0604020202020204" pitchFamily="34" charset="0"/>
              <a:cs typeface="Arial" panose="020B0604020202020204" pitchFamily="34" charset="0"/>
            </a:endParaRPr>
          </a:p>
        </p:txBody>
      </p:sp>
      <p:sp>
        <p:nvSpPr>
          <p:cNvPr id="23" name="Rectangle 22"/>
          <p:cNvSpPr/>
          <p:nvPr/>
        </p:nvSpPr>
        <p:spPr>
          <a:xfrm>
            <a:off x="3327308" y="3353040"/>
            <a:ext cx="1693733" cy="246221"/>
          </a:xfrm>
          <a:prstGeom prst="rect">
            <a:avLst/>
          </a:prstGeom>
          <a:solidFill>
            <a:schemeClr val="bg1"/>
          </a:solidFill>
        </p:spPr>
        <p:txBody>
          <a:bodyPr wrap="none" lIns="0">
            <a:spAutoFit/>
          </a:bodyPr>
          <a:lstStyle/>
          <a:p>
            <a:r>
              <a:rPr lang="en-US" sz="1000" dirty="0" smtClean="0">
                <a:latin typeface="Arial" panose="020B0604020202020204" pitchFamily="34" charset="0"/>
                <a:cs typeface="Arial" panose="020B0604020202020204" pitchFamily="34" charset="0"/>
              </a:rPr>
              <a:t>plastics </a:t>
            </a:r>
            <a:r>
              <a:rPr lang="en-US" sz="1000" dirty="0">
                <a:latin typeface="Arial" panose="020B0604020202020204" pitchFamily="34" charset="0"/>
                <a:cs typeface="Arial" panose="020B0604020202020204" pitchFamily="34" charset="0"/>
              </a:rPr>
              <a:t>and </a:t>
            </a:r>
            <a:r>
              <a:rPr lang="en-US" sz="1000" dirty="0" smtClean="0">
                <a:latin typeface="Arial" panose="020B0604020202020204" pitchFamily="34" charset="0"/>
                <a:cs typeface="Arial" panose="020B0604020202020204" pitchFamily="34" charset="0"/>
              </a:rPr>
              <a:t>rubber products</a:t>
            </a:r>
            <a:endParaRPr lang="en-US" sz="1000" dirty="0">
              <a:latin typeface="Arial" panose="020B0604020202020204" pitchFamily="34" charset="0"/>
              <a:cs typeface="Arial" panose="020B0604020202020204" pitchFamily="34" charset="0"/>
            </a:endParaRPr>
          </a:p>
        </p:txBody>
      </p:sp>
      <p:sp>
        <p:nvSpPr>
          <p:cNvPr id="24" name="Rectangle 23"/>
          <p:cNvSpPr/>
          <p:nvPr/>
        </p:nvSpPr>
        <p:spPr>
          <a:xfrm>
            <a:off x="3138609" y="3720120"/>
            <a:ext cx="339195" cy="246221"/>
          </a:xfrm>
          <a:prstGeom prst="rect">
            <a:avLst/>
          </a:prstGeom>
          <a:solidFill>
            <a:schemeClr val="bg1"/>
          </a:solidFill>
        </p:spPr>
        <p:txBody>
          <a:bodyPr wrap="none" lIns="0">
            <a:spAutoFit/>
          </a:bodyPr>
          <a:lstStyle/>
          <a:p>
            <a:r>
              <a:rPr lang="en-US" sz="1000" dirty="0" smtClean="0">
                <a:latin typeface="Arial" panose="020B0604020202020204" pitchFamily="34" charset="0"/>
                <a:cs typeface="Arial" panose="020B0604020202020204" pitchFamily="34" charset="0"/>
              </a:rPr>
              <a:t>food</a:t>
            </a:r>
            <a:endParaRPr lang="en-US" sz="1000" dirty="0">
              <a:latin typeface="Arial" panose="020B0604020202020204" pitchFamily="34" charset="0"/>
              <a:cs typeface="Arial" panose="020B0604020202020204" pitchFamily="34" charset="0"/>
            </a:endParaRPr>
          </a:p>
        </p:txBody>
      </p:sp>
      <p:sp>
        <p:nvSpPr>
          <p:cNvPr id="25" name="Rectangle 24"/>
          <p:cNvSpPr/>
          <p:nvPr/>
        </p:nvSpPr>
        <p:spPr>
          <a:xfrm>
            <a:off x="2913334" y="4043129"/>
            <a:ext cx="1700145" cy="246221"/>
          </a:xfrm>
          <a:prstGeom prst="rect">
            <a:avLst/>
          </a:prstGeom>
          <a:solidFill>
            <a:schemeClr val="bg1"/>
          </a:solidFill>
        </p:spPr>
        <p:txBody>
          <a:bodyPr wrap="none" lIns="0">
            <a:spAutoFit/>
          </a:bodyPr>
          <a:lstStyle/>
          <a:p>
            <a:r>
              <a:rPr lang="en-US" sz="1000" dirty="0" smtClean="0">
                <a:latin typeface="Arial" panose="020B0604020202020204" pitchFamily="34" charset="0"/>
                <a:cs typeface="Arial" panose="020B0604020202020204" pitchFamily="34" charset="0"/>
              </a:rPr>
              <a:t>petroleum </a:t>
            </a:r>
            <a:r>
              <a:rPr lang="en-US" sz="1000" dirty="0">
                <a:latin typeface="Arial" panose="020B0604020202020204" pitchFamily="34" charset="0"/>
                <a:cs typeface="Arial" panose="020B0604020202020204" pitchFamily="34" charset="0"/>
              </a:rPr>
              <a:t>and </a:t>
            </a:r>
            <a:r>
              <a:rPr lang="en-US" sz="1000" dirty="0" smtClean="0">
                <a:latin typeface="Arial" panose="020B0604020202020204" pitchFamily="34" charset="0"/>
                <a:cs typeface="Arial" panose="020B0604020202020204" pitchFamily="34" charset="0"/>
              </a:rPr>
              <a:t>coal products</a:t>
            </a:r>
            <a:endParaRPr lang="en-US" sz="1000" dirty="0">
              <a:latin typeface="Arial" panose="020B0604020202020204" pitchFamily="34" charset="0"/>
              <a:cs typeface="Arial" panose="020B0604020202020204" pitchFamily="34" charset="0"/>
            </a:endParaRPr>
          </a:p>
        </p:txBody>
      </p:sp>
      <p:sp>
        <p:nvSpPr>
          <p:cNvPr id="26" name="Rectangle 25"/>
          <p:cNvSpPr/>
          <p:nvPr/>
        </p:nvSpPr>
        <p:spPr>
          <a:xfrm>
            <a:off x="2868716" y="4416499"/>
            <a:ext cx="1977464" cy="246221"/>
          </a:xfrm>
          <a:prstGeom prst="rect">
            <a:avLst/>
          </a:prstGeom>
          <a:solidFill>
            <a:schemeClr val="bg1"/>
          </a:solidFill>
        </p:spPr>
        <p:txBody>
          <a:bodyPr wrap="none" lIns="0">
            <a:spAutoFit/>
          </a:bodyPr>
          <a:lstStyle/>
          <a:p>
            <a:r>
              <a:rPr lang="en-US" sz="1000" dirty="0" smtClean="0">
                <a:latin typeface="Arial" panose="020B0604020202020204" pitchFamily="34" charset="0"/>
                <a:cs typeface="Arial" panose="020B0604020202020204" pitchFamily="34" charset="0"/>
              </a:rPr>
              <a:t>computer </a:t>
            </a:r>
            <a:r>
              <a:rPr lang="en-US" sz="1000" dirty="0">
                <a:latin typeface="Arial" panose="020B0604020202020204" pitchFamily="34" charset="0"/>
                <a:cs typeface="Arial" panose="020B0604020202020204" pitchFamily="34" charset="0"/>
              </a:rPr>
              <a:t>and </a:t>
            </a:r>
            <a:r>
              <a:rPr lang="en-US" sz="1000" dirty="0" smtClean="0">
                <a:latin typeface="Arial" panose="020B0604020202020204" pitchFamily="34" charset="0"/>
                <a:cs typeface="Arial" panose="020B0604020202020204" pitchFamily="34" charset="0"/>
              </a:rPr>
              <a:t>electronic products</a:t>
            </a:r>
            <a:endParaRPr lang="en-US" sz="1000" dirty="0">
              <a:latin typeface="Arial" panose="020B0604020202020204" pitchFamily="34" charset="0"/>
              <a:cs typeface="Arial" panose="020B0604020202020204" pitchFamily="34" charset="0"/>
            </a:endParaRPr>
          </a:p>
        </p:txBody>
      </p:sp>
      <p:sp>
        <p:nvSpPr>
          <p:cNvPr id="27" name="Rectangle 26"/>
          <p:cNvSpPr/>
          <p:nvPr/>
        </p:nvSpPr>
        <p:spPr>
          <a:xfrm>
            <a:off x="2376193" y="4771892"/>
            <a:ext cx="719108" cy="246221"/>
          </a:xfrm>
          <a:prstGeom prst="rect">
            <a:avLst/>
          </a:prstGeom>
          <a:solidFill>
            <a:schemeClr val="bg1"/>
          </a:solidFill>
        </p:spPr>
        <p:txBody>
          <a:bodyPr wrap="none" lIns="0">
            <a:spAutoFit/>
          </a:bodyPr>
          <a:lstStyle/>
          <a:p>
            <a:r>
              <a:rPr lang="en-US" sz="1000" dirty="0" smtClean="0">
                <a:latin typeface="Arial" panose="020B0604020202020204" pitchFamily="34" charset="0"/>
                <a:cs typeface="Arial" panose="020B0604020202020204" pitchFamily="34" charset="0"/>
              </a:rPr>
              <a:t>textile mills</a:t>
            </a:r>
            <a:endParaRPr lang="en-US" sz="1000" dirty="0">
              <a:latin typeface="Arial" panose="020B0604020202020204" pitchFamily="34" charset="0"/>
              <a:cs typeface="Arial" panose="020B0604020202020204" pitchFamily="34" charset="0"/>
            </a:endParaRPr>
          </a:p>
        </p:txBody>
      </p:sp>
      <p:sp>
        <p:nvSpPr>
          <p:cNvPr id="28" name="TextBox 27"/>
          <p:cNvSpPr txBox="1"/>
          <p:nvPr/>
        </p:nvSpPr>
        <p:spPr>
          <a:xfrm>
            <a:off x="1829492" y="6007180"/>
            <a:ext cx="2377440" cy="246221"/>
          </a:xfrm>
          <a:prstGeom prst="rect">
            <a:avLst/>
          </a:prstGeom>
          <a:solidFill>
            <a:schemeClr val="bg1"/>
          </a:solidFill>
        </p:spPr>
        <p:txBody>
          <a:bodyPr wrap="square" rtlCol="0">
            <a:spAutoFit/>
          </a:bodyPr>
          <a:lstStyle/>
          <a:p>
            <a:r>
              <a:rPr lang="en-US" sz="1000" b="1" dirty="0" smtClean="0">
                <a:solidFill>
                  <a:schemeClr val="bg1">
                    <a:lumMod val="75000"/>
                  </a:schemeClr>
                </a:solidFill>
                <a:latin typeface="Arial" panose="020B0604020202020204" pitchFamily="34" charset="0"/>
                <a:cs typeface="Arial" panose="020B0604020202020204" pitchFamily="34" charset="0"/>
              </a:rPr>
              <a:t>other        </a:t>
            </a:r>
            <a:r>
              <a:rPr lang="en-US" sz="1000" b="1" dirty="0">
                <a:solidFill>
                  <a:schemeClr val="accent2">
                    <a:lumMod val="60000"/>
                    <a:lumOff val="40000"/>
                  </a:schemeClr>
                </a:solidFill>
                <a:latin typeface="Arial" panose="020B0604020202020204" pitchFamily="34" charset="0"/>
                <a:cs typeface="Arial" panose="020B0604020202020204" pitchFamily="34" charset="0"/>
              </a:rPr>
              <a:t>natural </a:t>
            </a:r>
            <a:r>
              <a:rPr lang="en-US" sz="1000" b="1" dirty="0" smtClean="0">
                <a:solidFill>
                  <a:schemeClr val="accent2">
                    <a:lumMod val="60000"/>
                    <a:lumOff val="40000"/>
                  </a:schemeClr>
                </a:solidFill>
                <a:latin typeface="Arial" panose="020B0604020202020204" pitchFamily="34" charset="0"/>
                <a:cs typeface="Arial" panose="020B0604020202020204" pitchFamily="34" charset="0"/>
              </a:rPr>
              <a:t>gas        </a:t>
            </a:r>
            <a:r>
              <a:rPr lang="en-US" sz="1000" b="1" dirty="0" smtClean="0">
                <a:solidFill>
                  <a:schemeClr val="accent1"/>
                </a:solidFill>
                <a:latin typeface="Arial" panose="020B0604020202020204" pitchFamily="34" charset="0"/>
                <a:cs typeface="Arial" panose="020B0604020202020204" pitchFamily="34" charset="0"/>
              </a:rPr>
              <a:t>electricity</a:t>
            </a:r>
            <a:endParaRPr lang="en-US" sz="1000" b="1" dirty="0" smtClean="0">
              <a:solidFill>
                <a:schemeClr val="tx1">
                  <a:lumMod val="75000"/>
                  <a:lumOff val="25000"/>
                </a:schemeClr>
              </a:solidFill>
              <a:latin typeface="Arial" panose="020B0604020202020204" pitchFamily="34" charset="0"/>
              <a:cs typeface="Arial" panose="020B0604020202020204" pitchFamily="34" charset="0"/>
            </a:endParaRPr>
          </a:p>
        </p:txBody>
      </p:sp>
      <p:graphicFrame>
        <p:nvGraphicFramePr>
          <p:cNvPr id="17" name="Chart 16"/>
          <p:cNvGraphicFramePr>
            <a:graphicFrameLocks/>
          </p:cNvGraphicFramePr>
          <p:nvPr>
            <p:extLst>
              <p:ext uri="{D42A27DB-BD31-4B8C-83A1-F6EECF244321}">
                <p14:modId xmlns:p14="http://schemas.microsoft.com/office/powerpoint/2010/main" val="1434203989"/>
              </p:ext>
            </p:extLst>
          </p:nvPr>
        </p:nvGraphicFramePr>
        <p:xfrm>
          <a:off x="5443912" y="2079841"/>
          <a:ext cx="1976852" cy="345286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5528167" y="1825428"/>
            <a:ext cx="2011680" cy="400110"/>
          </a:xfrm>
          <a:prstGeom prst="rect">
            <a:avLst/>
          </a:prstGeom>
          <a:noFill/>
        </p:spPr>
        <p:txBody>
          <a:bodyPr wrap="square" rtlCol="0">
            <a:spAutoFit/>
          </a:bodyPr>
          <a:lstStyle/>
          <a:p>
            <a:r>
              <a:rPr lang="en-US" sz="1000" b="1" dirty="0" smtClean="0">
                <a:solidFill>
                  <a:sysClr val="windowText" lastClr="000000"/>
                </a:solidFill>
                <a:latin typeface="Arial" panose="020B0604020202020204" pitchFamily="34" charset="0"/>
                <a:cs typeface="Arial" panose="020B0604020202020204" pitchFamily="34" charset="0"/>
              </a:rPr>
              <a:t>Participation in </a:t>
            </a:r>
            <a:r>
              <a:rPr lang="en-US" sz="1000" b="1" dirty="0" err="1" smtClean="0">
                <a:solidFill>
                  <a:sysClr val="windowText" lastClr="000000"/>
                </a:solidFill>
                <a:latin typeface="Arial" panose="020B0604020202020204" pitchFamily="34" charset="0"/>
                <a:cs typeface="Arial" panose="020B0604020202020204" pitchFamily="34" charset="0"/>
              </a:rPr>
              <a:t>submetering</a:t>
            </a:r>
            <a:endParaRPr lang="en-US" sz="1000" b="1" dirty="0" smtClean="0">
              <a:solidFill>
                <a:sysClr val="windowText" lastClr="000000"/>
              </a:solidFill>
              <a:latin typeface="Arial" panose="020B0604020202020204" pitchFamily="34" charset="0"/>
              <a:cs typeface="Arial" panose="020B0604020202020204" pitchFamily="34" charset="0"/>
            </a:endParaRPr>
          </a:p>
          <a:p>
            <a:r>
              <a:rPr lang="en-US" sz="1000" dirty="0" smtClean="0">
                <a:solidFill>
                  <a:sysClr val="windowText" lastClr="000000"/>
                </a:solidFill>
                <a:latin typeface="Arial" panose="020B0604020202020204" pitchFamily="34" charset="0"/>
                <a:cs typeface="Arial" panose="020B0604020202020204" pitchFamily="34" charset="0"/>
              </a:rPr>
              <a:t>percentage</a:t>
            </a:r>
            <a:endParaRPr lang="en-US" sz="1000" dirty="0">
              <a:solidFill>
                <a:sysClr val="windowText" lastClr="000000"/>
              </a:solidFill>
              <a:latin typeface="Arial" panose="020B0604020202020204" pitchFamily="34" charset="0"/>
              <a:cs typeface="Arial" panose="020B0604020202020204" pitchFamily="34" charset="0"/>
            </a:endParaRPr>
          </a:p>
        </p:txBody>
      </p:sp>
      <p:sp>
        <p:nvSpPr>
          <p:cNvPr id="29" name="TextBox 28"/>
          <p:cNvSpPr txBox="1"/>
          <p:nvPr/>
        </p:nvSpPr>
        <p:spPr>
          <a:xfrm>
            <a:off x="7539846" y="1870364"/>
            <a:ext cx="4358021" cy="240065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Only 9% of manufacturing establishments had </a:t>
            </a:r>
            <a:r>
              <a:rPr lang="en-US" sz="1400" dirty="0" err="1" smtClean="0">
                <a:latin typeface="Arial" panose="020B0604020202020204" pitchFamily="34" charset="0"/>
                <a:cs typeface="Arial" panose="020B0604020202020204" pitchFamily="34" charset="0"/>
              </a:rPr>
              <a:t>submetering</a:t>
            </a:r>
            <a:r>
              <a:rPr lang="en-US" sz="1400" dirty="0" smtClean="0">
                <a:latin typeface="Arial" panose="020B0604020202020204" pitchFamily="34" charset="0"/>
                <a:cs typeface="Arial" panose="020B0604020202020204" pitchFamily="34" charset="0"/>
              </a:rPr>
              <a:t> capabilities in 2018. The primary metals (26%), paper (22%), and chemicals (22%) sectors had the largest percentages of </a:t>
            </a:r>
            <a:r>
              <a:rPr lang="en-US" sz="1400" dirty="0" err="1" smtClean="0">
                <a:latin typeface="Arial" panose="020B0604020202020204" pitchFamily="34" charset="0"/>
                <a:cs typeface="Arial" panose="020B0604020202020204" pitchFamily="34" charset="0"/>
              </a:rPr>
              <a:t>submetering</a:t>
            </a:r>
            <a:r>
              <a:rPr lang="en-US" sz="1400" dirty="0" smtClean="0">
                <a:latin typeface="Arial" panose="020B0604020202020204" pitchFamily="34" charset="0"/>
                <a:cs typeface="Arial" panose="020B0604020202020204" pitchFamily="34" charset="0"/>
              </a:rPr>
              <a:t> capabilities.</a:t>
            </a:r>
          </a:p>
          <a:p>
            <a:pPr marL="285750" indent="-2857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Petroleum and coal products was the only sector where natural gas </a:t>
            </a:r>
            <a:r>
              <a:rPr lang="en-US" sz="1400" dirty="0" err="1" smtClean="0">
                <a:latin typeface="Arial" panose="020B0604020202020204" pitchFamily="34" charset="0"/>
                <a:cs typeface="Arial" panose="020B0604020202020204" pitchFamily="34" charset="0"/>
              </a:rPr>
              <a:t>submetering</a:t>
            </a:r>
            <a:r>
              <a:rPr lang="en-US" sz="1400" dirty="0" smtClean="0">
                <a:latin typeface="Arial" panose="020B0604020202020204" pitchFamily="34" charset="0"/>
                <a:cs typeface="Arial" panose="020B0604020202020204" pitchFamily="34" charset="0"/>
              </a:rPr>
              <a:t> was larger than electricity </a:t>
            </a:r>
            <a:r>
              <a:rPr lang="en-US" sz="1400" dirty="0" err="1" smtClean="0">
                <a:latin typeface="Arial" panose="020B0604020202020204" pitchFamily="34" charset="0"/>
                <a:cs typeface="Arial" panose="020B0604020202020204" pitchFamily="34" charset="0"/>
              </a:rPr>
              <a:t>submetering</a:t>
            </a:r>
            <a:r>
              <a:rPr lang="en-US" sz="1400" dirty="0" smtClean="0">
                <a:latin typeface="Arial" panose="020B0604020202020204" pitchFamily="34" charset="0"/>
                <a:cs typeface="Arial" panose="020B0604020202020204" pitchFamily="34" charset="0"/>
              </a:rPr>
              <a:t>.</a:t>
            </a:r>
          </a:p>
          <a:p>
            <a:pPr marL="285750" indent="-285750">
              <a:spcAft>
                <a:spcPts val="600"/>
              </a:spcAft>
              <a:buFont typeface="Arial" panose="020B0604020202020204" pitchFamily="34" charset="0"/>
              <a:buChar char="•"/>
            </a:pPr>
            <a:r>
              <a:rPr lang="en-US" sz="1400" dirty="0" err="1" smtClean="0">
                <a:latin typeface="Arial" panose="020B0604020202020204" pitchFamily="34" charset="0"/>
                <a:cs typeface="Arial" panose="020B0604020202020204" pitchFamily="34" charset="0"/>
              </a:rPr>
              <a:t>Submetering</a:t>
            </a:r>
            <a:r>
              <a:rPr lang="en-US" sz="1400" dirty="0" smtClean="0">
                <a:latin typeface="Arial" panose="020B0604020202020204" pitchFamily="34" charset="0"/>
                <a:cs typeface="Arial" panose="020B0604020202020204" pitchFamily="34" charset="0"/>
              </a:rPr>
              <a:t> using other fuels was largest in the paper sector.</a:t>
            </a:r>
          </a:p>
        </p:txBody>
      </p:sp>
      <p:sp>
        <p:nvSpPr>
          <p:cNvPr id="8" name="Rectangle 7"/>
          <p:cNvSpPr/>
          <p:nvPr/>
        </p:nvSpPr>
        <p:spPr>
          <a:xfrm>
            <a:off x="1673987" y="5812017"/>
            <a:ext cx="2691763"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percentage of manufacturing establishments</a:t>
            </a:r>
          </a:p>
        </p:txBody>
      </p:sp>
    </p:spTree>
    <p:extLst>
      <p:ext uri="{BB962C8B-B14F-4D97-AF65-F5344CB8AC3E}">
        <p14:creationId xmlns:p14="http://schemas.microsoft.com/office/powerpoint/2010/main" val="13532297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 than 1% of manufacturing establishments had cogeneration technologies</a:t>
            </a:r>
            <a:endParaRPr lang="en-US" dirty="0"/>
          </a:p>
        </p:txBody>
      </p:sp>
      <p:sp>
        <p:nvSpPr>
          <p:cNvPr id="3" name="Footer Placeholder 2"/>
          <p:cNvSpPr>
            <a:spLocks noGrp="1"/>
          </p:cNvSpPr>
          <p:nvPr>
            <p:ph type="ftr" sz="quarter" idx="11"/>
          </p:nvPr>
        </p:nvSpPr>
        <p:spPr/>
        <p:txBody>
          <a:bodyPr/>
          <a:lstStyle/>
          <a:p>
            <a:r>
              <a:rPr lang="en-US" smtClean="0">
                <a:solidFill>
                  <a:schemeClr val="accent1"/>
                </a:solidFill>
              </a:rPr>
              <a:t>#MECS2018 </a:t>
            </a:r>
            <a:r>
              <a:rPr lang="en-US" smtClean="0"/>
              <a:t>| </a:t>
            </a:r>
            <a:r>
              <a:rPr lang="en-US" smtClean="0">
                <a:solidFill>
                  <a:schemeClr val="tx1"/>
                </a:solidFill>
              </a:rPr>
              <a:t>www.eia.gov/consumption/manufacturing</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39B6C762-8557-4DA1-B8AC-C021AA8525D8}" type="slidenum">
              <a:rPr lang="en-US" smtClean="0"/>
              <a:pPr/>
              <a:t>33</a:t>
            </a:fld>
            <a:endParaRPr lang="en-US" dirty="0"/>
          </a:p>
        </p:txBody>
      </p:sp>
      <p:grpSp>
        <p:nvGrpSpPr>
          <p:cNvPr id="27" name="Group 26"/>
          <p:cNvGrpSpPr/>
          <p:nvPr/>
        </p:nvGrpSpPr>
        <p:grpSpPr>
          <a:xfrm>
            <a:off x="-64008" y="2073202"/>
            <a:ext cx="4773168" cy="3568645"/>
            <a:chOff x="1001274" y="1808026"/>
            <a:chExt cx="4773168" cy="3568645"/>
          </a:xfrm>
        </p:grpSpPr>
        <p:graphicFrame>
          <p:nvGraphicFramePr>
            <p:cNvPr id="5" name="Chart 4"/>
            <p:cNvGraphicFramePr>
              <a:graphicFrameLocks/>
            </p:cNvGraphicFramePr>
            <p:nvPr>
              <p:extLst>
                <p:ext uri="{D42A27DB-BD31-4B8C-83A1-F6EECF244321}">
                  <p14:modId xmlns:p14="http://schemas.microsoft.com/office/powerpoint/2010/main" val="516633920"/>
                </p:ext>
              </p:extLst>
            </p:nvPr>
          </p:nvGraphicFramePr>
          <p:xfrm>
            <a:off x="2842273" y="1808026"/>
            <a:ext cx="2932169" cy="3568645"/>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1190243" y="2179286"/>
              <a:ext cx="1828800" cy="548640"/>
            </a:xfrm>
            <a:prstGeom prst="rect">
              <a:avLst/>
            </a:prstGeom>
          </p:spPr>
          <p:txBody>
            <a:bodyPr>
              <a:spAutoFit/>
            </a:bodyPr>
            <a:lstStyle/>
            <a:p>
              <a:pPr algn="r"/>
              <a:r>
                <a:rPr lang="en-US" sz="1000" dirty="0">
                  <a:latin typeface="Arial" panose="020B0604020202020204" pitchFamily="34" charset="0"/>
                  <a:cs typeface="Arial" panose="020B0604020202020204" pitchFamily="34" charset="0"/>
                </a:rPr>
                <a:t>s</a:t>
              </a:r>
              <a:r>
                <a:rPr lang="en-US" sz="1000" dirty="0" smtClean="0">
                  <a:latin typeface="Arial" panose="020B0604020202020204" pitchFamily="34" charset="0"/>
                  <a:cs typeface="Arial" panose="020B0604020202020204" pitchFamily="34" charset="0"/>
                </a:rPr>
                <a:t>team turbines supplied </a:t>
              </a:r>
              <a:r>
                <a:rPr lang="en-US" sz="1000" dirty="0">
                  <a:latin typeface="Arial" panose="020B0604020202020204" pitchFamily="34" charset="0"/>
                  <a:cs typeface="Arial" panose="020B0604020202020204" pitchFamily="34" charset="0"/>
                </a:rPr>
                <a:t>by </a:t>
              </a:r>
              <a:r>
                <a:rPr lang="en-US" sz="1000" dirty="0" smtClean="0">
                  <a:latin typeface="Arial" panose="020B0604020202020204" pitchFamily="34" charset="0"/>
                  <a:cs typeface="Arial" panose="020B0604020202020204" pitchFamily="34" charset="0"/>
                </a:rPr>
                <a:t>either conventional </a:t>
              </a:r>
              <a:r>
                <a:rPr lang="en-US" sz="1000" dirty="0">
                  <a:latin typeface="Arial" panose="020B0604020202020204" pitchFamily="34" charset="0"/>
                  <a:cs typeface="Arial" panose="020B0604020202020204" pitchFamily="34" charset="0"/>
                </a:rPr>
                <a:t>or </a:t>
              </a:r>
              <a:r>
                <a:rPr lang="en-US" sz="1000" dirty="0" smtClean="0">
                  <a:latin typeface="Arial" panose="020B0604020202020204" pitchFamily="34" charset="0"/>
                  <a:cs typeface="Arial" panose="020B0604020202020204" pitchFamily="34" charset="0"/>
                </a:rPr>
                <a:t>fluidized bed boilers</a:t>
              </a:r>
              <a:endParaRPr lang="en-US" sz="1000" dirty="0">
                <a:latin typeface="Arial" panose="020B0604020202020204" pitchFamily="34" charset="0"/>
                <a:cs typeface="Arial" panose="020B0604020202020204" pitchFamily="34" charset="0"/>
              </a:endParaRPr>
            </a:p>
          </p:txBody>
        </p:sp>
        <p:sp>
          <p:nvSpPr>
            <p:cNvPr id="7" name="Rectangle 6"/>
            <p:cNvSpPr/>
            <p:nvPr/>
          </p:nvSpPr>
          <p:spPr>
            <a:xfrm>
              <a:off x="1514028" y="4728596"/>
              <a:ext cx="1488690" cy="400110"/>
            </a:xfrm>
            <a:prstGeom prst="rect">
              <a:avLst/>
            </a:prstGeom>
          </p:spPr>
          <p:txBody>
            <a:bodyPr wrap="square">
              <a:spAutoFit/>
            </a:bodyPr>
            <a:lstStyle/>
            <a:p>
              <a:pPr algn="r"/>
              <a:r>
                <a:rPr lang="en-US" sz="1000" dirty="0" smtClean="0">
                  <a:latin typeface="Arial" panose="020B0604020202020204" pitchFamily="34" charset="0"/>
                  <a:cs typeface="Arial" panose="020B0604020202020204" pitchFamily="34" charset="0"/>
                </a:rPr>
                <a:t>combined-cycle combustion turbines</a:t>
              </a:r>
              <a:endParaRPr lang="en-US" sz="1000" dirty="0">
                <a:latin typeface="Arial" panose="020B0604020202020204" pitchFamily="34" charset="0"/>
                <a:cs typeface="Arial" panose="020B0604020202020204" pitchFamily="34" charset="0"/>
              </a:endParaRPr>
            </a:p>
          </p:txBody>
        </p:sp>
        <p:sp>
          <p:nvSpPr>
            <p:cNvPr id="8" name="Rectangle 7"/>
            <p:cNvSpPr/>
            <p:nvPr/>
          </p:nvSpPr>
          <p:spPr>
            <a:xfrm>
              <a:off x="1001274" y="4136948"/>
              <a:ext cx="2011680" cy="400110"/>
            </a:xfrm>
            <a:prstGeom prst="rect">
              <a:avLst/>
            </a:prstGeom>
          </p:spPr>
          <p:txBody>
            <a:bodyPr wrap="square">
              <a:spAutoFit/>
            </a:bodyPr>
            <a:lstStyle/>
            <a:p>
              <a:pPr algn="r"/>
              <a:r>
                <a:rPr lang="en-US" sz="1000" dirty="0" smtClean="0">
                  <a:latin typeface="Arial" panose="020B0604020202020204" pitchFamily="34" charset="0"/>
                  <a:cs typeface="Arial" panose="020B0604020202020204" pitchFamily="34" charset="0"/>
                </a:rPr>
                <a:t>conventional combustion turbines </a:t>
              </a:r>
              <a:r>
                <a:rPr lang="en-US" sz="1000" dirty="0">
                  <a:latin typeface="Arial" panose="020B0604020202020204" pitchFamily="34" charset="0"/>
                  <a:cs typeface="Arial" panose="020B0604020202020204" pitchFamily="34" charset="0"/>
                </a:rPr>
                <a:t>with </a:t>
              </a:r>
              <a:r>
                <a:rPr lang="en-US" sz="1000" dirty="0" smtClean="0">
                  <a:latin typeface="Arial" panose="020B0604020202020204" pitchFamily="34" charset="0"/>
                  <a:cs typeface="Arial" panose="020B0604020202020204" pitchFamily="34" charset="0"/>
                </a:rPr>
                <a:t>heat recovery</a:t>
              </a:r>
              <a:endParaRPr lang="en-US" sz="1000" dirty="0">
                <a:latin typeface="Arial" panose="020B0604020202020204" pitchFamily="34" charset="0"/>
                <a:cs typeface="Arial" panose="020B0604020202020204" pitchFamily="34" charset="0"/>
              </a:endParaRPr>
            </a:p>
          </p:txBody>
        </p:sp>
        <p:sp>
          <p:nvSpPr>
            <p:cNvPr id="9" name="Rectangle 8"/>
            <p:cNvSpPr/>
            <p:nvPr/>
          </p:nvSpPr>
          <p:spPr>
            <a:xfrm>
              <a:off x="1165795" y="3479696"/>
              <a:ext cx="1836923" cy="400110"/>
            </a:xfrm>
            <a:prstGeom prst="rect">
              <a:avLst/>
            </a:prstGeom>
          </p:spPr>
          <p:txBody>
            <a:bodyPr wrap="square">
              <a:spAutoFit/>
            </a:bodyPr>
            <a:lstStyle/>
            <a:p>
              <a:pPr algn="r"/>
              <a:r>
                <a:rPr lang="en-US" sz="1000" dirty="0" smtClean="0">
                  <a:latin typeface="Arial" panose="020B0604020202020204" pitchFamily="34" charset="0"/>
                  <a:cs typeface="Arial" panose="020B0604020202020204" pitchFamily="34" charset="0"/>
                </a:rPr>
                <a:t>internal combustion engines </a:t>
              </a:r>
              <a:r>
                <a:rPr lang="en-US" sz="1000" dirty="0">
                  <a:latin typeface="Arial" panose="020B0604020202020204" pitchFamily="34" charset="0"/>
                  <a:cs typeface="Arial" panose="020B0604020202020204" pitchFamily="34" charset="0"/>
                </a:rPr>
                <a:t>with </a:t>
              </a:r>
              <a:r>
                <a:rPr lang="en-US" sz="1000" dirty="0" smtClean="0">
                  <a:latin typeface="Arial" panose="020B0604020202020204" pitchFamily="34" charset="0"/>
                  <a:cs typeface="Arial" panose="020B0604020202020204" pitchFamily="34" charset="0"/>
                </a:rPr>
                <a:t>heat recovery</a:t>
              </a:r>
              <a:endParaRPr lang="en-US" sz="1000" dirty="0">
                <a:latin typeface="Arial" panose="020B0604020202020204" pitchFamily="34" charset="0"/>
                <a:cs typeface="Arial" panose="020B0604020202020204" pitchFamily="34" charset="0"/>
              </a:endParaRPr>
            </a:p>
          </p:txBody>
        </p:sp>
        <p:sp>
          <p:nvSpPr>
            <p:cNvPr id="10" name="Rectangle 9"/>
            <p:cNvSpPr/>
            <p:nvPr/>
          </p:nvSpPr>
          <p:spPr>
            <a:xfrm>
              <a:off x="1147506" y="2802869"/>
              <a:ext cx="1871537" cy="553998"/>
            </a:xfrm>
            <a:prstGeom prst="rect">
              <a:avLst/>
            </a:prstGeom>
          </p:spPr>
          <p:txBody>
            <a:bodyPr wrap="square">
              <a:spAutoFit/>
            </a:bodyPr>
            <a:lstStyle/>
            <a:p>
              <a:pPr algn="r"/>
              <a:r>
                <a:rPr lang="en-US" sz="1000" dirty="0" smtClean="0">
                  <a:latin typeface="Arial" panose="020B0604020202020204" pitchFamily="34" charset="0"/>
                  <a:cs typeface="Arial" panose="020B0604020202020204" pitchFamily="34" charset="0"/>
                </a:rPr>
                <a:t>steam turbines supplied </a:t>
              </a:r>
              <a:r>
                <a:rPr lang="en-US" sz="1000" dirty="0">
                  <a:latin typeface="Arial" panose="020B0604020202020204" pitchFamily="34" charset="0"/>
                  <a:cs typeface="Arial" panose="020B0604020202020204" pitchFamily="34" charset="0"/>
                </a:rPr>
                <a:t>by </a:t>
              </a:r>
              <a:r>
                <a:rPr lang="en-US" sz="1000" dirty="0" smtClean="0">
                  <a:latin typeface="Arial" panose="020B0604020202020204" pitchFamily="34" charset="0"/>
                  <a:cs typeface="Arial" panose="020B0604020202020204" pitchFamily="34" charset="0"/>
                </a:rPr>
                <a:t>heat recovered </a:t>
              </a:r>
              <a:r>
                <a:rPr lang="en-US" sz="1000" dirty="0">
                  <a:latin typeface="Arial" panose="020B0604020202020204" pitchFamily="34" charset="0"/>
                  <a:cs typeface="Arial" panose="020B0604020202020204" pitchFamily="34" charset="0"/>
                </a:rPr>
                <a:t>from </a:t>
              </a:r>
              <a:endParaRPr lang="en-US" sz="1000" dirty="0" smtClean="0">
                <a:latin typeface="Arial" panose="020B0604020202020204" pitchFamily="34" charset="0"/>
                <a:cs typeface="Arial" panose="020B0604020202020204" pitchFamily="34" charset="0"/>
              </a:endParaRPr>
            </a:p>
            <a:p>
              <a:pPr algn="r"/>
              <a:r>
                <a:rPr lang="en-US" sz="1000" dirty="0" smtClean="0">
                  <a:latin typeface="Arial" panose="020B0604020202020204" pitchFamily="34" charset="0"/>
                  <a:cs typeface="Arial" panose="020B0604020202020204" pitchFamily="34" charset="0"/>
                </a:rPr>
                <a:t>high-temperature processes</a:t>
              </a:r>
              <a:endParaRPr lang="en-US" sz="1000" dirty="0">
                <a:latin typeface="Arial" panose="020B0604020202020204" pitchFamily="34" charset="0"/>
                <a:cs typeface="Arial" panose="020B0604020202020204" pitchFamily="34" charset="0"/>
              </a:endParaRPr>
            </a:p>
          </p:txBody>
        </p:sp>
      </p:grpSp>
      <p:sp>
        <p:nvSpPr>
          <p:cNvPr id="11" name="Rectangle 10"/>
          <p:cNvSpPr/>
          <p:nvPr/>
        </p:nvSpPr>
        <p:spPr>
          <a:xfrm>
            <a:off x="294132" y="1518567"/>
            <a:ext cx="2926080" cy="461665"/>
          </a:xfrm>
          <a:prstGeom prst="rect">
            <a:avLst/>
          </a:prstGeom>
        </p:spPr>
        <p:txBody>
          <a:bodyPr wrap="square">
            <a:spAutoFit/>
          </a:bodyPr>
          <a:lstStyle/>
          <a:p>
            <a:r>
              <a:rPr lang="en-US" sz="1200" b="1" dirty="0" smtClean="0">
                <a:latin typeface="Arial" panose="020B0604020202020204" pitchFamily="34" charset="0"/>
                <a:cs typeface="Arial" panose="020B0604020202020204" pitchFamily="34" charset="0"/>
              </a:rPr>
              <a:t>Cogeneration technologies, 2018</a:t>
            </a:r>
          </a:p>
          <a:p>
            <a:r>
              <a:rPr lang="en-US" sz="1200" dirty="0" smtClean="0">
                <a:latin typeface="Arial" panose="020B0604020202020204" pitchFamily="34" charset="0"/>
                <a:cs typeface="Arial" panose="020B0604020202020204" pitchFamily="34" charset="0"/>
              </a:rPr>
              <a:t>number of establishments</a:t>
            </a:r>
            <a:endParaRPr lang="en-US" sz="1200" dirty="0">
              <a:latin typeface="Arial" panose="020B0604020202020204" pitchFamily="34" charset="0"/>
              <a:cs typeface="Arial" panose="020B0604020202020204" pitchFamily="34" charset="0"/>
            </a:endParaRPr>
          </a:p>
        </p:txBody>
      </p:sp>
      <p:sp>
        <p:nvSpPr>
          <p:cNvPr id="23" name="Rectangle 22"/>
          <p:cNvSpPr/>
          <p:nvPr/>
        </p:nvSpPr>
        <p:spPr>
          <a:xfrm>
            <a:off x="4709160" y="1581155"/>
            <a:ext cx="2286000" cy="646331"/>
          </a:xfrm>
          <a:prstGeom prst="rect">
            <a:avLst/>
          </a:prstGeom>
          <a:solidFill>
            <a:schemeClr val="accent5"/>
          </a:solidFill>
        </p:spPr>
        <p:txBody>
          <a:bodyPr wrap="square">
            <a:spAutoFit/>
          </a:bodyPr>
          <a:lstStyle/>
          <a:p>
            <a:r>
              <a:rPr lang="en-US" sz="1200" b="1" dirty="0" smtClean="0">
                <a:solidFill>
                  <a:schemeClr val="bg1"/>
                </a:solidFill>
                <a:latin typeface="Arial" panose="020B0604020202020204" pitchFamily="34" charset="0"/>
                <a:cs typeface="Arial" panose="020B0604020202020204" pitchFamily="34" charset="0"/>
              </a:rPr>
              <a:t>Cogeneration technologies</a:t>
            </a:r>
          </a:p>
          <a:p>
            <a:r>
              <a:rPr lang="en-US" sz="1200" b="1" dirty="0" smtClean="0">
                <a:solidFill>
                  <a:schemeClr val="bg1"/>
                </a:solidFill>
                <a:latin typeface="Arial" panose="020B0604020202020204" pitchFamily="34" charset="0"/>
                <a:cs typeface="Arial" panose="020B0604020202020204" pitchFamily="34" charset="0"/>
              </a:rPr>
              <a:t>by subsector</a:t>
            </a:r>
          </a:p>
          <a:p>
            <a:r>
              <a:rPr lang="en-US" sz="1200" dirty="0" smtClean="0">
                <a:solidFill>
                  <a:schemeClr val="bg1"/>
                </a:solidFill>
                <a:latin typeface="Arial" panose="020B0604020202020204" pitchFamily="34" charset="0"/>
                <a:cs typeface="Arial" panose="020B0604020202020204" pitchFamily="34" charset="0"/>
              </a:rPr>
              <a:t>percentage of establishments</a:t>
            </a:r>
            <a:endParaRPr lang="en-US" sz="1200" dirty="0">
              <a:solidFill>
                <a:schemeClr val="bg1"/>
              </a:solidFill>
              <a:latin typeface="Arial" panose="020B0604020202020204" pitchFamily="34" charset="0"/>
              <a:cs typeface="Arial" panose="020B0604020202020204" pitchFamily="34" charset="0"/>
            </a:endParaRPr>
          </a:p>
        </p:txBody>
      </p:sp>
      <p:grpSp>
        <p:nvGrpSpPr>
          <p:cNvPr id="35" name="Group 34"/>
          <p:cNvGrpSpPr/>
          <p:nvPr/>
        </p:nvGrpSpPr>
        <p:grpSpPr>
          <a:xfrm>
            <a:off x="4674671" y="2194489"/>
            <a:ext cx="2704518" cy="3976356"/>
            <a:chOff x="4702381" y="2406920"/>
            <a:chExt cx="2704518" cy="3976356"/>
          </a:xfrm>
        </p:grpSpPr>
        <p:sp>
          <p:nvSpPr>
            <p:cNvPr id="18" name="Rectangle 17"/>
            <p:cNvSpPr/>
            <p:nvPr/>
          </p:nvSpPr>
          <p:spPr>
            <a:xfrm>
              <a:off x="5663205" y="3661377"/>
              <a:ext cx="1212191" cy="400110"/>
            </a:xfrm>
            <a:prstGeom prst="rect">
              <a:avLst/>
            </a:prstGeom>
          </p:spPr>
          <p:txBody>
            <a:bodyPr wrap="none">
              <a:spAutoFit/>
            </a:bodyPr>
            <a:lstStyle/>
            <a:p>
              <a:r>
                <a:rPr lang="en-US" sz="1000" b="1" dirty="0" smtClean="0">
                  <a:latin typeface="Arial" panose="020B0604020202020204" pitchFamily="34" charset="0"/>
                  <a:cs typeface="Arial" panose="020B0604020202020204" pitchFamily="34" charset="0"/>
                </a:rPr>
                <a:t>pulp mills</a:t>
              </a:r>
            </a:p>
            <a:p>
              <a:r>
                <a:rPr lang="en-US" sz="1000" dirty="0">
                  <a:latin typeface="Arial" panose="020B0604020202020204" pitchFamily="34" charset="0"/>
                  <a:cs typeface="Arial" panose="020B0604020202020204" pitchFamily="34" charset="0"/>
                </a:rPr>
                <a:t>11 </a:t>
              </a:r>
              <a:r>
                <a:rPr lang="en-US" sz="1000" dirty="0" smtClean="0">
                  <a:latin typeface="Arial" panose="020B0604020202020204" pitchFamily="34" charset="0"/>
                  <a:cs typeface="Arial" panose="020B0604020202020204" pitchFamily="34" charset="0"/>
                </a:rPr>
                <a:t>establishments</a:t>
              </a:r>
              <a:endParaRPr lang="en-US" sz="1000" b="1" dirty="0" smtClean="0">
                <a:latin typeface="Arial" panose="020B0604020202020204" pitchFamily="34" charset="0"/>
                <a:cs typeface="Arial" panose="020B0604020202020204" pitchFamily="34" charset="0"/>
              </a:endParaRPr>
            </a:p>
          </p:txBody>
        </p:sp>
        <p:sp>
          <p:nvSpPr>
            <p:cNvPr id="19" name="Rectangle 18"/>
            <p:cNvSpPr/>
            <p:nvPr/>
          </p:nvSpPr>
          <p:spPr>
            <a:xfrm>
              <a:off x="5663205" y="4590820"/>
              <a:ext cx="1743694" cy="553998"/>
            </a:xfrm>
            <a:prstGeom prst="rect">
              <a:avLst/>
            </a:prstGeom>
          </p:spPr>
          <p:txBody>
            <a:bodyPr wrap="square">
              <a:spAutoFit/>
            </a:bodyPr>
            <a:lstStyle/>
            <a:p>
              <a:r>
                <a:rPr lang="en-US" sz="1000" b="1" dirty="0">
                  <a:latin typeface="Arial" panose="020B0604020202020204" pitchFamily="34" charset="0"/>
                  <a:cs typeface="Arial" panose="020B0604020202020204" pitchFamily="34" charset="0"/>
                </a:rPr>
                <a:t>p</a:t>
              </a:r>
              <a:r>
                <a:rPr lang="en-US" sz="1000" b="1" dirty="0" smtClean="0">
                  <a:latin typeface="Arial" panose="020B0604020202020204" pitchFamily="34" charset="0"/>
                  <a:cs typeface="Arial" panose="020B0604020202020204" pitchFamily="34" charset="0"/>
                </a:rPr>
                <a:t>etroleum </a:t>
              </a:r>
            </a:p>
            <a:p>
              <a:r>
                <a:rPr lang="en-US" sz="1000" b="1" dirty="0">
                  <a:latin typeface="Arial" panose="020B0604020202020204" pitchFamily="34" charset="0"/>
                  <a:cs typeface="Arial" panose="020B0604020202020204" pitchFamily="34" charset="0"/>
                </a:rPr>
                <a:t>r</a:t>
              </a:r>
              <a:r>
                <a:rPr lang="en-US" sz="1000" b="1" dirty="0" smtClean="0">
                  <a:latin typeface="Arial" panose="020B0604020202020204" pitchFamily="34" charset="0"/>
                  <a:cs typeface="Arial" panose="020B0604020202020204" pitchFamily="34" charset="0"/>
                </a:rPr>
                <a:t>efineries</a:t>
              </a:r>
            </a:p>
            <a:p>
              <a:r>
                <a:rPr lang="en-US" sz="1000" dirty="0" smtClean="0">
                  <a:latin typeface="Arial" panose="020B0604020202020204" pitchFamily="34" charset="0"/>
                  <a:cs typeface="Arial" panose="020B0604020202020204" pitchFamily="34" charset="0"/>
                </a:rPr>
                <a:t>70 establishments</a:t>
              </a:r>
              <a:endParaRPr lang="en-US" sz="1000" dirty="0">
                <a:latin typeface="Arial" panose="020B0604020202020204" pitchFamily="34" charset="0"/>
                <a:cs typeface="Arial" panose="020B0604020202020204" pitchFamily="34" charset="0"/>
              </a:endParaRPr>
            </a:p>
          </p:txBody>
        </p:sp>
        <p:sp>
          <p:nvSpPr>
            <p:cNvPr id="20" name="Rectangle 19"/>
            <p:cNvSpPr/>
            <p:nvPr/>
          </p:nvSpPr>
          <p:spPr>
            <a:xfrm>
              <a:off x="5663205" y="5557637"/>
              <a:ext cx="1395969" cy="553998"/>
            </a:xfrm>
            <a:prstGeom prst="rect">
              <a:avLst/>
            </a:prstGeom>
          </p:spPr>
          <p:txBody>
            <a:bodyPr wrap="square">
              <a:spAutoFit/>
            </a:bodyPr>
            <a:lstStyle/>
            <a:p>
              <a:r>
                <a:rPr lang="en-US" sz="1000" b="1" dirty="0" smtClean="0">
                  <a:latin typeface="Arial" panose="020B0604020202020204" pitchFamily="34" charset="0"/>
                  <a:cs typeface="Arial" panose="020B0604020202020204" pitchFamily="34" charset="0"/>
                </a:rPr>
                <a:t>paper mills</a:t>
              </a:r>
              <a:r>
                <a:rPr lang="en-US" sz="1000" b="1" dirty="0">
                  <a:latin typeface="Arial" panose="020B0604020202020204" pitchFamily="34" charset="0"/>
                  <a:cs typeface="Arial" panose="020B0604020202020204" pitchFamily="34" charset="0"/>
                </a:rPr>
                <a:t>, </a:t>
              </a:r>
              <a:endParaRPr lang="en-US" sz="1000" b="1" dirty="0" smtClean="0">
                <a:latin typeface="Arial" panose="020B0604020202020204" pitchFamily="34" charset="0"/>
                <a:cs typeface="Arial" panose="020B0604020202020204" pitchFamily="34" charset="0"/>
              </a:endParaRPr>
            </a:p>
            <a:p>
              <a:r>
                <a:rPr lang="en-US" sz="1000" b="1" dirty="0" smtClean="0">
                  <a:latin typeface="Arial" panose="020B0604020202020204" pitchFamily="34" charset="0"/>
                  <a:cs typeface="Arial" panose="020B0604020202020204" pitchFamily="34" charset="0"/>
                </a:rPr>
                <a:t>except newsprint</a:t>
              </a:r>
            </a:p>
            <a:p>
              <a:r>
                <a:rPr lang="en-US" sz="1000" dirty="0" smtClean="0">
                  <a:latin typeface="Arial" panose="020B0604020202020204" pitchFamily="34" charset="0"/>
                  <a:cs typeface="Arial" panose="020B0604020202020204" pitchFamily="34" charset="0"/>
                </a:rPr>
                <a:t>91 establishments</a:t>
              </a:r>
              <a:endParaRPr lang="en-US" sz="1000" dirty="0">
                <a:latin typeface="Arial" panose="020B0604020202020204" pitchFamily="34" charset="0"/>
                <a:cs typeface="Arial" panose="020B0604020202020204" pitchFamily="34" charset="0"/>
              </a:endParaRPr>
            </a:p>
          </p:txBody>
        </p:sp>
        <p:sp>
          <p:nvSpPr>
            <p:cNvPr id="29" name="TextBox 28"/>
            <p:cNvSpPr txBox="1"/>
            <p:nvPr/>
          </p:nvSpPr>
          <p:spPr>
            <a:xfrm>
              <a:off x="5663205" y="2678978"/>
              <a:ext cx="1403922" cy="553998"/>
            </a:xfrm>
            <a:prstGeom prst="rect">
              <a:avLst/>
            </a:prstGeom>
            <a:noFill/>
          </p:spPr>
          <p:txBody>
            <a:bodyPr wrap="square" rtlCol="0">
              <a:spAutoFit/>
            </a:bodyPr>
            <a:lstStyle/>
            <a:p>
              <a:r>
                <a:rPr lang="en-US" sz="1000" b="1" dirty="0" smtClean="0">
                  <a:latin typeface="Arial" panose="020B0604020202020204" pitchFamily="34" charset="0"/>
                  <a:cs typeface="Arial" panose="020B0604020202020204" pitchFamily="34" charset="0"/>
                </a:rPr>
                <a:t>all other</a:t>
              </a:r>
            </a:p>
            <a:p>
              <a:r>
                <a:rPr lang="en-US" sz="1000" b="1" dirty="0" smtClean="0">
                  <a:latin typeface="Arial" panose="020B0604020202020204" pitchFamily="34" charset="0"/>
                  <a:cs typeface="Arial" panose="020B0604020202020204" pitchFamily="34" charset="0"/>
                </a:rPr>
                <a:t>manufacturing</a:t>
              </a:r>
            </a:p>
            <a:p>
              <a:r>
                <a:rPr lang="en-US" sz="1000" dirty="0" smtClean="0">
                  <a:latin typeface="Arial" panose="020B0604020202020204" pitchFamily="34" charset="0"/>
                  <a:cs typeface="Arial" panose="020B0604020202020204" pitchFamily="34" charset="0"/>
                </a:rPr>
                <a:t>1,552 establishments</a:t>
              </a:r>
              <a:endParaRPr lang="en-US" sz="1000" dirty="0">
                <a:latin typeface="Arial" panose="020B0604020202020204" pitchFamily="34" charset="0"/>
                <a:cs typeface="Arial" panose="020B0604020202020204" pitchFamily="34" charset="0"/>
              </a:endParaRPr>
            </a:p>
          </p:txBody>
        </p:sp>
        <p:grpSp>
          <p:nvGrpSpPr>
            <p:cNvPr id="34" name="Group 33"/>
            <p:cNvGrpSpPr/>
            <p:nvPr/>
          </p:nvGrpSpPr>
          <p:grpSpPr>
            <a:xfrm>
              <a:off x="4702381" y="2406920"/>
              <a:ext cx="1097280" cy="3976356"/>
              <a:chOff x="5272990" y="1991152"/>
              <a:chExt cx="1097280" cy="3976356"/>
            </a:xfrm>
          </p:grpSpPr>
          <p:graphicFrame>
            <p:nvGraphicFramePr>
              <p:cNvPr id="12" name="Chart 11"/>
              <p:cNvGraphicFramePr>
                <a:graphicFrameLocks/>
              </p:cNvGraphicFramePr>
              <p:nvPr>
                <p:extLst>
                  <p:ext uri="{D42A27DB-BD31-4B8C-83A1-F6EECF244321}">
                    <p14:modId xmlns:p14="http://schemas.microsoft.com/office/powerpoint/2010/main" val="3140093943"/>
                  </p:ext>
                </p:extLst>
              </p:nvPr>
            </p:nvGraphicFramePr>
            <p:xfrm>
              <a:off x="5272990" y="2920364"/>
              <a:ext cx="1097280" cy="10972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p:cNvGraphicFramePr>
              <p:nvPr>
                <p:extLst>
                  <p:ext uri="{D42A27DB-BD31-4B8C-83A1-F6EECF244321}">
                    <p14:modId xmlns:p14="http://schemas.microsoft.com/office/powerpoint/2010/main" val="4114859466"/>
                  </p:ext>
                </p:extLst>
              </p:nvPr>
            </p:nvGraphicFramePr>
            <p:xfrm>
              <a:off x="5272990" y="3892500"/>
              <a:ext cx="1097280" cy="10972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a:graphicFrameLocks/>
              </p:cNvGraphicFramePr>
              <p:nvPr>
                <p:extLst>
                  <p:ext uri="{D42A27DB-BD31-4B8C-83A1-F6EECF244321}">
                    <p14:modId xmlns:p14="http://schemas.microsoft.com/office/powerpoint/2010/main" val="2465415126"/>
                  </p:ext>
                </p:extLst>
              </p:nvPr>
            </p:nvGraphicFramePr>
            <p:xfrm>
              <a:off x="5272990" y="4870228"/>
              <a:ext cx="1097280" cy="1097280"/>
            </p:xfrm>
            <a:graphic>
              <a:graphicData uri="http://schemas.openxmlformats.org/drawingml/2006/chart">
                <c:chart xmlns:c="http://schemas.openxmlformats.org/drawingml/2006/chart" xmlns:r="http://schemas.openxmlformats.org/officeDocument/2006/relationships" r:id="rId5"/>
              </a:graphicData>
            </a:graphic>
          </p:graphicFrame>
          <p:sp>
            <p:nvSpPr>
              <p:cNvPr id="24" name="TextBox 23"/>
              <p:cNvSpPr txBox="1"/>
              <p:nvPr/>
            </p:nvSpPr>
            <p:spPr>
              <a:xfrm>
                <a:off x="5545326" y="3355383"/>
                <a:ext cx="548640" cy="253916"/>
              </a:xfrm>
              <a:prstGeom prst="rect">
                <a:avLst/>
              </a:prstGeom>
              <a:noFill/>
            </p:spPr>
            <p:txBody>
              <a:bodyPr wrap="square" rtlCol="0">
                <a:spAutoFit/>
              </a:bodyPr>
              <a:lstStyle/>
              <a:p>
                <a:pPr algn="ctr"/>
                <a:r>
                  <a:rPr lang="en-US" sz="1050" b="1" dirty="0" smtClean="0">
                    <a:latin typeface="Arial" panose="020B0604020202020204" pitchFamily="34" charset="0"/>
                    <a:cs typeface="Arial" panose="020B0604020202020204" pitchFamily="34" charset="0"/>
                  </a:rPr>
                  <a:t>61%</a:t>
                </a:r>
              </a:p>
            </p:txBody>
          </p:sp>
          <p:graphicFrame>
            <p:nvGraphicFramePr>
              <p:cNvPr id="28" name="Chart 27"/>
              <p:cNvGraphicFramePr>
                <a:graphicFrameLocks/>
              </p:cNvGraphicFramePr>
              <p:nvPr>
                <p:extLst>
                  <p:ext uri="{D42A27DB-BD31-4B8C-83A1-F6EECF244321}">
                    <p14:modId xmlns:p14="http://schemas.microsoft.com/office/powerpoint/2010/main" val="2298753357"/>
                  </p:ext>
                </p:extLst>
              </p:nvPr>
            </p:nvGraphicFramePr>
            <p:xfrm>
              <a:off x="5272990" y="1991152"/>
              <a:ext cx="1097280" cy="1097280"/>
            </p:xfrm>
            <a:graphic>
              <a:graphicData uri="http://schemas.openxmlformats.org/drawingml/2006/chart">
                <c:chart xmlns:c="http://schemas.openxmlformats.org/drawingml/2006/chart" xmlns:r="http://schemas.openxmlformats.org/officeDocument/2006/relationships" r:id="rId6"/>
              </a:graphicData>
            </a:graphic>
          </p:graphicFrame>
          <p:sp>
            <p:nvSpPr>
              <p:cNvPr id="31" name="TextBox 30"/>
              <p:cNvSpPr txBox="1"/>
              <p:nvPr/>
            </p:nvSpPr>
            <p:spPr>
              <a:xfrm>
                <a:off x="5545326" y="2412467"/>
                <a:ext cx="548640" cy="253916"/>
              </a:xfrm>
              <a:prstGeom prst="rect">
                <a:avLst/>
              </a:prstGeom>
              <a:noFill/>
            </p:spPr>
            <p:txBody>
              <a:bodyPr wrap="square" rtlCol="0">
                <a:spAutoFit/>
              </a:bodyPr>
              <a:lstStyle/>
              <a:p>
                <a:pPr algn="ctr"/>
                <a:r>
                  <a:rPr lang="en-US" sz="1050" b="1" dirty="0" smtClean="0">
                    <a:latin typeface="Arial" panose="020B0604020202020204" pitchFamily="34" charset="0"/>
                    <a:cs typeface="Arial" panose="020B0604020202020204" pitchFamily="34" charset="0"/>
                  </a:rPr>
                  <a:t>1%</a:t>
                </a:r>
              </a:p>
            </p:txBody>
          </p:sp>
          <p:sp>
            <p:nvSpPr>
              <p:cNvPr id="32" name="TextBox 31"/>
              <p:cNvSpPr txBox="1"/>
              <p:nvPr/>
            </p:nvSpPr>
            <p:spPr>
              <a:xfrm>
                <a:off x="5545326" y="5291910"/>
                <a:ext cx="548640" cy="253916"/>
              </a:xfrm>
              <a:prstGeom prst="rect">
                <a:avLst/>
              </a:prstGeom>
              <a:noFill/>
            </p:spPr>
            <p:txBody>
              <a:bodyPr wrap="square" rtlCol="0">
                <a:spAutoFit/>
              </a:bodyPr>
              <a:lstStyle/>
              <a:p>
                <a:pPr algn="ctr"/>
                <a:r>
                  <a:rPr lang="en-US" sz="1050" b="1" dirty="0" smtClean="0">
                    <a:latin typeface="Arial" panose="020B0604020202020204" pitchFamily="34" charset="0"/>
                    <a:cs typeface="Arial" panose="020B0604020202020204" pitchFamily="34" charset="0"/>
                  </a:rPr>
                  <a:t>42%</a:t>
                </a:r>
              </a:p>
            </p:txBody>
          </p:sp>
          <p:sp>
            <p:nvSpPr>
              <p:cNvPr id="33" name="TextBox 32"/>
              <p:cNvSpPr txBox="1"/>
              <p:nvPr/>
            </p:nvSpPr>
            <p:spPr>
              <a:xfrm>
                <a:off x="5545326" y="4321588"/>
                <a:ext cx="548640" cy="253916"/>
              </a:xfrm>
              <a:prstGeom prst="rect">
                <a:avLst/>
              </a:prstGeom>
              <a:noFill/>
            </p:spPr>
            <p:txBody>
              <a:bodyPr wrap="square" rtlCol="0">
                <a:spAutoFit/>
              </a:bodyPr>
              <a:lstStyle/>
              <a:p>
                <a:pPr algn="ctr"/>
                <a:r>
                  <a:rPr lang="en-US" sz="1050" b="1" dirty="0" smtClean="0">
                    <a:latin typeface="Arial" panose="020B0604020202020204" pitchFamily="34" charset="0"/>
                    <a:cs typeface="Arial" panose="020B0604020202020204" pitchFamily="34" charset="0"/>
                  </a:rPr>
                  <a:t>49%</a:t>
                </a:r>
              </a:p>
            </p:txBody>
          </p:sp>
        </p:grpSp>
      </p:grpSp>
      <p:sp>
        <p:nvSpPr>
          <p:cNvPr id="36" name="TextBox 35"/>
          <p:cNvSpPr txBox="1"/>
          <p:nvPr/>
        </p:nvSpPr>
        <p:spPr>
          <a:xfrm>
            <a:off x="294132" y="5689826"/>
            <a:ext cx="3474720" cy="246221"/>
          </a:xfrm>
          <a:prstGeom prst="rect">
            <a:avLst/>
          </a:prstGeom>
          <a:noFill/>
        </p:spPr>
        <p:txBody>
          <a:bodyPr wrap="square" rtlCol="0">
            <a:spAutoFit/>
          </a:bodyPr>
          <a:lstStyle/>
          <a:p>
            <a:r>
              <a:rPr lang="en-US" sz="1000" dirty="0" smtClean="0">
                <a:latin typeface="Arial" panose="020B0604020202020204" pitchFamily="34" charset="0"/>
                <a:cs typeface="Arial" panose="020B0604020202020204" pitchFamily="34" charset="0"/>
              </a:rPr>
              <a:t>Note: More than one cogeneration technology may apply.</a:t>
            </a:r>
            <a:endParaRPr lang="en-US" sz="1000" dirty="0">
              <a:latin typeface="Arial" panose="020B0604020202020204" pitchFamily="34" charset="0"/>
              <a:cs typeface="Arial" panose="020B0604020202020204" pitchFamily="34" charset="0"/>
            </a:endParaRPr>
          </a:p>
        </p:txBody>
      </p:sp>
      <p:sp>
        <p:nvSpPr>
          <p:cNvPr id="30" name="TextBox 29"/>
          <p:cNvSpPr txBox="1"/>
          <p:nvPr/>
        </p:nvSpPr>
        <p:spPr>
          <a:xfrm>
            <a:off x="7379188" y="1870364"/>
            <a:ext cx="4518679" cy="210826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Although only 1% of all manufacturing establishments had cogeneration technology, it was used in larger percentages in energy-intensive sectors. Pulp mills (61%), petroleum refineries (49%), and paper mills (42%) had the largest percentages of cogeneration technology use.</a:t>
            </a:r>
          </a:p>
          <a:p>
            <a:pPr marL="285750" indent="-2857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Steam turbines supplied by either conventional or fluidized bed boilers were the most common cogeneration technology (730 establishments).</a:t>
            </a:r>
          </a:p>
        </p:txBody>
      </p:sp>
    </p:spTree>
    <p:extLst>
      <p:ext uri="{BB962C8B-B14F-4D97-AF65-F5344CB8AC3E}">
        <p14:creationId xmlns:p14="http://schemas.microsoft.com/office/powerpoint/2010/main" val="20203305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Cogeneration was the largest source of onsite generation</a:t>
            </a:r>
            <a:endParaRPr lang="en-US" dirty="0"/>
          </a:p>
        </p:txBody>
      </p:sp>
      <p:sp>
        <p:nvSpPr>
          <p:cNvPr id="3" name="Footer Placeholder 2"/>
          <p:cNvSpPr>
            <a:spLocks noGrp="1"/>
          </p:cNvSpPr>
          <p:nvPr>
            <p:ph type="ftr" sz="quarter" idx="11"/>
          </p:nvPr>
        </p:nvSpPr>
        <p:spPr/>
        <p:txBody>
          <a:bodyPr/>
          <a:lstStyle/>
          <a:p>
            <a:r>
              <a:rPr lang="en-US" smtClean="0">
                <a:solidFill>
                  <a:schemeClr val="accent1"/>
                </a:solidFill>
              </a:rPr>
              <a:t>#MECS2018 </a:t>
            </a:r>
            <a:r>
              <a:rPr lang="en-US" smtClean="0"/>
              <a:t>| </a:t>
            </a:r>
            <a:r>
              <a:rPr lang="en-US" smtClean="0">
                <a:solidFill>
                  <a:schemeClr val="tx1"/>
                </a:solidFill>
              </a:rPr>
              <a:t>www.eia.gov/consumption/manufacturing</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39B6C762-8557-4DA1-B8AC-C021AA8525D8}" type="slidenum">
              <a:rPr lang="en-US" smtClean="0"/>
              <a:pPr/>
              <a:t>34</a:t>
            </a:fld>
            <a:endParaRPr lang="en-US" dirty="0"/>
          </a:p>
        </p:txBody>
      </p:sp>
      <p:graphicFrame>
        <p:nvGraphicFramePr>
          <p:cNvPr id="10" name="Chart 9"/>
          <p:cNvGraphicFramePr>
            <a:graphicFrameLocks/>
          </p:cNvGraphicFramePr>
          <p:nvPr>
            <p:extLst>
              <p:ext uri="{D42A27DB-BD31-4B8C-83A1-F6EECF244321}">
                <p14:modId xmlns:p14="http://schemas.microsoft.com/office/powerpoint/2010/main" val="2786747532"/>
              </p:ext>
            </p:extLst>
          </p:nvPr>
        </p:nvGraphicFramePr>
        <p:xfrm>
          <a:off x="1050601" y="2168667"/>
          <a:ext cx="1828800" cy="1828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a:graphicFrameLocks/>
          </p:cNvGraphicFramePr>
          <p:nvPr>
            <p:extLst>
              <p:ext uri="{D42A27DB-BD31-4B8C-83A1-F6EECF244321}">
                <p14:modId xmlns:p14="http://schemas.microsoft.com/office/powerpoint/2010/main" val="4101119561"/>
              </p:ext>
            </p:extLst>
          </p:nvPr>
        </p:nvGraphicFramePr>
        <p:xfrm>
          <a:off x="3519925" y="2168667"/>
          <a:ext cx="1828800" cy="1828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ext uri="{D42A27DB-BD31-4B8C-83A1-F6EECF244321}">
                <p14:modId xmlns:p14="http://schemas.microsoft.com/office/powerpoint/2010/main" val="2651078105"/>
              </p:ext>
            </p:extLst>
          </p:nvPr>
        </p:nvGraphicFramePr>
        <p:xfrm>
          <a:off x="5457246" y="2168667"/>
          <a:ext cx="1828800" cy="1828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a:graphicFrameLocks/>
          </p:cNvGraphicFramePr>
          <p:nvPr>
            <p:extLst>
              <p:ext uri="{D42A27DB-BD31-4B8C-83A1-F6EECF244321}">
                <p14:modId xmlns:p14="http://schemas.microsoft.com/office/powerpoint/2010/main" val="2578526417"/>
              </p:ext>
            </p:extLst>
          </p:nvPr>
        </p:nvGraphicFramePr>
        <p:xfrm>
          <a:off x="7394567" y="2168667"/>
          <a:ext cx="1828800" cy="18288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p:cNvGraphicFramePr>
            <a:graphicFrameLocks/>
          </p:cNvGraphicFramePr>
          <p:nvPr>
            <p:extLst>
              <p:ext uri="{D42A27DB-BD31-4B8C-83A1-F6EECF244321}">
                <p14:modId xmlns:p14="http://schemas.microsoft.com/office/powerpoint/2010/main" val="1985870148"/>
              </p:ext>
            </p:extLst>
          </p:nvPr>
        </p:nvGraphicFramePr>
        <p:xfrm>
          <a:off x="9331887" y="2168667"/>
          <a:ext cx="1828800" cy="1828800"/>
        </p:xfrm>
        <a:graphic>
          <a:graphicData uri="http://schemas.openxmlformats.org/drawingml/2006/chart">
            <c:chart xmlns:c="http://schemas.openxmlformats.org/drawingml/2006/chart" xmlns:r="http://schemas.openxmlformats.org/officeDocument/2006/relationships" r:id="rId6"/>
          </a:graphicData>
        </a:graphic>
      </p:graphicFrame>
      <p:sp>
        <p:nvSpPr>
          <p:cNvPr id="15" name="Rectangle 14"/>
          <p:cNvSpPr/>
          <p:nvPr/>
        </p:nvSpPr>
        <p:spPr>
          <a:xfrm>
            <a:off x="9801293" y="2821457"/>
            <a:ext cx="889987" cy="523220"/>
          </a:xfrm>
          <a:prstGeom prst="rect">
            <a:avLst/>
          </a:prstGeom>
        </p:spPr>
        <p:txBody>
          <a:bodyPr wrap="none">
            <a:spAutoFit/>
          </a:bodyPr>
          <a:lstStyle/>
          <a:p>
            <a:pPr algn="ctr"/>
            <a:r>
              <a:rPr lang="en-US" b="1" dirty="0" smtClean="0">
                <a:solidFill>
                  <a:srgbClr val="000000"/>
                </a:solidFill>
                <a:latin typeface="Arial" panose="020B0604020202020204" pitchFamily="34" charset="0"/>
                <a:cs typeface="Arial" panose="020B0604020202020204" pitchFamily="34" charset="0"/>
              </a:rPr>
              <a:t>12,394</a:t>
            </a:r>
          </a:p>
          <a:p>
            <a:pPr algn="ctr"/>
            <a:r>
              <a:rPr lang="en-US" sz="1000" dirty="0" err="1" smtClean="0">
                <a:latin typeface="Arial" panose="020B0604020202020204" pitchFamily="34" charset="0"/>
                <a:cs typeface="Arial" panose="020B0604020202020204" pitchFamily="34" charset="0"/>
              </a:rPr>
              <a:t>MMkWh</a:t>
            </a:r>
            <a:endParaRPr lang="en-US" sz="1000" dirty="0">
              <a:latin typeface="Arial" panose="020B0604020202020204" pitchFamily="34" charset="0"/>
              <a:cs typeface="Arial" panose="020B0604020202020204" pitchFamily="34" charset="0"/>
            </a:endParaRPr>
          </a:p>
        </p:txBody>
      </p:sp>
      <p:sp>
        <p:nvSpPr>
          <p:cNvPr id="16" name="Rectangle 15"/>
          <p:cNvSpPr/>
          <p:nvPr/>
        </p:nvSpPr>
        <p:spPr>
          <a:xfrm>
            <a:off x="1455887" y="2821457"/>
            <a:ext cx="1018227" cy="523220"/>
          </a:xfrm>
          <a:prstGeom prst="rect">
            <a:avLst/>
          </a:prstGeom>
        </p:spPr>
        <p:txBody>
          <a:bodyPr wrap="none">
            <a:spAutoFit/>
          </a:bodyPr>
          <a:lstStyle/>
          <a:p>
            <a:pPr algn="ctr"/>
            <a:r>
              <a:rPr lang="en-US" b="1" dirty="0" smtClean="0">
                <a:solidFill>
                  <a:srgbClr val="000000"/>
                </a:solidFill>
                <a:latin typeface="Arial" panose="020B0604020202020204" pitchFamily="34" charset="0"/>
                <a:cs typeface="Arial" panose="020B0604020202020204" pitchFamily="34" charset="0"/>
              </a:rPr>
              <a:t>136,187</a:t>
            </a:r>
          </a:p>
          <a:p>
            <a:pPr algn="ctr"/>
            <a:r>
              <a:rPr lang="en-US" sz="1000" dirty="0" err="1" smtClean="0">
                <a:latin typeface="Arial" panose="020B0604020202020204" pitchFamily="34" charset="0"/>
                <a:cs typeface="Arial" panose="020B0604020202020204" pitchFamily="34" charset="0"/>
              </a:rPr>
              <a:t>MMkWh</a:t>
            </a:r>
            <a:endParaRPr lang="en-US" sz="1000" dirty="0" smtClean="0">
              <a:latin typeface="Arial" panose="020B0604020202020204" pitchFamily="34" charset="0"/>
              <a:cs typeface="Arial" panose="020B0604020202020204" pitchFamily="34" charset="0"/>
            </a:endParaRPr>
          </a:p>
        </p:txBody>
      </p:sp>
      <p:sp>
        <p:nvSpPr>
          <p:cNvPr id="17" name="Rectangle 16"/>
          <p:cNvSpPr/>
          <p:nvPr/>
        </p:nvSpPr>
        <p:spPr>
          <a:xfrm>
            <a:off x="4053451" y="2821457"/>
            <a:ext cx="761747" cy="523220"/>
          </a:xfrm>
          <a:prstGeom prst="rect">
            <a:avLst/>
          </a:prstGeom>
        </p:spPr>
        <p:txBody>
          <a:bodyPr wrap="none">
            <a:spAutoFit/>
          </a:bodyPr>
          <a:lstStyle/>
          <a:p>
            <a:pPr algn="ctr"/>
            <a:r>
              <a:rPr lang="en-US" b="1" dirty="0" smtClean="0">
                <a:solidFill>
                  <a:srgbClr val="000000"/>
                </a:solidFill>
                <a:latin typeface="Arial" panose="020B0604020202020204" pitchFamily="34" charset="0"/>
                <a:cs typeface="Arial" panose="020B0604020202020204" pitchFamily="34" charset="0"/>
              </a:rPr>
              <a:t>8,004</a:t>
            </a:r>
          </a:p>
          <a:p>
            <a:pPr algn="ctr"/>
            <a:r>
              <a:rPr lang="en-US" sz="1000" dirty="0" err="1" smtClean="0">
                <a:latin typeface="Arial" panose="020B0604020202020204" pitchFamily="34" charset="0"/>
                <a:cs typeface="Arial" panose="020B0604020202020204" pitchFamily="34" charset="0"/>
              </a:rPr>
              <a:t>MMkWh</a:t>
            </a:r>
            <a:endParaRPr lang="en-US" sz="1000" dirty="0">
              <a:latin typeface="Arial" panose="020B0604020202020204" pitchFamily="34" charset="0"/>
              <a:cs typeface="Arial" panose="020B0604020202020204" pitchFamily="34" charset="0"/>
            </a:endParaRPr>
          </a:p>
        </p:txBody>
      </p:sp>
      <p:sp>
        <p:nvSpPr>
          <p:cNvPr id="18" name="Rectangle 17"/>
          <p:cNvSpPr/>
          <p:nvPr/>
        </p:nvSpPr>
        <p:spPr>
          <a:xfrm>
            <a:off x="5926652" y="2821457"/>
            <a:ext cx="889987" cy="523220"/>
          </a:xfrm>
          <a:prstGeom prst="rect">
            <a:avLst/>
          </a:prstGeom>
        </p:spPr>
        <p:txBody>
          <a:bodyPr wrap="none">
            <a:spAutoFit/>
          </a:bodyPr>
          <a:lstStyle/>
          <a:p>
            <a:pPr algn="ctr"/>
            <a:r>
              <a:rPr lang="en-US" b="1" dirty="0" smtClean="0">
                <a:solidFill>
                  <a:srgbClr val="000000"/>
                </a:solidFill>
                <a:latin typeface="Arial" panose="020B0604020202020204" pitchFamily="34" charset="0"/>
                <a:cs typeface="Arial" panose="020B0604020202020204" pitchFamily="34" charset="0"/>
              </a:rPr>
              <a:t>20,067</a:t>
            </a:r>
          </a:p>
          <a:p>
            <a:pPr algn="ctr"/>
            <a:r>
              <a:rPr lang="en-US" sz="1000" dirty="0" err="1" smtClean="0">
                <a:latin typeface="Arial" panose="020B0604020202020204" pitchFamily="34" charset="0"/>
                <a:cs typeface="Arial" panose="020B0604020202020204" pitchFamily="34" charset="0"/>
              </a:rPr>
              <a:t>MMkWh</a:t>
            </a:r>
            <a:endParaRPr lang="en-US" sz="1000" dirty="0">
              <a:latin typeface="Arial" panose="020B0604020202020204" pitchFamily="34" charset="0"/>
              <a:cs typeface="Arial" panose="020B0604020202020204" pitchFamily="34" charset="0"/>
            </a:endParaRPr>
          </a:p>
        </p:txBody>
      </p:sp>
      <p:sp>
        <p:nvSpPr>
          <p:cNvPr id="19" name="Rectangle 18"/>
          <p:cNvSpPr/>
          <p:nvPr/>
        </p:nvSpPr>
        <p:spPr>
          <a:xfrm>
            <a:off x="7863973" y="2821457"/>
            <a:ext cx="889987" cy="523220"/>
          </a:xfrm>
          <a:prstGeom prst="rect">
            <a:avLst/>
          </a:prstGeom>
        </p:spPr>
        <p:txBody>
          <a:bodyPr wrap="none">
            <a:spAutoFit/>
          </a:bodyPr>
          <a:lstStyle/>
          <a:p>
            <a:pPr algn="ctr"/>
            <a:r>
              <a:rPr lang="en-US" b="1" dirty="0" smtClean="0">
                <a:solidFill>
                  <a:srgbClr val="000000"/>
                </a:solidFill>
                <a:latin typeface="Arial" panose="020B0604020202020204" pitchFamily="34" charset="0"/>
                <a:cs typeface="Arial" panose="020B0604020202020204" pitchFamily="34" charset="0"/>
              </a:rPr>
              <a:t>95,722</a:t>
            </a:r>
          </a:p>
          <a:p>
            <a:pPr algn="ctr"/>
            <a:r>
              <a:rPr lang="en-US" sz="1000" dirty="0" err="1" smtClean="0">
                <a:latin typeface="Arial" panose="020B0604020202020204" pitchFamily="34" charset="0"/>
                <a:cs typeface="Arial" panose="020B0604020202020204" pitchFamily="34" charset="0"/>
              </a:rPr>
              <a:t>MMkWh</a:t>
            </a:r>
            <a:endParaRPr lang="en-US" sz="1000" dirty="0">
              <a:latin typeface="Arial" panose="020B0604020202020204" pitchFamily="34" charset="0"/>
              <a:cs typeface="Arial" panose="020B0604020202020204" pitchFamily="34" charset="0"/>
            </a:endParaRPr>
          </a:p>
        </p:txBody>
      </p:sp>
      <p:sp>
        <p:nvSpPr>
          <p:cNvPr id="20" name="TextBox 19"/>
          <p:cNvSpPr txBox="1"/>
          <p:nvPr/>
        </p:nvSpPr>
        <p:spPr>
          <a:xfrm>
            <a:off x="1496481" y="3930964"/>
            <a:ext cx="1034924" cy="276999"/>
          </a:xfrm>
          <a:prstGeom prst="rect">
            <a:avLst/>
          </a:prstGeom>
          <a:noFill/>
        </p:spPr>
        <p:txBody>
          <a:bodyPr wrap="square" rtlCol="0">
            <a:spAutoFit/>
          </a:bodyPr>
          <a:lstStyle/>
          <a:p>
            <a:pPr algn="ctr"/>
            <a:r>
              <a:rPr lang="en-US" sz="1200" b="1" dirty="0" smtClean="0">
                <a:latin typeface="Arial" panose="020B0604020202020204" pitchFamily="34" charset="0"/>
                <a:cs typeface="Arial" panose="020B0604020202020204" pitchFamily="34" charset="0"/>
              </a:rPr>
              <a:t>U.S. total</a:t>
            </a:r>
            <a:endParaRPr lang="en-US" sz="1200" b="1" dirty="0">
              <a:latin typeface="Arial" panose="020B0604020202020204" pitchFamily="34" charset="0"/>
              <a:cs typeface="Arial" panose="020B0604020202020204" pitchFamily="34" charset="0"/>
            </a:endParaRPr>
          </a:p>
        </p:txBody>
      </p:sp>
      <p:sp>
        <p:nvSpPr>
          <p:cNvPr id="21" name="TextBox 20"/>
          <p:cNvSpPr txBox="1"/>
          <p:nvPr/>
        </p:nvSpPr>
        <p:spPr>
          <a:xfrm>
            <a:off x="3977124" y="3930966"/>
            <a:ext cx="914400" cy="276999"/>
          </a:xfrm>
          <a:prstGeom prst="rect">
            <a:avLst/>
          </a:prstGeom>
          <a:noFill/>
        </p:spPr>
        <p:txBody>
          <a:bodyPr wrap="square" rtlCol="0">
            <a:spAutoFit/>
          </a:bodyPr>
          <a:lstStyle/>
          <a:p>
            <a:pPr algn="ctr"/>
            <a:r>
              <a:rPr lang="en-US" sz="1200" b="1" dirty="0" smtClean="0">
                <a:latin typeface="Arial" panose="020B0604020202020204" pitchFamily="34" charset="0"/>
                <a:cs typeface="Arial" panose="020B0604020202020204" pitchFamily="34" charset="0"/>
              </a:rPr>
              <a:t>Northeast</a:t>
            </a:r>
            <a:endParaRPr lang="en-US" sz="1200" b="1" dirty="0">
              <a:latin typeface="Arial" panose="020B0604020202020204" pitchFamily="34" charset="0"/>
              <a:cs typeface="Arial" panose="020B0604020202020204" pitchFamily="34" charset="0"/>
            </a:endParaRPr>
          </a:p>
        </p:txBody>
      </p:sp>
      <p:sp>
        <p:nvSpPr>
          <p:cNvPr id="22" name="TextBox 21"/>
          <p:cNvSpPr txBox="1"/>
          <p:nvPr/>
        </p:nvSpPr>
        <p:spPr>
          <a:xfrm>
            <a:off x="5914445" y="3930966"/>
            <a:ext cx="914400" cy="276999"/>
          </a:xfrm>
          <a:prstGeom prst="rect">
            <a:avLst/>
          </a:prstGeom>
          <a:noFill/>
        </p:spPr>
        <p:txBody>
          <a:bodyPr wrap="square" rtlCol="0">
            <a:spAutoFit/>
          </a:bodyPr>
          <a:lstStyle/>
          <a:p>
            <a:pPr algn="ctr"/>
            <a:r>
              <a:rPr lang="en-US" sz="1200" b="1" smtClean="0">
                <a:latin typeface="Arial" panose="020B0604020202020204" pitchFamily="34" charset="0"/>
                <a:cs typeface="Arial" panose="020B0604020202020204" pitchFamily="34" charset="0"/>
              </a:rPr>
              <a:t>Midwest</a:t>
            </a:r>
            <a:endParaRPr lang="en-US" sz="1200" b="1">
              <a:latin typeface="Arial" panose="020B0604020202020204" pitchFamily="34" charset="0"/>
              <a:cs typeface="Arial" panose="020B0604020202020204" pitchFamily="34" charset="0"/>
            </a:endParaRPr>
          </a:p>
        </p:txBody>
      </p:sp>
      <p:sp>
        <p:nvSpPr>
          <p:cNvPr id="23" name="TextBox 22"/>
          <p:cNvSpPr txBox="1"/>
          <p:nvPr/>
        </p:nvSpPr>
        <p:spPr>
          <a:xfrm>
            <a:off x="7943206" y="3930965"/>
            <a:ext cx="731520" cy="276999"/>
          </a:xfrm>
          <a:prstGeom prst="rect">
            <a:avLst/>
          </a:prstGeom>
          <a:noFill/>
        </p:spPr>
        <p:txBody>
          <a:bodyPr wrap="square" rtlCol="0">
            <a:spAutoFit/>
          </a:bodyPr>
          <a:lstStyle/>
          <a:p>
            <a:pPr algn="ctr"/>
            <a:r>
              <a:rPr lang="en-US" sz="1200" b="1" dirty="0" smtClean="0">
                <a:latin typeface="Arial" panose="020B0604020202020204" pitchFamily="34" charset="0"/>
                <a:cs typeface="Arial" panose="020B0604020202020204" pitchFamily="34" charset="0"/>
              </a:rPr>
              <a:t>South</a:t>
            </a:r>
            <a:endParaRPr lang="en-US" sz="1200" b="1" dirty="0">
              <a:latin typeface="Arial" panose="020B0604020202020204" pitchFamily="34" charset="0"/>
              <a:cs typeface="Arial" panose="020B0604020202020204" pitchFamily="34" charset="0"/>
            </a:endParaRPr>
          </a:p>
        </p:txBody>
      </p:sp>
      <p:sp>
        <p:nvSpPr>
          <p:cNvPr id="24" name="TextBox 23"/>
          <p:cNvSpPr txBox="1"/>
          <p:nvPr/>
        </p:nvSpPr>
        <p:spPr>
          <a:xfrm>
            <a:off x="9926246" y="3930964"/>
            <a:ext cx="640080" cy="276999"/>
          </a:xfrm>
          <a:prstGeom prst="rect">
            <a:avLst/>
          </a:prstGeom>
          <a:noFill/>
        </p:spPr>
        <p:txBody>
          <a:bodyPr wrap="square" rtlCol="0">
            <a:spAutoFit/>
          </a:bodyPr>
          <a:lstStyle/>
          <a:p>
            <a:pPr algn="ctr"/>
            <a:r>
              <a:rPr lang="en-US" sz="1200" b="1" dirty="0" smtClean="0">
                <a:latin typeface="Arial" panose="020B0604020202020204" pitchFamily="34" charset="0"/>
                <a:cs typeface="Arial" panose="020B0604020202020204" pitchFamily="34" charset="0"/>
              </a:rPr>
              <a:t>West</a:t>
            </a:r>
            <a:endParaRPr lang="en-US" sz="1200" b="1" dirty="0">
              <a:latin typeface="Arial" panose="020B0604020202020204" pitchFamily="34" charset="0"/>
              <a:cs typeface="Arial" panose="020B0604020202020204" pitchFamily="34" charset="0"/>
            </a:endParaRPr>
          </a:p>
        </p:txBody>
      </p:sp>
      <p:sp>
        <p:nvSpPr>
          <p:cNvPr id="26" name="Rectangle 25"/>
          <p:cNvSpPr/>
          <p:nvPr/>
        </p:nvSpPr>
        <p:spPr>
          <a:xfrm>
            <a:off x="183301" y="2353533"/>
            <a:ext cx="1313180" cy="246221"/>
          </a:xfrm>
          <a:prstGeom prst="rect">
            <a:avLst/>
          </a:prstGeom>
        </p:spPr>
        <p:txBody>
          <a:bodyPr wrap="none">
            <a:spAutoFit/>
          </a:bodyPr>
          <a:lstStyle/>
          <a:p>
            <a:r>
              <a:rPr lang="en-US" sz="1000" b="1" dirty="0" smtClean="0">
                <a:solidFill>
                  <a:schemeClr val="tx1">
                    <a:lumMod val="75000"/>
                    <a:lumOff val="25000"/>
                  </a:schemeClr>
                </a:solidFill>
                <a:latin typeface="Arial" panose="020B0604020202020204" pitchFamily="34" charset="0"/>
                <a:cs typeface="Arial" panose="020B0604020202020204" pitchFamily="34" charset="0"/>
              </a:rPr>
              <a:t>cogeneration, 96%</a:t>
            </a:r>
            <a:endParaRPr lang="en-US" sz="1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7" name="Rectangle 26"/>
          <p:cNvSpPr/>
          <p:nvPr/>
        </p:nvSpPr>
        <p:spPr>
          <a:xfrm>
            <a:off x="2401975" y="1989481"/>
            <a:ext cx="1492716" cy="553998"/>
          </a:xfrm>
          <a:prstGeom prst="rect">
            <a:avLst/>
          </a:prstGeom>
        </p:spPr>
        <p:txBody>
          <a:bodyPr wrap="none">
            <a:spAutoFit/>
          </a:bodyPr>
          <a:lstStyle/>
          <a:p>
            <a:r>
              <a:rPr lang="en-US" sz="1000" b="1" dirty="0" smtClean="0">
                <a:solidFill>
                  <a:schemeClr val="accent6">
                    <a:lumMod val="60000"/>
                    <a:lumOff val="40000"/>
                  </a:schemeClr>
                </a:solidFill>
                <a:latin typeface="Arial" panose="020B0604020202020204" pitchFamily="34" charset="0"/>
                <a:cs typeface="Arial" panose="020B0604020202020204" pitchFamily="34" charset="0"/>
              </a:rPr>
              <a:t>renewable energy </a:t>
            </a:r>
          </a:p>
          <a:p>
            <a:r>
              <a:rPr lang="en-US" sz="1000" b="1" dirty="0" smtClean="0">
                <a:solidFill>
                  <a:schemeClr val="accent6">
                    <a:lumMod val="60000"/>
                    <a:lumOff val="40000"/>
                  </a:schemeClr>
                </a:solidFill>
                <a:latin typeface="Arial" panose="020B0604020202020204" pitchFamily="34" charset="0"/>
                <a:cs typeface="Arial" panose="020B0604020202020204" pitchFamily="34" charset="0"/>
              </a:rPr>
              <a:t>(</a:t>
            </a:r>
            <a:r>
              <a:rPr lang="en-US" sz="1000" b="1" dirty="0">
                <a:solidFill>
                  <a:schemeClr val="accent6">
                    <a:lumMod val="60000"/>
                    <a:lumOff val="40000"/>
                  </a:schemeClr>
                </a:solidFill>
                <a:latin typeface="Arial" panose="020B0604020202020204" pitchFamily="34" charset="0"/>
                <a:cs typeface="Arial" panose="020B0604020202020204" pitchFamily="34" charset="0"/>
              </a:rPr>
              <a:t>excluding </a:t>
            </a:r>
            <a:r>
              <a:rPr lang="en-US" sz="1000" b="1" dirty="0" smtClean="0">
                <a:solidFill>
                  <a:schemeClr val="accent6">
                    <a:lumMod val="60000"/>
                    <a:lumOff val="40000"/>
                  </a:schemeClr>
                </a:solidFill>
                <a:latin typeface="Arial" panose="020B0604020202020204" pitchFamily="34" charset="0"/>
                <a:cs typeface="Arial" panose="020B0604020202020204" pitchFamily="34" charset="0"/>
              </a:rPr>
              <a:t>wood </a:t>
            </a:r>
            <a:r>
              <a:rPr lang="en-US" sz="1000" b="1" dirty="0">
                <a:solidFill>
                  <a:schemeClr val="accent6">
                    <a:lumMod val="60000"/>
                    <a:lumOff val="40000"/>
                  </a:schemeClr>
                </a:solidFill>
                <a:latin typeface="Arial" panose="020B0604020202020204" pitchFamily="34" charset="0"/>
                <a:cs typeface="Arial" panose="020B0604020202020204" pitchFamily="34" charset="0"/>
              </a:rPr>
              <a:t>and </a:t>
            </a:r>
            <a:endParaRPr lang="en-US" sz="1000" b="1" dirty="0" smtClean="0">
              <a:solidFill>
                <a:schemeClr val="accent6">
                  <a:lumMod val="60000"/>
                  <a:lumOff val="40000"/>
                </a:schemeClr>
              </a:solidFill>
              <a:latin typeface="Arial" panose="020B0604020202020204" pitchFamily="34" charset="0"/>
              <a:cs typeface="Arial" panose="020B0604020202020204" pitchFamily="34" charset="0"/>
            </a:endParaRPr>
          </a:p>
          <a:p>
            <a:r>
              <a:rPr lang="en-US" sz="1000" b="1" dirty="0" smtClean="0">
                <a:solidFill>
                  <a:schemeClr val="accent6">
                    <a:lumMod val="60000"/>
                    <a:lumOff val="40000"/>
                  </a:schemeClr>
                </a:solidFill>
                <a:latin typeface="Arial" panose="020B0604020202020204" pitchFamily="34" charset="0"/>
                <a:cs typeface="Arial" panose="020B0604020202020204" pitchFamily="34" charset="0"/>
              </a:rPr>
              <a:t>other biomass), 1%</a:t>
            </a:r>
            <a:r>
              <a:rPr lang="en-US" sz="1000" dirty="0" smtClean="0">
                <a:solidFill>
                  <a:schemeClr val="accent6">
                    <a:lumMod val="60000"/>
                    <a:lumOff val="40000"/>
                  </a:schemeClr>
                </a:solidFill>
                <a:latin typeface="Arial" panose="020B0604020202020204" pitchFamily="34" charset="0"/>
                <a:cs typeface="Arial" panose="020B0604020202020204" pitchFamily="34" charset="0"/>
              </a:rPr>
              <a:t> </a:t>
            </a:r>
            <a:endParaRPr lang="en-US" sz="1000" dirty="0">
              <a:solidFill>
                <a:schemeClr val="accent6">
                  <a:lumMod val="60000"/>
                  <a:lumOff val="40000"/>
                </a:schemeClr>
              </a:solidFill>
              <a:latin typeface="Arial" panose="020B0604020202020204" pitchFamily="34" charset="0"/>
              <a:cs typeface="Arial" panose="020B0604020202020204" pitchFamily="34" charset="0"/>
            </a:endParaRPr>
          </a:p>
        </p:txBody>
      </p:sp>
      <p:sp>
        <p:nvSpPr>
          <p:cNvPr id="28" name="Rectangle 27"/>
          <p:cNvSpPr/>
          <p:nvPr/>
        </p:nvSpPr>
        <p:spPr>
          <a:xfrm>
            <a:off x="1678702" y="2074003"/>
            <a:ext cx="795412" cy="246221"/>
          </a:xfrm>
          <a:prstGeom prst="rect">
            <a:avLst/>
          </a:prstGeom>
        </p:spPr>
        <p:txBody>
          <a:bodyPr wrap="square">
            <a:spAutoFit/>
          </a:bodyPr>
          <a:lstStyle/>
          <a:p>
            <a:r>
              <a:rPr lang="en-US" sz="1000" b="1" dirty="0" smtClean="0">
                <a:solidFill>
                  <a:schemeClr val="bg1">
                    <a:lumMod val="65000"/>
                  </a:schemeClr>
                </a:solidFill>
                <a:latin typeface="Arial" panose="020B0604020202020204" pitchFamily="34" charset="0"/>
                <a:cs typeface="Arial" panose="020B0604020202020204" pitchFamily="34" charset="0"/>
              </a:rPr>
              <a:t>other, 3%</a:t>
            </a:r>
            <a:r>
              <a:rPr lang="en-US" sz="1000" dirty="0" smtClean="0">
                <a:solidFill>
                  <a:schemeClr val="bg1">
                    <a:lumMod val="65000"/>
                  </a:schemeClr>
                </a:solidFill>
                <a:latin typeface="Arial" panose="020B0604020202020204" pitchFamily="34" charset="0"/>
                <a:cs typeface="Arial" panose="020B0604020202020204" pitchFamily="34" charset="0"/>
              </a:rPr>
              <a:t> </a:t>
            </a:r>
            <a:endParaRPr lang="en-US" sz="1000" dirty="0">
              <a:solidFill>
                <a:schemeClr val="bg1">
                  <a:lumMod val="65000"/>
                </a:schemeClr>
              </a:solidFill>
              <a:latin typeface="Arial" panose="020B0604020202020204" pitchFamily="34" charset="0"/>
              <a:cs typeface="Arial" panose="020B0604020202020204" pitchFamily="34" charset="0"/>
            </a:endParaRPr>
          </a:p>
        </p:txBody>
      </p:sp>
      <p:sp>
        <p:nvSpPr>
          <p:cNvPr id="29" name="Rectangle 28"/>
          <p:cNvSpPr/>
          <p:nvPr/>
        </p:nvSpPr>
        <p:spPr>
          <a:xfrm>
            <a:off x="294132" y="1517545"/>
            <a:ext cx="4114800" cy="461665"/>
          </a:xfrm>
          <a:prstGeom prst="rect">
            <a:avLst/>
          </a:prstGeom>
        </p:spPr>
        <p:txBody>
          <a:bodyPr wrap="square">
            <a:spAutoFit/>
          </a:bodyPr>
          <a:lstStyle/>
          <a:p>
            <a:r>
              <a:rPr lang="en-US" sz="1200" b="1" dirty="0">
                <a:latin typeface="Arial" panose="020B0604020202020204" pitchFamily="34" charset="0"/>
                <a:cs typeface="Arial" panose="020B0604020202020204" pitchFamily="34" charset="0"/>
              </a:rPr>
              <a:t>Electricity: </a:t>
            </a:r>
            <a:r>
              <a:rPr lang="en-US" sz="1200" b="1" dirty="0" smtClean="0">
                <a:latin typeface="Arial" panose="020B0604020202020204" pitchFamily="34" charset="0"/>
                <a:cs typeface="Arial" panose="020B0604020202020204" pitchFamily="34" charset="0"/>
              </a:rPr>
              <a:t>components </a:t>
            </a:r>
            <a:r>
              <a:rPr lang="en-US" sz="1200" b="1" dirty="0">
                <a:latin typeface="Arial" panose="020B0604020202020204" pitchFamily="34" charset="0"/>
                <a:cs typeface="Arial" panose="020B0604020202020204" pitchFamily="34" charset="0"/>
              </a:rPr>
              <a:t>of </a:t>
            </a:r>
            <a:r>
              <a:rPr lang="en-US" sz="1200" b="1" dirty="0" smtClean="0">
                <a:latin typeface="Arial" panose="020B0604020202020204" pitchFamily="34" charset="0"/>
                <a:cs typeface="Arial" panose="020B0604020202020204" pitchFamily="34" charset="0"/>
              </a:rPr>
              <a:t>onsite generation</a:t>
            </a:r>
            <a:r>
              <a:rPr lang="en-US" sz="1200" b="1" dirty="0">
                <a:latin typeface="Arial" panose="020B0604020202020204" pitchFamily="34" charset="0"/>
                <a:cs typeface="Arial" panose="020B0604020202020204" pitchFamily="34" charset="0"/>
              </a:rPr>
              <a:t>, </a:t>
            </a:r>
            <a:r>
              <a:rPr lang="en-US" sz="1200" b="1" dirty="0" smtClean="0">
                <a:latin typeface="Arial" panose="020B0604020202020204" pitchFamily="34" charset="0"/>
                <a:cs typeface="Arial" panose="020B0604020202020204" pitchFamily="34" charset="0"/>
              </a:rPr>
              <a:t>2018</a:t>
            </a:r>
          </a:p>
          <a:p>
            <a:r>
              <a:rPr lang="en-US" sz="1200" dirty="0" smtClean="0">
                <a:latin typeface="Arial" panose="020B0604020202020204" pitchFamily="34" charset="0"/>
                <a:cs typeface="Arial" panose="020B0604020202020204" pitchFamily="34" charset="0"/>
              </a:rPr>
              <a:t>percentage of million </a:t>
            </a:r>
            <a:r>
              <a:rPr lang="en-US" sz="1200" dirty="0" err="1" smtClean="0">
                <a:latin typeface="Arial" panose="020B0604020202020204" pitchFamily="34" charset="0"/>
                <a:cs typeface="Arial" panose="020B0604020202020204" pitchFamily="34" charset="0"/>
              </a:rPr>
              <a:t>kilowatthours</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MMkWh</a:t>
            </a:r>
            <a:r>
              <a:rPr lang="en-US" sz="1200" dirty="0" smtClean="0">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p:txBody>
      </p:sp>
      <p:sp>
        <p:nvSpPr>
          <p:cNvPr id="30" name="TextBox 29"/>
          <p:cNvSpPr txBox="1"/>
          <p:nvPr/>
        </p:nvSpPr>
        <p:spPr>
          <a:xfrm>
            <a:off x="294132" y="4365211"/>
            <a:ext cx="11603736" cy="110799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Cogeneration </a:t>
            </a:r>
            <a:r>
              <a:rPr lang="en-US" sz="1400" dirty="0" smtClean="0">
                <a:latin typeface="Arial" panose="020B0604020202020204" pitchFamily="34" charset="0"/>
                <a:cs typeface="Arial" panose="020B0604020202020204" pitchFamily="34" charset="0"/>
              </a:rPr>
              <a:t>was </a:t>
            </a:r>
            <a:r>
              <a:rPr lang="en-US" sz="1400" dirty="0">
                <a:latin typeface="Arial" panose="020B0604020202020204" pitchFamily="34" charset="0"/>
                <a:cs typeface="Arial" panose="020B0604020202020204" pitchFamily="34" charset="0"/>
              </a:rPr>
              <a:t>the most prominent in the </a:t>
            </a:r>
            <a:r>
              <a:rPr lang="en-US" sz="1400" dirty="0" smtClean="0">
                <a:latin typeface="Arial" panose="020B0604020202020204" pitchFamily="34" charset="0"/>
                <a:cs typeface="Arial" panose="020B0604020202020204" pitchFamily="34" charset="0"/>
              </a:rPr>
              <a:t>South (97%) and Midwest (96%).</a:t>
            </a:r>
            <a:endParaRPr lang="en-US" sz="1400"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Most (96%) electricity onsite generation came from cogeneration. Cogeneration was the most common component of onsite generation for all regions.</a:t>
            </a:r>
          </a:p>
          <a:p>
            <a:pPr marL="285750" indent="-2857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Renewable energy </a:t>
            </a:r>
            <a:r>
              <a:rPr lang="en-US" sz="1400" dirty="0">
                <a:latin typeface="Arial" panose="020B0604020202020204" pitchFamily="34" charset="0"/>
                <a:cs typeface="Arial" panose="020B0604020202020204" pitchFamily="34" charset="0"/>
              </a:rPr>
              <a:t>(4</a:t>
            </a:r>
            <a:r>
              <a:rPr lang="en-US" sz="1400" dirty="0" smtClean="0">
                <a:latin typeface="Arial" panose="020B0604020202020204" pitchFamily="34" charset="0"/>
                <a:cs typeface="Arial" panose="020B0604020202020204" pitchFamily="34" charset="0"/>
              </a:rPr>
              <a:t>%) and other sources (9%) were used for onsite generation most in the Northeast.</a:t>
            </a:r>
          </a:p>
        </p:txBody>
      </p:sp>
      <p:sp>
        <p:nvSpPr>
          <p:cNvPr id="5" name="TextBox 4"/>
          <p:cNvSpPr txBox="1"/>
          <p:nvPr/>
        </p:nvSpPr>
        <p:spPr>
          <a:xfrm>
            <a:off x="3252643" y="2795492"/>
            <a:ext cx="642048" cy="246221"/>
          </a:xfrm>
          <a:prstGeom prst="rect">
            <a:avLst/>
          </a:prstGeom>
          <a:noFill/>
        </p:spPr>
        <p:txBody>
          <a:bodyPr wrap="square" rtlCol="0">
            <a:spAutoFit/>
          </a:bodyPr>
          <a:lstStyle/>
          <a:p>
            <a:r>
              <a:rPr lang="en-US" sz="1000" b="1" dirty="0" smtClean="0">
                <a:solidFill>
                  <a:schemeClr val="tx1">
                    <a:lumMod val="75000"/>
                    <a:lumOff val="25000"/>
                  </a:schemeClr>
                </a:solidFill>
                <a:latin typeface="Arial" panose="020B0604020202020204" pitchFamily="34" charset="0"/>
                <a:cs typeface="Arial" panose="020B0604020202020204" pitchFamily="34" charset="0"/>
              </a:rPr>
              <a:t>87%</a:t>
            </a:r>
            <a:endParaRPr lang="en-US" sz="10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1" name="TextBox 30"/>
          <p:cNvSpPr txBox="1"/>
          <p:nvPr/>
        </p:nvSpPr>
        <p:spPr>
          <a:xfrm>
            <a:off x="10678406" y="2201310"/>
            <a:ext cx="642048" cy="246221"/>
          </a:xfrm>
          <a:prstGeom prst="rect">
            <a:avLst/>
          </a:prstGeom>
          <a:noFill/>
        </p:spPr>
        <p:txBody>
          <a:bodyPr wrap="square" rtlCol="0">
            <a:spAutoFit/>
          </a:bodyPr>
          <a:lstStyle/>
          <a:p>
            <a:r>
              <a:rPr lang="en-US" sz="1000" b="1" dirty="0" smtClean="0">
                <a:solidFill>
                  <a:schemeClr val="accent6">
                    <a:lumMod val="60000"/>
                    <a:lumOff val="40000"/>
                  </a:schemeClr>
                </a:solidFill>
                <a:latin typeface="Arial" panose="020B0604020202020204" pitchFamily="34" charset="0"/>
                <a:cs typeface="Arial" panose="020B0604020202020204" pitchFamily="34" charset="0"/>
              </a:rPr>
              <a:t>3%</a:t>
            </a:r>
            <a:endParaRPr lang="en-US" sz="1000" b="1" dirty="0">
              <a:solidFill>
                <a:schemeClr val="accent6">
                  <a:lumMod val="60000"/>
                  <a:lumOff val="40000"/>
                </a:schemeClr>
              </a:solidFill>
              <a:latin typeface="Arial" panose="020B0604020202020204" pitchFamily="34" charset="0"/>
              <a:cs typeface="Arial" panose="020B0604020202020204" pitchFamily="34" charset="0"/>
            </a:endParaRPr>
          </a:p>
        </p:txBody>
      </p:sp>
      <p:sp>
        <p:nvSpPr>
          <p:cNvPr id="32" name="TextBox 31"/>
          <p:cNvSpPr txBox="1"/>
          <p:nvPr/>
        </p:nvSpPr>
        <p:spPr>
          <a:xfrm>
            <a:off x="4920586" y="2316012"/>
            <a:ext cx="642048" cy="246221"/>
          </a:xfrm>
          <a:prstGeom prst="rect">
            <a:avLst/>
          </a:prstGeom>
          <a:noFill/>
        </p:spPr>
        <p:txBody>
          <a:bodyPr wrap="square" rtlCol="0">
            <a:spAutoFit/>
          </a:bodyPr>
          <a:lstStyle/>
          <a:p>
            <a:r>
              <a:rPr lang="en-US" sz="1000" b="1" dirty="0">
                <a:solidFill>
                  <a:schemeClr val="accent6">
                    <a:lumMod val="60000"/>
                    <a:lumOff val="40000"/>
                  </a:schemeClr>
                </a:solidFill>
                <a:latin typeface="Arial" panose="020B0604020202020204" pitchFamily="34" charset="0"/>
                <a:cs typeface="Arial" panose="020B0604020202020204" pitchFamily="34" charset="0"/>
              </a:rPr>
              <a:t>4</a:t>
            </a:r>
            <a:r>
              <a:rPr lang="en-US" sz="1000" b="1" dirty="0" smtClean="0">
                <a:solidFill>
                  <a:schemeClr val="accent6">
                    <a:lumMod val="60000"/>
                    <a:lumOff val="40000"/>
                  </a:schemeClr>
                </a:solidFill>
                <a:latin typeface="Arial" panose="020B0604020202020204" pitchFamily="34" charset="0"/>
                <a:cs typeface="Arial" panose="020B0604020202020204" pitchFamily="34" charset="0"/>
              </a:rPr>
              <a:t>%</a:t>
            </a:r>
            <a:endParaRPr lang="en-US" sz="1000" b="1" dirty="0">
              <a:solidFill>
                <a:schemeClr val="accent6">
                  <a:lumMod val="60000"/>
                  <a:lumOff val="40000"/>
                </a:schemeClr>
              </a:solidFill>
              <a:latin typeface="Arial" panose="020B0604020202020204" pitchFamily="34" charset="0"/>
              <a:cs typeface="Arial" panose="020B0604020202020204" pitchFamily="34" charset="0"/>
            </a:endParaRPr>
          </a:p>
        </p:txBody>
      </p:sp>
      <p:sp>
        <p:nvSpPr>
          <p:cNvPr id="33" name="TextBox 32"/>
          <p:cNvSpPr txBox="1"/>
          <p:nvPr/>
        </p:nvSpPr>
        <p:spPr>
          <a:xfrm>
            <a:off x="6536537" y="2154542"/>
            <a:ext cx="642048" cy="246221"/>
          </a:xfrm>
          <a:prstGeom prst="rect">
            <a:avLst/>
          </a:prstGeom>
          <a:noFill/>
        </p:spPr>
        <p:txBody>
          <a:bodyPr wrap="square" rtlCol="0">
            <a:spAutoFit/>
          </a:bodyPr>
          <a:lstStyle/>
          <a:p>
            <a:r>
              <a:rPr lang="en-US" sz="1000" b="1" dirty="0" smtClean="0">
                <a:solidFill>
                  <a:schemeClr val="accent6">
                    <a:lumMod val="60000"/>
                    <a:lumOff val="40000"/>
                  </a:schemeClr>
                </a:solidFill>
                <a:latin typeface="Arial" panose="020B0604020202020204" pitchFamily="34" charset="0"/>
                <a:cs typeface="Arial" panose="020B0604020202020204" pitchFamily="34" charset="0"/>
              </a:rPr>
              <a:t>2%</a:t>
            </a:r>
            <a:endParaRPr lang="en-US" sz="1000" b="1" dirty="0">
              <a:solidFill>
                <a:schemeClr val="accent6">
                  <a:lumMod val="60000"/>
                  <a:lumOff val="40000"/>
                </a:schemeClr>
              </a:solidFill>
              <a:latin typeface="Arial" panose="020B0604020202020204" pitchFamily="34" charset="0"/>
              <a:cs typeface="Arial" panose="020B0604020202020204" pitchFamily="34" charset="0"/>
            </a:endParaRPr>
          </a:p>
        </p:txBody>
      </p:sp>
      <p:sp>
        <p:nvSpPr>
          <p:cNvPr id="34" name="TextBox 33"/>
          <p:cNvSpPr txBox="1"/>
          <p:nvPr/>
        </p:nvSpPr>
        <p:spPr>
          <a:xfrm>
            <a:off x="6259666" y="2078199"/>
            <a:ext cx="642048" cy="246221"/>
          </a:xfrm>
          <a:prstGeom prst="rect">
            <a:avLst/>
          </a:prstGeom>
          <a:noFill/>
        </p:spPr>
        <p:txBody>
          <a:bodyPr wrap="square" rtlCol="0">
            <a:spAutoFit/>
          </a:bodyPr>
          <a:lstStyle/>
          <a:p>
            <a:r>
              <a:rPr lang="en-US" sz="1000" b="1" dirty="0" smtClean="0">
                <a:solidFill>
                  <a:schemeClr val="bg1">
                    <a:lumMod val="65000"/>
                  </a:schemeClr>
                </a:solidFill>
                <a:latin typeface="Arial" panose="020B0604020202020204" pitchFamily="34" charset="0"/>
                <a:cs typeface="Arial" panose="020B0604020202020204" pitchFamily="34" charset="0"/>
              </a:rPr>
              <a:t>2%</a:t>
            </a:r>
            <a:endParaRPr lang="en-US" sz="1000" b="1" dirty="0">
              <a:solidFill>
                <a:schemeClr val="bg1">
                  <a:lumMod val="65000"/>
                </a:schemeClr>
              </a:solidFill>
              <a:latin typeface="Arial" panose="020B0604020202020204" pitchFamily="34" charset="0"/>
              <a:cs typeface="Arial" panose="020B0604020202020204" pitchFamily="34" charset="0"/>
            </a:endParaRPr>
          </a:p>
        </p:txBody>
      </p:sp>
      <p:sp>
        <p:nvSpPr>
          <p:cNvPr id="35" name="TextBox 34"/>
          <p:cNvSpPr txBox="1"/>
          <p:nvPr/>
        </p:nvSpPr>
        <p:spPr>
          <a:xfrm>
            <a:off x="8178789" y="2069791"/>
            <a:ext cx="642048" cy="246221"/>
          </a:xfrm>
          <a:prstGeom prst="rect">
            <a:avLst/>
          </a:prstGeom>
          <a:noFill/>
        </p:spPr>
        <p:txBody>
          <a:bodyPr wrap="square" rtlCol="0">
            <a:spAutoFit/>
          </a:bodyPr>
          <a:lstStyle/>
          <a:p>
            <a:r>
              <a:rPr lang="en-US" sz="1000" b="1" dirty="0" smtClean="0">
                <a:solidFill>
                  <a:schemeClr val="bg1">
                    <a:lumMod val="65000"/>
                  </a:schemeClr>
                </a:solidFill>
                <a:latin typeface="Arial" panose="020B0604020202020204" pitchFamily="34" charset="0"/>
                <a:cs typeface="Arial" panose="020B0604020202020204" pitchFamily="34" charset="0"/>
              </a:rPr>
              <a:t>2%</a:t>
            </a:r>
            <a:endParaRPr lang="en-US" sz="1000" b="1" dirty="0">
              <a:solidFill>
                <a:schemeClr val="bg1">
                  <a:lumMod val="65000"/>
                </a:schemeClr>
              </a:solidFill>
              <a:latin typeface="Arial" panose="020B0604020202020204" pitchFamily="34" charset="0"/>
              <a:cs typeface="Arial" panose="020B0604020202020204" pitchFamily="34" charset="0"/>
            </a:endParaRPr>
          </a:p>
        </p:txBody>
      </p:sp>
      <p:sp>
        <p:nvSpPr>
          <p:cNvPr id="36" name="TextBox 35"/>
          <p:cNvSpPr txBox="1"/>
          <p:nvPr/>
        </p:nvSpPr>
        <p:spPr>
          <a:xfrm>
            <a:off x="10206341" y="2080125"/>
            <a:ext cx="642048" cy="246221"/>
          </a:xfrm>
          <a:prstGeom prst="rect">
            <a:avLst/>
          </a:prstGeom>
          <a:noFill/>
        </p:spPr>
        <p:txBody>
          <a:bodyPr wrap="square" rtlCol="0">
            <a:spAutoFit/>
          </a:bodyPr>
          <a:lstStyle/>
          <a:p>
            <a:r>
              <a:rPr lang="en-US" sz="1000" b="1" dirty="0" smtClean="0">
                <a:solidFill>
                  <a:schemeClr val="bg1">
                    <a:lumMod val="65000"/>
                  </a:schemeClr>
                </a:solidFill>
                <a:latin typeface="Arial" panose="020B0604020202020204" pitchFamily="34" charset="0"/>
                <a:cs typeface="Arial" panose="020B0604020202020204" pitchFamily="34" charset="0"/>
              </a:rPr>
              <a:t>7%</a:t>
            </a:r>
            <a:endParaRPr lang="en-US" sz="1000" b="1" dirty="0">
              <a:solidFill>
                <a:schemeClr val="bg1">
                  <a:lumMod val="65000"/>
                </a:schemeClr>
              </a:solidFill>
              <a:latin typeface="Arial" panose="020B0604020202020204" pitchFamily="34" charset="0"/>
              <a:cs typeface="Arial" panose="020B0604020202020204" pitchFamily="34" charset="0"/>
            </a:endParaRPr>
          </a:p>
        </p:txBody>
      </p:sp>
      <p:sp>
        <p:nvSpPr>
          <p:cNvPr id="37" name="TextBox 36"/>
          <p:cNvSpPr txBox="1"/>
          <p:nvPr/>
        </p:nvSpPr>
        <p:spPr>
          <a:xfrm>
            <a:off x="5370325" y="2432006"/>
            <a:ext cx="642048" cy="246221"/>
          </a:xfrm>
          <a:prstGeom prst="rect">
            <a:avLst/>
          </a:prstGeom>
          <a:noFill/>
        </p:spPr>
        <p:txBody>
          <a:bodyPr wrap="square" rtlCol="0">
            <a:spAutoFit/>
          </a:bodyPr>
          <a:lstStyle/>
          <a:p>
            <a:r>
              <a:rPr lang="en-US" sz="1000" b="1" dirty="0" smtClean="0">
                <a:solidFill>
                  <a:schemeClr val="tx1">
                    <a:lumMod val="75000"/>
                    <a:lumOff val="25000"/>
                  </a:schemeClr>
                </a:solidFill>
                <a:latin typeface="Arial" panose="020B0604020202020204" pitchFamily="34" charset="0"/>
                <a:cs typeface="Arial" panose="020B0604020202020204" pitchFamily="34" charset="0"/>
              </a:rPr>
              <a:t>96%</a:t>
            </a:r>
            <a:endParaRPr lang="en-US" sz="10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8" name="TextBox 37"/>
          <p:cNvSpPr txBox="1"/>
          <p:nvPr/>
        </p:nvSpPr>
        <p:spPr>
          <a:xfrm>
            <a:off x="7253904" y="2435783"/>
            <a:ext cx="642048" cy="246221"/>
          </a:xfrm>
          <a:prstGeom prst="rect">
            <a:avLst/>
          </a:prstGeom>
          <a:noFill/>
        </p:spPr>
        <p:txBody>
          <a:bodyPr wrap="square" rtlCol="0">
            <a:spAutoFit/>
          </a:bodyPr>
          <a:lstStyle/>
          <a:p>
            <a:r>
              <a:rPr lang="en-US" sz="1000" b="1" dirty="0" smtClean="0">
                <a:solidFill>
                  <a:schemeClr val="tx1">
                    <a:lumMod val="75000"/>
                    <a:lumOff val="25000"/>
                  </a:schemeClr>
                </a:solidFill>
                <a:latin typeface="Arial" panose="020B0604020202020204" pitchFamily="34" charset="0"/>
                <a:cs typeface="Arial" panose="020B0604020202020204" pitchFamily="34" charset="0"/>
              </a:rPr>
              <a:t>97%</a:t>
            </a:r>
            <a:endParaRPr lang="en-US" sz="10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9" name="TextBox 38"/>
          <p:cNvSpPr txBox="1"/>
          <p:nvPr/>
        </p:nvSpPr>
        <p:spPr>
          <a:xfrm>
            <a:off x="9223367" y="2429661"/>
            <a:ext cx="642048" cy="246221"/>
          </a:xfrm>
          <a:prstGeom prst="rect">
            <a:avLst/>
          </a:prstGeom>
          <a:noFill/>
        </p:spPr>
        <p:txBody>
          <a:bodyPr wrap="square" rtlCol="0">
            <a:spAutoFit/>
          </a:bodyPr>
          <a:lstStyle/>
          <a:p>
            <a:r>
              <a:rPr lang="en-US" sz="1000" b="1" dirty="0" smtClean="0">
                <a:solidFill>
                  <a:schemeClr val="tx1">
                    <a:lumMod val="75000"/>
                    <a:lumOff val="25000"/>
                  </a:schemeClr>
                </a:solidFill>
                <a:latin typeface="Arial" panose="020B0604020202020204" pitchFamily="34" charset="0"/>
                <a:cs typeface="Arial" panose="020B0604020202020204" pitchFamily="34" charset="0"/>
              </a:rPr>
              <a:t>90%</a:t>
            </a:r>
            <a:endParaRPr lang="en-US" sz="10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0" name="TextBox 39"/>
          <p:cNvSpPr txBox="1"/>
          <p:nvPr/>
        </p:nvSpPr>
        <p:spPr>
          <a:xfrm>
            <a:off x="4493644" y="2101762"/>
            <a:ext cx="642048" cy="246221"/>
          </a:xfrm>
          <a:prstGeom prst="rect">
            <a:avLst/>
          </a:prstGeom>
          <a:noFill/>
        </p:spPr>
        <p:txBody>
          <a:bodyPr wrap="square" rtlCol="0">
            <a:spAutoFit/>
          </a:bodyPr>
          <a:lstStyle/>
          <a:p>
            <a:r>
              <a:rPr lang="en-US" sz="1000" b="1" dirty="0" smtClean="0">
                <a:solidFill>
                  <a:schemeClr val="bg1">
                    <a:lumMod val="65000"/>
                  </a:schemeClr>
                </a:solidFill>
                <a:latin typeface="Arial" panose="020B0604020202020204" pitchFamily="34" charset="0"/>
                <a:cs typeface="Arial" panose="020B0604020202020204" pitchFamily="34" charset="0"/>
              </a:rPr>
              <a:t>9%</a:t>
            </a:r>
            <a:endParaRPr lang="en-US" sz="1000" b="1" dirty="0">
              <a:solidFill>
                <a:schemeClr val="bg1">
                  <a:lumMod val="65000"/>
                </a:schemeClr>
              </a:solidFill>
              <a:latin typeface="Arial" panose="020B0604020202020204" pitchFamily="34" charset="0"/>
              <a:cs typeface="Arial" panose="020B0604020202020204" pitchFamily="34" charset="0"/>
            </a:endParaRPr>
          </a:p>
        </p:txBody>
      </p:sp>
      <p:sp>
        <p:nvSpPr>
          <p:cNvPr id="41" name="TextBox 40"/>
          <p:cNvSpPr txBox="1"/>
          <p:nvPr/>
        </p:nvSpPr>
        <p:spPr>
          <a:xfrm>
            <a:off x="8455660" y="2154541"/>
            <a:ext cx="642048" cy="246221"/>
          </a:xfrm>
          <a:prstGeom prst="rect">
            <a:avLst/>
          </a:prstGeom>
          <a:noFill/>
        </p:spPr>
        <p:txBody>
          <a:bodyPr wrap="square" rtlCol="0">
            <a:spAutoFit/>
          </a:bodyPr>
          <a:lstStyle/>
          <a:p>
            <a:r>
              <a:rPr lang="en-US" sz="1000" b="1" dirty="0" smtClean="0">
                <a:solidFill>
                  <a:schemeClr val="accent6">
                    <a:lumMod val="60000"/>
                    <a:lumOff val="40000"/>
                  </a:schemeClr>
                </a:solidFill>
                <a:latin typeface="Arial" panose="020B0604020202020204" pitchFamily="34" charset="0"/>
                <a:cs typeface="Arial" panose="020B0604020202020204" pitchFamily="34" charset="0"/>
              </a:rPr>
              <a:t>1%</a:t>
            </a:r>
            <a:endParaRPr lang="en-US" sz="1000" b="1" dirty="0">
              <a:solidFill>
                <a:schemeClr val="accent6">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25571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845" y="352461"/>
            <a:ext cx="9632155" cy="1490472"/>
          </a:xfrm>
        </p:spPr>
        <p:txBody>
          <a:bodyPr/>
          <a:lstStyle/>
          <a:p>
            <a:r>
              <a:rPr lang="en-US" dirty="0" smtClean="0"/>
              <a:t>Top energy-consuming subsectors</a:t>
            </a:r>
            <a:endParaRPr lang="en-US" dirty="0"/>
          </a:p>
        </p:txBody>
      </p:sp>
      <p:sp>
        <p:nvSpPr>
          <p:cNvPr id="3" name="Text Placeholder 2"/>
          <p:cNvSpPr>
            <a:spLocks noGrp="1"/>
          </p:cNvSpPr>
          <p:nvPr>
            <p:ph type="body" sz="quarter" idx="13"/>
          </p:nvPr>
        </p:nvSpPr>
        <p:spPr/>
        <p:txBody>
          <a:bodyPr/>
          <a:lstStyle/>
          <a:p>
            <a:r>
              <a:rPr lang="en-US" dirty="0" smtClean="0"/>
              <a:t>These subsectors are typically the most energy-intensive within manufacturing, and they usually consume large amounts of energy for nonfuel (feedstock) purposes. </a:t>
            </a:r>
            <a:endParaRPr lang="en-US" dirty="0"/>
          </a:p>
        </p:txBody>
      </p:sp>
    </p:spTree>
    <p:extLst>
      <p:ext uri="{BB962C8B-B14F-4D97-AF65-F5344CB8AC3E}">
        <p14:creationId xmlns:p14="http://schemas.microsoft.com/office/powerpoint/2010/main" val="1421295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132" y="468687"/>
            <a:ext cx="11603736" cy="758952"/>
          </a:xfrm>
        </p:spPr>
        <p:txBody>
          <a:bodyPr/>
          <a:lstStyle/>
          <a:p>
            <a:r>
              <a:rPr lang="en-US" dirty="0" smtClean="0"/>
              <a:t>Four subsectors accounted for most manufacturing energy consumption</a:t>
            </a:r>
            <a:endParaRPr lang="en-US" dirty="0"/>
          </a:p>
        </p:txBody>
      </p:sp>
      <p:sp>
        <p:nvSpPr>
          <p:cNvPr id="3" name="Footer Placeholder 2"/>
          <p:cNvSpPr>
            <a:spLocks noGrp="1"/>
          </p:cNvSpPr>
          <p:nvPr>
            <p:ph type="ftr" sz="quarter" idx="11"/>
          </p:nvPr>
        </p:nvSpPr>
        <p:spPr/>
        <p:txBody>
          <a:bodyPr/>
          <a:lstStyle/>
          <a:p>
            <a:r>
              <a:rPr lang="en-US" dirty="0" smtClean="0">
                <a:solidFill>
                  <a:schemeClr val="accent1"/>
                </a:solidFill>
              </a:rPr>
              <a:t>#MECS2018 </a:t>
            </a:r>
            <a:r>
              <a:rPr lang="en-US" dirty="0" smtClean="0"/>
              <a:t>| </a:t>
            </a:r>
            <a:r>
              <a:rPr lang="en-US" dirty="0" smtClean="0">
                <a:solidFill>
                  <a:schemeClr val="tx1"/>
                </a:solidFill>
              </a:rPr>
              <a:t>www.eia.gov/consumption/manufacturing</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39B6C762-8557-4DA1-B8AC-C021AA8525D8}" type="slidenum">
              <a:rPr lang="en-US" smtClean="0"/>
              <a:pPr/>
              <a:t>36</a:t>
            </a:fld>
            <a:endParaRPr lang="en-US" dirty="0"/>
          </a:p>
        </p:txBody>
      </p:sp>
      <p:grpSp>
        <p:nvGrpSpPr>
          <p:cNvPr id="20" name="Group 19"/>
          <p:cNvGrpSpPr/>
          <p:nvPr/>
        </p:nvGrpSpPr>
        <p:grpSpPr>
          <a:xfrm>
            <a:off x="294132" y="2075109"/>
            <a:ext cx="3737804" cy="2760719"/>
            <a:chOff x="372398" y="1852174"/>
            <a:chExt cx="3737804" cy="2760719"/>
          </a:xfrm>
        </p:grpSpPr>
        <p:graphicFrame>
          <p:nvGraphicFramePr>
            <p:cNvPr id="6" name="Chart 5"/>
            <p:cNvGraphicFramePr>
              <a:graphicFrameLocks/>
            </p:cNvGraphicFramePr>
            <p:nvPr>
              <p:extLst>
                <p:ext uri="{D42A27DB-BD31-4B8C-83A1-F6EECF244321}">
                  <p14:modId xmlns:p14="http://schemas.microsoft.com/office/powerpoint/2010/main" val="153591698"/>
                </p:ext>
              </p:extLst>
            </p:nvPr>
          </p:nvGraphicFramePr>
          <p:xfrm>
            <a:off x="836884" y="1852174"/>
            <a:ext cx="2560320" cy="256032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372398" y="2069065"/>
              <a:ext cx="1005840"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c</a:t>
              </a:r>
              <a:r>
                <a:rPr lang="en-US" sz="900" dirty="0" smtClean="0">
                  <a:latin typeface="Arial" panose="020B0604020202020204" pitchFamily="34" charset="0"/>
                  <a:cs typeface="Arial" panose="020B0604020202020204" pitchFamily="34" charset="0"/>
                </a:rPr>
                <a:t>hemicals, 37%</a:t>
              </a:r>
              <a:endParaRPr lang="en-US" sz="900" dirty="0">
                <a:latin typeface="Arial" panose="020B0604020202020204" pitchFamily="34" charset="0"/>
                <a:cs typeface="Arial" panose="020B0604020202020204" pitchFamily="34" charset="0"/>
              </a:endParaRPr>
            </a:p>
          </p:txBody>
        </p:sp>
        <p:sp>
          <p:nvSpPr>
            <p:cNvPr id="8" name="TextBox 7"/>
            <p:cNvSpPr txBox="1"/>
            <p:nvPr/>
          </p:nvSpPr>
          <p:spPr>
            <a:xfrm>
              <a:off x="788719" y="4243561"/>
              <a:ext cx="1179037" cy="369332"/>
            </a:xfrm>
            <a:prstGeom prst="rect">
              <a:avLst/>
            </a:prstGeom>
            <a:noFill/>
          </p:spPr>
          <p:txBody>
            <a:bodyPr wrap="square" rtlCol="0">
              <a:spAutoFit/>
            </a:bodyPr>
            <a:lstStyle/>
            <a:p>
              <a:r>
                <a:rPr lang="en-US" sz="900" dirty="0" smtClean="0">
                  <a:latin typeface="Arial" panose="020B0604020202020204" pitchFamily="34" charset="0"/>
                  <a:cs typeface="Arial" panose="020B0604020202020204" pitchFamily="34" charset="0"/>
                </a:rPr>
                <a:t>petroleum and coal products, 22%</a:t>
              </a:r>
              <a:endParaRPr lang="en-US" sz="900" dirty="0">
                <a:latin typeface="Arial" panose="020B0604020202020204" pitchFamily="34" charset="0"/>
                <a:cs typeface="Arial" panose="020B0604020202020204" pitchFamily="34" charset="0"/>
              </a:endParaRPr>
            </a:p>
          </p:txBody>
        </p:sp>
        <p:sp>
          <p:nvSpPr>
            <p:cNvPr id="9" name="TextBox 8"/>
            <p:cNvSpPr txBox="1"/>
            <p:nvPr/>
          </p:nvSpPr>
          <p:spPr>
            <a:xfrm>
              <a:off x="2985724" y="3838951"/>
              <a:ext cx="822960" cy="230832"/>
            </a:xfrm>
            <a:prstGeom prst="rect">
              <a:avLst/>
            </a:prstGeom>
            <a:noFill/>
          </p:spPr>
          <p:txBody>
            <a:bodyPr wrap="square" rtlCol="0">
              <a:spAutoFit/>
            </a:bodyPr>
            <a:lstStyle/>
            <a:p>
              <a:r>
                <a:rPr lang="en-US" sz="900" dirty="0" smtClean="0">
                  <a:latin typeface="Arial" panose="020B0604020202020204" pitchFamily="34" charset="0"/>
                  <a:cs typeface="Arial" panose="020B0604020202020204" pitchFamily="34" charset="0"/>
                </a:rPr>
                <a:t>paper, 11%</a:t>
              </a:r>
              <a:endParaRPr lang="en-US" sz="900" dirty="0">
                <a:latin typeface="Arial" panose="020B0604020202020204" pitchFamily="34" charset="0"/>
                <a:cs typeface="Arial" panose="020B0604020202020204" pitchFamily="34" charset="0"/>
              </a:endParaRPr>
            </a:p>
          </p:txBody>
        </p:sp>
        <p:sp>
          <p:nvSpPr>
            <p:cNvPr id="10" name="TextBox 9"/>
            <p:cNvSpPr txBox="1"/>
            <p:nvPr/>
          </p:nvSpPr>
          <p:spPr>
            <a:xfrm>
              <a:off x="3268584" y="3055004"/>
              <a:ext cx="760160" cy="369332"/>
            </a:xfrm>
            <a:prstGeom prst="rect">
              <a:avLst/>
            </a:prstGeom>
            <a:noFill/>
          </p:spPr>
          <p:txBody>
            <a:bodyPr wrap="square" rtlCol="0">
              <a:spAutoFit/>
            </a:bodyPr>
            <a:lstStyle/>
            <a:p>
              <a:r>
                <a:rPr lang="en-US" sz="900" dirty="0" smtClean="0">
                  <a:latin typeface="Arial" panose="020B0604020202020204" pitchFamily="34" charset="0"/>
                  <a:cs typeface="Arial" panose="020B0604020202020204" pitchFamily="34" charset="0"/>
                </a:rPr>
                <a:t>primary </a:t>
              </a:r>
            </a:p>
            <a:p>
              <a:r>
                <a:rPr lang="en-US" sz="900" dirty="0" smtClean="0">
                  <a:latin typeface="Arial" panose="020B0604020202020204" pitchFamily="34" charset="0"/>
                  <a:cs typeface="Arial" panose="020B0604020202020204" pitchFamily="34" charset="0"/>
                </a:rPr>
                <a:t>metals, 8%</a:t>
              </a:r>
              <a:endParaRPr lang="en-US" sz="900" dirty="0">
                <a:latin typeface="Arial" panose="020B0604020202020204" pitchFamily="34" charset="0"/>
                <a:cs typeface="Arial" panose="020B0604020202020204" pitchFamily="34" charset="0"/>
              </a:endParaRPr>
            </a:p>
          </p:txBody>
        </p:sp>
        <p:sp>
          <p:nvSpPr>
            <p:cNvPr id="11" name="TextBox 10"/>
            <p:cNvSpPr txBox="1"/>
            <p:nvPr/>
          </p:nvSpPr>
          <p:spPr>
            <a:xfrm>
              <a:off x="3018517" y="2066311"/>
              <a:ext cx="1091685" cy="369332"/>
            </a:xfrm>
            <a:prstGeom prst="rect">
              <a:avLst/>
            </a:prstGeom>
            <a:noFill/>
          </p:spPr>
          <p:txBody>
            <a:bodyPr wrap="square" rtlCol="0">
              <a:spAutoFit/>
            </a:bodyPr>
            <a:lstStyle/>
            <a:p>
              <a:r>
                <a:rPr lang="en-US" sz="900" dirty="0" smtClean="0">
                  <a:latin typeface="Arial" panose="020B0604020202020204" pitchFamily="34" charset="0"/>
                  <a:cs typeface="Arial" panose="020B0604020202020204" pitchFamily="34" charset="0"/>
                </a:rPr>
                <a:t>all other subsectors, 23%</a:t>
              </a:r>
              <a:endParaRPr lang="en-US" sz="900" dirty="0">
                <a:latin typeface="Arial" panose="020B0604020202020204" pitchFamily="34" charset="0"/>
                <a:cs typeface="Arial" panose="020B0604020202020204" pitchFamily="34" charset="0"/>
              </a:endParaRPr>
            </a:p>
          </p:txBody>
        </p:sp>
        <p:sp>
          <p:nvSpPr>
            <p:cNvPr id="12" name="TextBox 11"/>
            <p:cNvSpPr txBox="1"/>
            <p:nvPr/>
          </p:nvSpPr>
          <p:spPr>
            <a:xfrm>
              <a:off x="1137908" y="2793394"/>
              <a:ext cx="1958273" cy="769441"/>
            </a:xfrm>
            <a:prstGeom prst="rect">
              <a:avLst/>
            </a:prstGeom>
            <a:noFill/>
          </p:spPr>
          <p:txBody>
            <a:bodyPr wrap="square" rtlCol="0">
              <a:spAutoFit/>
            </a:bodyPr>
            <a:lstStyle/>
            <a:p>
              <a:pPr algn="ctr"/>
              <a:r>
                <a:rPr lang="en-US" sz="1200" dirty="0" smtClean="0">
                  <a:latin typeface="Arial Black" panose="020B0A04020102020204" pitchFamily="34" charset="0"/>
                  <a:cs typeface="Arial" panose="020B0604020202020204" pitchFamily="34" charset="0"/>
                </a:rPr>
                <a:t>19,436 </a:t>
              </a:r>
            </a:p>
            <a:p>
              <a:pPr algn="ctr"/>
              <a:r>
                <a:rPr lang="en-US" sz="1050" dirty="0" smtClean="0">
                  <a:latin typeface="Arial Black" panose="020B0A04020102020204" pitchFamily="34" charset="0"/>
                  <a:cs typeface="Arial" panose="020B0604020202020204" pitchFamily="34" charset="0"/>
                </a:rPr>
                <a:t>trillion British </a:t>
              </a:r>
            </a:p>
            <a:p>
              <a:pPr algn="ctr"/>
              <a:r>
                <a:rPr lang="en-US" sz="1050" dirty="0" smtClean="0">
                  <a:latin typeface="Arial Black" panose="020B0A04020102020204" pitchFamily="34" charset="0"/>
                  <a:cs typeface="Arial" panose="020B0604020202020204" pitchFamily="34" charset="0"/>
                </a:rPr>
                <a:t>thermal units (</a:t>
              </a:r>
              <a:r>
                <a:rPr lang="en-US" sz="1050" dirty="0" err="1" smtClean="0">
                  <a:latin typeface="Arial Black" panose="020B0A04020102020204" pitchFamily="34" charset="0"/>
                  <a:cs typeface="Arial" panose="020B0604020202020204" pitchFamily="34" charset="0"/>
                </a:rPr>
                <a:t>TBtu</a:t>
              </a:r>
              <a:r>
                <a:rPr lang="en-US" sz="1050" dirty="0" smtClean="0">
                  <a:latin typeface="Arial Black" panose="020B0A04020102020204" pitchFamily="34" charset="0"/>
                  <a:cs typeface="Arial" panose="020B0604020202020204" pitchFamily="34" charset="0"/>
                </a:rPr>
                <a:t>)</a:t>
              </a:r>
            </a:p>
            <a:p>
              <a:pPr algn="ctr"/>
              <a:r>
                <a:rPr lang="en-US" sz="1100" dirty="0" smtClean="0">
                  <a:latin typeface="Arial" panose="020B0604020202020204" pitchFamily="34" charset="0"/>
                  <a:cs typeface="Arial" panose="020B0604020202020204" pitchFamily="34" charset="0"/>
                </a:rPr>
                <a:t>total U.S. consumption</a:t>
              </a:r>
              <a:endParaRPr lang="en-US" sz="1100" dirty="0">
                <a:latin typeface="Arial" panose="020B0604020202020204" pitchFamily="34" charset="0"/>
                <a:cs typeface="Arial" panose="020B0604020202020204" pitchFamily="34" charset="0"/>
              </a:endParaRPr>
            </a:p>
          </p:txBody>
        </p:sp>
      </p:grpSp>
      <p:sp>
        <p:nvSpPr>
          <p:cNvPr id="15" name="TextBox 14"/>
          <p:cNvSpPr txBox="1"/>
          <p:nvPr/>
        </p:nvSpPr>
        <p:spPr>
          <a:xfrm>
            <a:off x="294131" y="1374776"/>
            <a:ext cx="5104188"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Proportion of total energy consumption by subsector and region</a:t>
            </a:r>
          </a:p>
          <a:p>
            <a:r>
              <a:rPr lang="en-US" sz="1200" dirty="0" smtClean="0">
                <a:latin typeface="Arial" panose="020B0604020202020204" pitchFamily="34" charset="0"/>
                <a:cs typeface="Arial" panose="020B0604020202020204" pitchFamily="34" charset="0"/>
              </a:rPr>
              <a:t>percentage</a:t>
            </a:r>
            <a:endParaRPr lang="en-US" sz="1200" dirty="0">
              <a:latin typeface="Arial" panose="020B0604020202020204" pitchFamily="34" charset="0"/>
              <a:cs typeface="Arial" panose="020B0604020202020204" pitchFamily="34" charset="0"/>
            </a:endParaRPr>
          </a:p>
        </p:txBody>
      </p:sp>
      <p:sp>
        <p:nvSpPr>
          <p:cNvPr id="19" name="TextBox 18"/>
          <p:cNvSpPr txBox="1"/>
          <p:nvPr/>
        </p:nvSpPr>
        <p:spPr>
          <a:xfrm>
            <a:off x="7574084" y="1784168"/>
            <a:ext cx="4284750" cy="3123932"/>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The chemical, petroleum and coal products, paper, and primary metals subsectors accounted for 77% of manufacturing energy consumption in 2018.</a:t>
            </a:r>
          </a:p>
          <a:p>
            <a:pPr marL="285750" indent="-2857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Manufacturing consumption was highest in the South, and chemical manufacturing accounted for more than half (51%) of the South’s energy consumption.</a:t>
            </a:r>
          </a:p>
          <a:p>
            <a:pPr marL="285750" indent="-2857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Petroleum refineries accounted for 80% of the energy consumption in petroleum and coal products.</a:t>
            </a:r>
          </a:p>
          <a:p>
            <a:pPr marL="285750" indent="-2857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Iron and steel mills accounted for 70% of the energy consumption in primary metals.  </a:t>
            </a:r>
          </a:p>
        </p:txBody>
      </p:sp>
      <p:grpSp>
        <p:nvGrpSpPr>
          <p:cNvPr id="50" name="Group 49"/>
          <p:cNvGrpSpPr/>
          <p:nvPr/>
        </p:nvGrpSpPr>
        <p:grpSpPr>
          <a:xfrm>
            <a:off x="3576308" y="1920754"/>
            <a:ext cx="3930742" cy="3969771"/>
            <a:chOff x="3906888" y="1920754"/>
            <a:chExt cx="3930742" cy="3969771"/>
          </a:xfrm>
        </p:grpSpPr>
        <p:graphicFrame>
          <p:nvGraphicFramePr>
            <p:cNvPr id="16" name="Chart 15"/>
            <p:cNvGraphicFramePr>
              <a:graphicFrameLocks/>
            </p:cNvGraphicFramePr>
            <p:nvPr>
              <p:extLst>
                <p:ext uri="{D42A27DB-BD31-4B8C-83A1-F6EECF244321}">
                  <p14:modId xmlns:p14="http://schemas.microsoft.com/office/powerpoint/2010/main" val="241348318"/>
                </p:ext>
              </p:extLst>
            </p:nvPr>
          </p:nvGraphicFramePr>
          <p:xfrm>
            <a:off x="6126221" y="2182062"/>
            <a:ext cx="1554480" cy="15544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a:graphicFrameLocks/>
            </p:cNvGraphicFramePr>
            <p:nvPr>
              <p:extLst>
                <p:ext uri="{D42A27DB-BD31-4B8C-83A1-F6EECF244321}">
                  <p14:modId xmlns:p14="http://schemas.microsoft.com/office/powerpoint/2010/main" val="561119895"/>
                </p:ext>
              </p:extLst>
            </p:nvPr>
          </p:nvGraphicFramePr>
          <p:xfrm>
            <a:off x="4244340" y="4311221"/>
            <a:ext cx="1554480" cy="15544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p:cNvGraphicFramePr>
              <a:graphicFrameLocks/>
            </p:cNvGraphicFramePr>
            <p:nvPr>
              <p:extLst>
                <p:ext uri="{D42A27DB-BD31-4B8C-83A1-F6EECF244321}">
                  <p14:modId xmlns:p14="http://schemas.microsoft.com/office/powerpoint/2010/main" val="515794653"/>
                </p:ext>
              </p:extLst>
            </p:nvPr>
          </p:nvGraphicFramePr>
          <p:xfrm>
            <a:off x="6074998" y="4311221"/>
            <a:ext cx="1554480" cy="15544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p:cNvGraphicFramePr>
              <a:graphicFrameLocks/>
            </p:cNvGraphicFramePr>
            <p:nvPr>
              <p:extLst>
                <p:ext uri="{D42A27DB-BD31-4B8C-83A1-F6EECF244321}">
                  <p14:modId xmlns:p14="http://schemas.microsoft.com/office/powerpoint/2010/main" val="2242588376"/>
                </p:ext>
              </p:extLst>
            </p:nvPr>
          </p:nvGraphicFramePr>
          <p:xfrm>
            <a:off x="4174419" y="2183456"/>
            <a:ext cx="1554480" cy="1554480"/>
          </p:xfrm>
          <a:graphic>
            <a:graphicData uri="http://schemas.openxmlformats.org/drawingml/2006/chart">
              <c:chart xmlns:c="http://schemas.openxmlformats.org/drawingml/2006/chart" xmlns:r="http://schemas.openxmlformats.org/officeDocument/2006/relationships" r:id="rId6"/>
            </a:graphicData>
          </a:graphic>
        </p:graphicFrame>
        <p:sp>
          <p:nvSpPr>
            <p:cNvPr id="21" name="TextBox 20"/>
            <p:cNvSpPr txBox="1"/>
            <p:nvPr/>
          </p:nvSpPr>
          <p:spPr>
            <a:xfrm>
              <a:off x="4520518" y="1920754"/>
              <a:ext cx="1003412" cy="246221"/>
            </a:xfrm>
            <a:prstGeom prst="rect">
              <a:avLst/>
            </a:prstGeom>
            <a:noFill/>
          </p:spPr>
          <p:txBody>
            <a:bodyPr wrap="square" rtlCol="0">
              <a:spAutoFit/>
            </a:bodyPr>
            <a:lstStyle/>
            <a:p>
              <a:r>
                <a:rPr lang="en-US" sz="1000" b="1" dirty="0" smtClean="0">
                  <a:latin typeface="Arial" panose="020B0604020202020204" pitchFamily="34" charset="0"/>
                  <a:cs typeface="Arial" panose="020B0604020202020204" pitchFamily="34" charset="0"/>
                </a:rPr>
                <a:t>Northeast</a:t>
              </a:r>
              <a:endParaRPr lang="en-US" sz="1000" b="1" dirty="0">
                <a:latin typeface="Arial" panose="020B0604020202020204" pitchFamily="34" charset="0"/>
                <a:cs typeface="Arial" panose="020B0604020202020204" pitchFamily="34" charset="0"/>
              </a:endParaRPr>
            </a:p>
          </p:txBody>
        </p:sp>
        <p:sp>
          <p:nvSpPr>
            <p:cNvPr id="22" name="TextBox 21"/>
            <p:cNvSpPr txBox="1"/>
            <p:nvPr/>
          </p:nvSpPr>
          <p:spPr>
            <a:xfrm>
              <a:off x="4379387" y="2756741"/>
              <a:ext cx="1144543" cy="400110"/>
            </a:xfrm>
            <a:prstGeom prst="rect">
              <a:avLst/>
            </a:prstGeom>
            <a:noFill/>
          </p:spPr>
          <p:txBody>
            <a:bodyPr wrap="square" rtlCol="0">
              <a:spAutoFit/>
            </a:bodyPr>
            <a:lstStyle/>
            <a:p>
              <a:pPr algn="ctr"/>
              <a:r>
                <a:rPr lang="en-US" sz="1000" b="1" dirty="0" smtClean="0">
                  <a:latin typeface="Arial" panose="020B0604020202020204" pitchFamily="34" charset="0"/>
                  <a:cs typeface="Arial" panose="020B0604020202020204" pitchFamily="34" charset="0"/>
                </a:rPr>
                <a:t>1,223</a:t>
              </a:r>
            </a:p>
            <a:p>
              <a:pPr algn="ctr"/>
              <a:r>
                <a:rPr lang="en-US" sz="1000" dirty="0" err="1" smtClean="0">
                  <a:latin typeface="Arial" panose="020B0604020202020204" pitchFamily="34" charset="0"/>
                  <a:cs typeface="Arial" panose="020B0604020202020204" pitchFamily="34" charset="0"/>
                </a:rPr>
                <a:t>TBtu</a:t>
              </a:r>
              <a:endParaRPr lang="en-US" sz="1000" dirty="0">
                <a:latin typeface="Arial" panose="020B0604020202020204" pitchFamily="34" charset="0"/>
                <a:cs typeface="Arial" panose="020B0604020202020204" pitchFamily="34" charset="0"/>
              </a:endParaRPr>
            </a:p>
          </p:txBody>
        </p:sp>
        <p:sp>
          <p:nvSpPr>
            <p:cNvPr id="23" name="TextBox 22"/>
            <p:cNvSpPr txBox="1"/>
            <p:nvPr/>
          </p:nvSpPr>
          <p:spPr>
            <a:xfrm>
              <a:off x="4362517" y="2175657"/>
              <a:ext cx="535063" cy="230832"/>
            </a:xfrm>
            <a:prstGeom prst="rect">
              <a:avLst/>
            </a:prstGeom>
            <a:noFill/>
          </p:spPr>
          <p:txBody>
            <a:bodyPr wrap="square" rtlCol="0">
              <a:spAutoFit/>
            </a:bodyPr>
            <a:lstStyle/>
            <a:p>
              <a:r>
                <a:rPr lang="en-US" sz="900" dirty="0" smtClean="0">
                  <a:latin typeface="Arial" panose="020B0604020202020204" pitchFamily="34" charset="0"/>
                  <a:cs typeface="Arial" panose="020B0604020202020204" pitchFamily="34" charset="0"/>
                </a:rPr>
                <a:t>14%</a:t>
              </a:r>
              <a:endParaRPr lang="en-US" sz="900" dirty="0">
                <a:latin typeface="Arial" panose="020B0604020202020204" pitchFamily="34" charset="0"/>
                <a:cs typeface="Arial" panose="020B0604020202020204" pitchFamily="34" charset="0"/>
              </a:endParaRPr>
            </a:p>
          </p:txBody>
        </p:sp>
        <p:sp>
          <p:nvSpPr>
            <p:cNvPr id="24" name="TextBox 23"/>
            <p:cNvSpPr txBox="1"/>
            <p:nvPr/>
          </p:nvSpPr>
          <p:spPr>
            <a:xfrm>
              <a:off x="3906888" y="2829787"/>
              <a:ext cx="535063" cy="230832"/>
            </a:xfrm>
            <a:prstGeom prst="rect">
              <a:avLst/>
            </a:prstGeom>
            <a:noFill/>
          </p:spPr>
          <p:txBody>
            <a:bodyPr wrap="square" rtlCol="0">
              <a:spAutoFit/>
            </a:bodyPr>
            <a:lstStyle/>
            <a:p>
              <a:r>
                <a:rPr lang="en-US" sz="900" dirty="0" smtClean="0">
                  <a:latin typeface="Arial" panose="020B0604020202020204" pitchFamily="34" charset="0"/>
                  <a:cs typeface="Arial" panose="020B0604020202020204" pitchFamily="34" charset="0"/>
                </a:rPr>
                <a:t>22%</a:t>
              </a:r>
              <a:endParaRPr lang="en-US" sz="900" dirty="0">
                <a:latin typeface="Arial" panose="020B0604020202020204" pitchFamily="34" charset="0"/>
                <a:cs typeface="Arial" panose="020B0604020202020204" pitchFamily="34" charset="0"/>
              </a:endParaRPr>
            </a:p>
          </p:txBody>
        </p:sp>
        <p:sp>
          <p:nvSpPr>
            <p:cNvPr id="25" name="TextBox 24"/>
            <p:cNvSpPr txBox="1"/>
            <p:nvPr/>
          </p:nvSpPr>
          <p:spPr>
            <a:xfrm>
              <a:off x="4344028" y="3589141"/>
              <a:ext cx="535063" cy="230832"/>
            </a:xfrm>
            <a:prstGeom prst="rect">
              <a:avLst/>
            </a:prstGeom>
            <a:noFill/>
          </p:spPr>
          <p:txBody>
            <a:bodyPr wrap="square" rtlCol="0">
              <a:spAutoFit/>
            </a:bodyPr>
            <a:lstStyle/>
            <a:p>
              <a:r>
                <a:rPr lang="en-US" sz="900" dirty="0" smtClean="0">
                  <a:latin typeface="Arial" panose="020B0604020202020204" pitchFamily="34" charset="0"/>
                  <a:cs typeface="Arial" panose="020B0604020202020204" pitchFamily="34" charset="0"/>
                </a:rPr>
                <a:t>16%</a:t>
              </a:r>
              <a:endParaRPr lang="en-US" sz="900" dirty="0">
                <a:latin typeface="Arial" panose="020B0604020202020204" pitchFamily="34" charset="0"/>
                <a:cs typeface="Arial" panose="020B0604020202020204" pitchFamily="34" charset="0"/>
              </a:endParaRPr>
            </a:p>
          </p:txBody>
        </p:sp>
        <p:sp>
          <p:nvSpPr>
            <p:cNvPr id="26" name="TextBox 25"/>
            <p:cNvSpPr txBox="1"/>
            <p:nvPr/>
          </p:nvSpPr>
          <p:spPr>
            <a:xfrm>
              <a:off x="5193836" y="3514903"/>
              <a:ext cx="535063" cy="230832"/>
            </a:xfrm>
            <a:prstGeom prst="rect">
              <a:avLst/>
            </a:prstGeom>
            <a:noFill/>
          </p:spPr>
          <p:txBody>
            <a:bodyPr wrap="square" rtlCol="0">
              <a:spAutoFit/>
            </a:bodyPr>
            <a:lstStyle/>
            <a:p>
              <a:r>
                <a:rPr lang="en-US" sz="900" dirty="0" smtClean="0">
                  <a:latin typeface="Arial" panose="020B0604020202020204" pitchFamily="34" charset="0"/>
                  <a:cs typeface="Arial" panose="020B0604020202020204" pitchFamily="34" charset="0"/>
                </a:rPr>
                <a:t>13%</a:t>
              </a:r>
              <a:endParaRPr lang="en-US" sz="900" dirty="0">
                <a:latin typeface="Arial" panose="020B0604020202020204" pitchFamily="34" charset="0"/>
                <a:cs typeface="Arial" panose="020B0604020202020204" pitchFamily="34" charset="0"/>
              </a:endParaRPr>
            </a:p>
          </p:txBody>
        </p:sp>
        <p:sp>
          <p:nvSpPr>
            <p:cNvPr id="27" name="TextBox 26"/>
            <p:cNvSpPr txBox="1"/>
            <p:nvPr/>
          </p:nvSpPr>
          <p:spPr>
            <a:xfrm>
              <a:off x="5591158" y="2733764"/>
              <a:ext cx="535063" cy="230832"/>
            </a:xfrm>
            <a:prstGeom prst="rect">
              <a:avLst/>
            </a:prstGeom>
            <a:noFill/>
          </p:spPr>
          <p:txBody>
            <a:bodyPr wrap="square" rtlCol="0">
              <a:spAutoFit/>
            </a:bodyPr>
            <a:lstStyle/>
            <a:p>
              <a:r>
                <a:rPr lang="en-US" sz="900" dirty="0" smtClean="0">
                  <a:latin typeface="Arial" panose="020B0604020202020204" pitchFamily="34" charset="0"/>
                  <a:cs typeface="Arial" panose="020B0604020202020204" pitchFamily="34" charset="0"/>
                </a:rPr>
                <a:t>35%</a:t>
              </a:r>
              <a:endParaRPr lang="en-US" sz="900" dirty="0">
                <a:latin typeface="Arial" panose="020B0604020202020204" pitchFamily="34" charset="0"/>
                <a:cs typeface="Arial" panose="020B0604020202020204" pitchFamily="34" charset="0"/>
              </a:endParaRPr>
            </a:p>
          </p:txBody>
        </p:sp>
        <p:sp>
          <p:nvSpPr>
            <p:cNvPr id="29" name="TextBox 28"/>
            <p:cNvSpPr txBox="1"/>
            <p:nvPr/>
          </p:nvSpPr>
          <p:spPr>
            <a:xfrm>
              <a:off x="6081715" y="2272262"/>
              <a:ext cx="535063" cy="230832"/>
            </a:xfrm>
            <a:prstGeom prst="rect">
              <a:avLst/>
            </a:prstGeom>
            <a:noFill/>
          </p:spPr>
          <p:txBody>
            <a:bodyPr wrap="square" rtlCol="0">
              <a:spAutoFit/>
            </a:bodyPr>
            <a:lstStyle/>
            <a:p>
              <a:r>
                <a:rPr lang="en-US" sz="900" dirty="0" smtClean="0">
                  <a:latin typeface="Arial" panose="020B0604020202020204" pitchFamily="34" charset="0"/>
                  <a:cs typeface="Arial" panose="020B0604020202020204" pitchFamily="34" charset="0"/>
                </a:rPr>
                <a:t>23%</a:t>
              </a:r>
              <a:endParaRPr lang="en-US" sz="900" dirty="0">
                <a:latin typeface="Arial" panose="020B0604020202020204" pitchFamily="34" charset="0"/>
                <a:cs typeface="Arial" panose="020B0604020202020204" pitchFamily="34" charset="0"/>
              </a:endParaRPr>
            </a:p>
          </p:txBody>
        </p:sp>
        <p:sp>
          <p:nvSpPr>
            <p:cNvPr id="30" name="TextBox 29"/>
            <p:cNvSpPr txBox="1"/>
            <p:nvPr/>
          </p:nvSpPr>
          <p:spPr>
            <a:xfrm>
              <a:off x="5964010" y="3130692"/>
              <a:ext cx="535063" cy="230832"/>
            </a:xfrm>
            <a:prstGeom prst="rect">
              <a:avLst/>
            </a:prstGeom>
            <a:noFill/>
          </p:spPr>
          <p:txBody>
            <a:bodyPr wrap="square" rtlCol="0">
              <a:spAutoFit/>
            </a:bodyPr>
            <a:lstStyle/>
            <a:p>
              <a:r>
                <a:rPr lang="en-US" sz="900" dirty="0" smtClean="0">
                  <a:latin typeface="Arial" panose="020B0604020202020204" pitchFamily="34" charset="0"/>
                  <a:cs typeface="Arial" panose="020B0604020202020204" pitchFamily="34" charset="0"/>
                </a:rPr>
                <a:t>18%</a:t>
              </a:r>
              <a:endParaRPr lang="en-US" sz="900" dirty="0">
                <a:latin typeface="Arial" panose="020B0604020202020204" pitchFamily="34" charset="0"/>
                <a:cs typeface="Arial" panose="020B0604020202020204" pitchFamily="34" charset="0"/>
              </a:endParaRPr>
            </a:p>
          </p:txBody>
        </p:sp>
        <p:sp>
          <p:nvSpPr>
            <p:cNvPr id="31" name="TextBox 30"/>
            <p:cNvSpPr txBox="1"/>
            <p:nvPr/>
          </p:nvSpPr>
          <p:spPr>
            <a:xfrm>
              <a:off x="6499073" y="3575443"/>
              <a:ext cx="535063"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6</a:t>
              </a:r>
              <a:r>
                <a:rPr lang="en-US" sz="900" dirty="0" smtClean="0">
                  <a:latin typeface="Arial" panose="020B0604020202020204" pitchFamily="34" charset="0"/>
                  <a:cs typeface="Arial" panose="020B0604020202020204" pitchFamily="34" charset="0"/>
                </a:rPr>
                <a:t>%</a:t>
              </a:r>
              <a:endParaRPr lang="en-US" sz="900" dirty="0">
                <a:latin typeface="Arial" panose="020B0604020202020204" pitchFamily="34" charset="0"/>
                <a:cs typeface="Arial" panose="020B0604020202020204" pitchFamily="34" charset="0"/>
              </a:endParaRPr>
            </a:p>
          </p:txBody>
        </p:sp>
        <p:sp>
          <p:nvSpPr>
            <p:cNvPr id="32" name="TextBox 31"/>
            <p:cNvSpPr txBox="1"/>
            <p:nvPr/>
          </p:nvSpPr>
          <p:spPr>
            <a:xfrm>
              <a:off x="7130858" y="3496836"/>
              <a:ext cx="535063" cy="230832"/>
            </a:xfrm>
            <a:prstGeom prst="rect">
              <a:avLst/>
            </a:prstGeom>
            <a:noFill/>
          </p:spPr>
          <p:txBody>
            <a:bodyPr wrap="square" rtlCol="0">
              <a:spAutoFit/>
            </a:bodyPr>
            <a:lstStyle/>
            <a:p>
              <a:r>
                <a:rPr lang="en-US" sz="900" dirty="0" smtClean="0">
                  <a:latin typeface="Arial" panose="020B0604020202020204" pitchFamily="34" charset="0"/>
                  <a:cs typeface="Arial" panose="020B0604020202020204" pitchFamily="34" charset="0"/>
                </a:rPr>
                <a:t>20%</a:t>
              </a:r>
              <a:endParaRPr lang="en-US" sz="900" dirty="0">
                <a:latin typeface="Arial" panose="020B0604020202020204" pitchFamily="34" charset="0"/>
                <a:cs typeface="Arial" panose="020B0604020202020204" pitchFamily="34" charset="0"/>
              </a:endParaRPr>
            </a:p>
          </p:txBody>
        </p:sp>
        <p:sp>
          <p:nvSpPr>
            <p:cNvPr id="33" name="TextBox 32"/>
            <p:cNvSpPr txBox="1"/>
            <p:nvPr/>
          </p:nvSpPr>
          <p:spPr>
            <a:xfrm>
              <a:off x="7268793" y="2295503"/>
              <a:ext cx="535063" cy="230832"/>
            </a:xfrm>
            <a:prstGeom prst="rect">
              <a:avLst/>
            </a:prstGeom>
            <a:noFill/>
          </p:spPr>
          <p:txBody>
            <a:bodyPr wrap="square" rtlCol="0">
              <a:spAutoFit/>
            </a:bodyPr>
            <a:lstStyle/>
            <a:p>
              <a:r>
                <a:rPr lang="en-US" sz="900" dirty="0" smtClean="0">
                  <a:latin typeface="Arial" panose="020B0604020202020204" pitchFamily="34" charset="0"/>
                  <a:cs typeface="Arial" panose="020B0604020202020204" pitchFamily="34" charset="0"/>
                </a:rPr>
                <a:t>32%</a:t>
              </a:r>
              <a:endParaRPr lang="en-US" sz="900" dirty="0">
                <a:latin typeface="Arial" panose="020B0604020202020204" pitchFamily="34" charset="0"/>
                <a:cs typeface="Arial" panose="020B0604020202020204" pitchFamily="34" charset="0"/>
              </a:endParaRPr>
            </a:p>
          </p:txBody>
        </p:sp>
        <p:sp>
          <p:nvSpPr>
            <p:cNvPr id="34" name="TextBox 33"/>
            <p:cNvSpPr txBox="1"/>
            <p:nvPr/>
          </p:nvSpPr>
          <p:spPr>
            <a:xfrm>
              <a:off x="6486550" y="1927248"/>
              <a:ext cx="731520" cy="246221"/>
            </a:xfrm>
            <a:prstGeom prst="rect">
              <a:avLst/>
            </a:prstGeom>
            <a:noFill/>
          </p:spPr>
          <p:txBody>
            <a:bodyPr wrap="square" rtlCol="0">
              <a:spAutoFit/>
            </a:bodyPr>
            <a:lstStyle/>
            <a:p>
              <a:r>
                <a:rPr lang="en-US" sz="1000" b="1" dirty="0" smtClean="0">
                  <a:latin typeface="Arial" panose="020B0604020202020204" pitchFamily="34" charset="0"/>
                  <a:cs typeface="Arial" panose="020B0604020202020204" pitchFamily="34" charset="0"/>
                </a:rPr>
                <a:t>Midwest</a:t>
              </a:r>
              <a:endParaRPr lang="en-US" sz="1000" b="1" dirty="0">
                <a:latin typeface="Arial" panose="020B0604020202020204" pitchFamily="34" charset="0"/>
                <a:cs typeface="Arial" panose="020B0604020202020204" pitchFamily="34" charset="0"/>
              </a:endParaRPr>
            </a:p>
          </p:txBody>
        </p:sp>
        <p:sp>
          <p:nvSpPr>
            <p:cNvPr id="35" name="TextBox 34"/>
            <p:cNvSpPr txBox="1"/>
            <p:nvPr/>
          </p:nvSpPr>
          <p:spPr>
            <a:xfrm>
              <a:off x="6331189" y="2730585"/>
              <a:ext cx="1144543" cy="400110"/>
            </a:xfrm>
            <a:prstGeom prst="rect">
              <a:avLst/>
            </a:prstGeom>
            <a:noFill/>
          </p:spPr>
          <p:txBody>
            <a:bodyPr wrap="square" rtlCol="0">
              <a:spAutoFit/>
            </a:bodyPr>
            <a:lstStyle/>
            <a:p>
              <a:pPr algn="ctr"/>
              <a:r>
                <a:rPr lang="en-US" sz="1000" b="1" dirty="0" smtClean="0">
                  <a:latin typeface="Arial" panose="020B0604020202020204" pitchFamily="34" charset="0"/>
                  <a:cs typeface="Arial" panose="020B0604020202020204" pitchFamily="34" charset="0"/>
                </a:rPr>
                <a:t>4,300</a:t>
              </a:r>
            </a:p>
            <a:p>
              <a:pPr algn="ctr"/>
              <a:r>
                <a:rPr lang="en-US" sz="1000" dirty="0" err="1" smtClean="0">
                  <a:latin typeface="Arial" panose="020B0604020202020204" pitchFamily="34" charset="0"/>
                  <a:cs typeface="Arial" panose="020B0604020202020204" pitchFamily="34" charset="0"/>
                </a:rPr>
                <a:t>TBtu</a:t>
              </a:r>
              <a:endParaRPr lang="en-US" sz="1000" dirty="0">
                <a:latin typeface="Arial" panose="020B0604020202020204" pitchFamily="34" charset="0"/>
                <a:cs typeface="Arial" panose="020B0604020202020204" pitchFamily="34" charset="0"/>
              </a:endParaRPr>
            </a:p>
          </p:txBody>
        </p:sp>
        <p:sp>
          <p:nvSpPr>
            <p:cNvPr id="36" name="TextBox 35"/>
            <p:cNvSpPr txBox="1"/>
            <p:nvPr/>
          </p:nvSpPr>
          <p:spPr>
            <a:xfrm>
              <a:off x="4446615" y="4892305"/>
              <a:ext cx="1144543" cy="400110"/>
            </a:xfrm>
            <a:prstGeom prst="rect">
              <a:avLst/>
            </a:prstGeom>
            <a:noFill/>
          </p:spPr>
          <p:txBody>
            <a:bodyPr wrap="square" rtlCol="0">
              <a:spAutoFit/>
            </a:bodyPr>
            <a:lstStyle/>
            <a:p>
              <a:pPr algn="ctr"/>
              <a:r>
                <a:rPr lang="en-US" sz="1000" b="1" dirty="0" smtClean="0">
                  <a:latin typeface="Arial" panose="020B0604020202020204" pitchFamily="34" charset="0"/>
                  <a:cs typeface="Arial" panose="020B0604020202020204" pitchFamily="34" charset="0"/>
                </a:rPr>
                <a:t>11,292</a:t>
              </a:r>
            </a:p>
            <a:p>
              <a:pPr algn="ctr"/>
              <a:r>
                <a:rPr lang="en-US" sz="1000" dirty="0" err="1" smtClean="0">
                  <a:latin typeface="Arial" panose="020B0604020202020204" pitchFamily="34" charset="0"/>
                  <a:cs typeface="Arial" panose="020B0604020202020204" pitchFamily="34" charset="0"/>
                </a:rPr>
                <a:t>TBtu</a:t>
              </a:r>
              <a:endParaRPr lang="en-US" sz="1000" dirty="0">
                <a:latin typeface="Arial" panose="020B0604020202020204" pitchFamily="34" charset="0"/>
                <a:cs typeface="Arial" panose="020B0604020202020204" pitchFamily="34" charset="0"/>
              </a:endParaRPr>
            </a:p>
          </p:txBody>
        </p:sp>
        <p:sp>
          <p:nvSpPr>
            <p:cNvPr id="37" name="TextBox 36"/>
            <p:cNvSpPr txBox="1"/>
            <p:nvPr/>
          </p:nvSpPr>
          <p:spPr>
            <a:xfrm>
              <a:off x="4515326" y="4028035"/>
              <a:ext cx="1003412" cy="246221"/>
            </a:xfrm>
            <a:prstGeom prst="rect">
              <a:avLst/>
            </a:prstGeom>
            <a:noFill/>
          </p:spPr>
          <p:txBody>
            <a:bodyPr wrap="square" rtlCol="0">
              <a:spAutoFit/>
            </a:bodyPr>
            <a:lstStyle/>
            <a:p>
              <a:r>
                <a:rPr lang="en-US" sz="1000" b="1" dirty="0" smtClean="0">
                  <a:latin typeface="Arial" panose="020B0604020202020204" pitchFamily="34" charset="0"/>
                  <a:cs typeface="Arial" panose="020B0604020202020204" pitchFamily="34" charset="0"/>
                </a:rPr>
                <a:t>South</a:t>
              </a:r>
              <a:endParaRPr lang="en-US" sz="1000" b="1" dirty="0">
                <a:latin typeface="Arial" panose="020B0604020202020204" pitchFamily="34" charset="0"/>
                <a:cs typeface="Arial" panose="020B0604020202020204" pitchFamily="34" charset="0"/>
              </a:endParaRPr>
            </a:p>
          </p:txBody>
        </p:sp>
        <p:sp>
          <p:nvSpPr>
            <p:cNvPr id="38" name="TextBox 37"/>
            <p:cNvSpPr txBox="1"/>
            <p:nvPr/>
          </p:nvSpPr>
          <p:spPr>
            <a:xfrm>
              <a:off x="6279966" y="4895991"/>
              <a:ext cx="1144543" cy="400110"/>
            </a:xfrm>
            <a:prstGeom prst="rect">
              <a:avLst/>
            </a:prstGeom>
            <a:noFill/>
          </p:spPr>
          <p:txBody>
            <a:bodyPr wrap="square" rtlCol="0">
              <a:spAutoFit/>
            </a:bodyPr>
            <a:lstStyle/>
            <a:p>
              <a:pPr algn="ctr"/>
              <a:r>
                <a:rPr lang="en-US" sz="1000" b="1" dirty="0" smtClean="0">
                  <a:latin typeface="Arial" panose="020B0604020202020204" pitchFamily="34" charset="0"/>
                  <a:cs typeface="Arial" panose="020B0604020202020204" pitchFamily="34" charset="0"/>
                </a:rPr>
                <a:t>2,092</a:t>
              </a:r>
            </a:p>
            <a:p>
              <a:pPr algn="ctr"/>
              <a:r>
                <a:rPr lang="en-US" sz="1000" dirty="0" err="1" smtClean="0">
                  <a:latin typeface="Arial" panose="020B0604020202020204" pitchFamily="34" charset="0"/>
                  <a:cs typeface="Arial" panose="020B0604020202020204" pitchFamily="34" charset="0"/>
                </a:rPr>
                <a:t>TBtu</a:t>
              </a:r>
              <a:endParaRPr lang="en-US" sz="1000" dirty="0">
                <a:latin typeface="Arial" panose="020B0604020202020204" pitchFamily="34" charset="0"/>
                <a:cs typeface="Arial" panose="020B0604020202020204" pitchFamily="34" charset="0"/>
              </a:endParaRPr>
            </a:p>
          </p:txBody>
        </p:sp>
        <p:sp>
          <p:nvSpPr>
            <p:cNvPr id="39" name="TextBox 38"/>
            <p:cNvSpPr txBox="1"/>
            <p:nvPr/>
          </p:nvSpPr>
          <p:spPr>
            <a:xfrm>
              <a:off x="6401754" y="4029469"/>
              <a:ext cx="1003412" cy="246221"/>
            </a:xfrm>
            <a:prstGeom prst="rect">
              <a:avLst/>
            </a:prstGeom>
            <a:noFill/>
          </p:spPr>
          <p:txBody>
            <a:bodyPr wrap="square" rtlCol="0">
              <a:spAutoFit/>
            </a:bodyPr>
            <a:lstStyle/>
            <a:p>
              <a:r>
                <a:rPr lang="en-US" sz="1000" b="1" dirty="0" smtClean="0">
                  <a:latin typeface="Arial" panose="020B0604020202020204" pitchFamily="34" charset="0"/>
                  <a:cs typeface="Arial" panose="020B0604020202020204" pitchFamily="34" charset="0"/>
                </a:rPr>
                <a:t>West</a:t>
              </a:r>
              <a:endParaRPr lang="en-US" sz="1000" b="1" dirty="0">
                <a:latin typeface="Arial" panose="020B0604020202020204" pitchFamily="34" charset="0"/>
                <a:cs typeface="Arial" panose="020B0604020202020204" pitchFamily="34" charset="0"/>
              </a:endParaRPr>
            </a:p>
          </p:txBody>
        </p:sp>
        <p:sp>
          <p:nvSpPr>
            <p:cNvPr id="40" name="TextBox 39"/>
            <p:cNvSpPr txBox="1"/>
            <p:nvPr/>
          </p:nvSpPr>
          <p:spPr>
            <a:xfrm>
              <a:off x="3985455" y="4985310"/>
              <a:ext cx="535063" cy="230832"/>
            </a:xfrm>
            <a:prstGeom prst="rect">
              <a:avLst/>
            </a:prstGeom>
            <a:noFill/>
          </p:spPr>
          <p:txBody>
            <a:bodyPr wrap="square" rtlCol="0">
              <a:spAutoFit/>
            </a:bodyPr>
            <a:lstStyle/>
            <a:p>
              <a:r>
                <a:rPr lang="en-US" sz="900" dirty="0" smtClean="0">
                  <a:latin typeface="Arial" panose="020B0604020202020204" pitchFamily="34" charset="0"/>
                  <a:cs typeface="Arial" panose="020B0604020202020204" pitchFamily="34" charset="0"/>
                </a:rPr>
                <a:t>51%</a:t>
              </a:r>
              <a:endParaRPr lang="en-US" sz="900" dirty="0">
                <a:latin typeface="Arial" panose="020B0604020202020204" pitchFamily="34" charset="0"/>
                <a:cs typeface="Arial" panose="020B0604020202020204" pitchFamily="34" charset="0"/>
              </a:endParaRPr>
            </a:p>
          </p:txBody>
        </p:sp>
        <p:sp>
          <p:nvSpPr>
            <p:cNvPr id="41" name="TextBox 40"/>
            <p:cNvSpPr txBox="1"/>
            <p:nvPr/>
          </p:nvSpPr>
          <p:spPr>
            <a:xfrm>
              <a:off x="5233120" y="5644684"/>
              <a:ext cx="535063" cy="230832"/>
            </a:xfrm>
            <a:prstGeom prst="rect">
              <a:avLst/>
            </a:prstGeom>
            <a:noFill/>
          </p:spPr>
          <p:txBody>
            <a:bodyPr wrap="square" rtlCol="0">
              <a:spAutoFit/>
            </a:bodyPr>
            <a:lstStyle/>
            <a:p>
              <a:r>
                <a:rPr lang="en-US" sz="900" dirty="0" smtClean="0">
                  <a:latin typeface="Arial" panose="020B0604020202020204" pitchFamily="34" charset="0"/>
                  <a:cs typeface="Arial" panose="020B0604020202020204" pitchFamily="34" charset="0"/>
                </a:rPr>
                <a:t>20%</a:t>
              </a:r>
              <a:endParaRPr lang="en-US" sz="900" dirty="0">
                <a:latin typeface="Arial" panose="020B0604020202020204" pitchFamily="34" charset="0"/>
                <a:cs typeface="Arial" panose="020B0604020202020204" pitchFamily="34" charset="0"/>
              </a:endParaRPr>
            </a:p>
          </p:txBody>
        </p:sp>
        <p:sp>
          <p:nvSpPr>
            <p:cNvPr id="42" name="TextBox 41"/>
            <p:cNvSpPr txBox="1"/>
            <p:nvPr/>
          </p:nvSpPr>
          <p:spPr>
            <a:xfrm>
              <a:off x="5606814" y="4934502"/>
              <a:ext cx="535063" cy="230832"/>
            </a:xfrm>
            <a:prstGeom prst="rect">
              <a:avLst/>
            </a:prstGeom>
            <a:noFill/>
          </p:spPr>
          <p:txBody>
            <a:bodyPr wrap="square" rtlCol="0">
              <a:spAutoFit/>
            </a:bodyPr>
            <a:lstStyle/>
            <a:p>
              <a:r>
                <a:rPr lang="en-US" sz="900" dirty="0" smtClean="0">
                  <a:latin typeface="Arial" panose="020B0604020202020204" pitchFamily="34" charset="0"/>
                  <a:cs typeface="Arial" panose="020B0604020202020204" pitchFamily="34" charset="0"/>
                </a:rPr>
                <a:t>13%</a:t>
              </a:r>
              <a:endParaRPr lang="en-US" sz="900" dirty="0">
                <a:latin typeface="Arial" panose="020B0604020202020204" pitchFamily="34" charset="0"/>
                <a:cs typeface="Arial" panose="020B0604020202020204" pitchFamily="34" charset="0"/>
              </a:endParaRPr>
            </a:p>
          </p:txBody>
        </p:sp>
        <p:sp>
          <p:nvSpPr>
            <p:cNvPr id="43" name="TextBox 42"/>
            <p:cNvSpPr txBox="1"/>
            <p:nvPr/>
          </p:nvSpPr>
          <p:spPr>
            <a:xfrm>
              <a:off x="5461367" y="4508919"/>
              <a:ext cx="535063"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4</a:t>
              </a:r>
              <a:r>
                <a:rPr lang="en-US" sz="900" dirty="0" smtClean="0">
                  <a:latin typeface="Arial" panose="020B0604020202020204" pitchFamily="34" charset="0"/>
                  <a:cs typeface="Arial" panose="020B0604020202020204" pitchFamily="34" charset="0"/>
                </a:rPr>
                <a:t>%</a:t>
              </a:r>
              <a:endParaRPr lang="en-US" sz="900" dirty="0">
                <a:latin typeface="Arial" panose="020B0604020202020204" pitchFamily="34" charset="0"/>
                <a:cs typeface="Arial" panose="020B0604020202020204" pitchFamily="34" charset="0"/>
              </a:endParaRPr>
            </a:p>
          </p:txBody>
        </p:sp>
        <p:sp>
          <p:nvSpPr>
            <p:cNvPr id="44" name="TextBox 43"/>
            <p:cNvSpPr txBox="1"/>
            <p:nvPr/>
          </p:nvSpPr>
          <p:spPr>
            <a:xfrm>
              <a:off x="5133671" y="4266457"/>
              <a:ext cx="535063" cy="230832"/>
            </a:xfrm>
            <a:prstGeom prst="rect">
              <a:avLst/>
            </a:prstGeom>
            <a:noFill/>
          </p:spPr>
          <p:txBody>
            <a:bodyPr wrap="square" rtlCol="0">
              <a:spAutoFit/>
            </a:bodyPr>
            <a:lstStyle/>
            <a:p>
              <a:r>
                <a:rPr lang="en-US" sz="900" dirty="0" smtClean="0">
                  <a:latin typeface="Arial" panose="020B0604020202020204" pitchFamily="34" charset="0"/>
                  <a:cs typeface="Arial" panose="020B0604020202020204" pitchFamily="34" charset="0"/>
                </a:rPr>
                <a:t>13%</a:t>
              </a:r>
              <a:endParaRPr lang="en-US" sz="900" dirty="0">
                <a:latin typeface="Arial" panose="020B0604020202020204" pitchFamily="34" charset="0"/>
                <a:cs typeface="Arial" panose="020B0604020202020204" pitchFamily="34" charset="0"/>
              </a:endParaRPr>
            </a:p>
          </p:txBody>
        </p:sp>
        <p:sp>
          <p:nvSpPr>
            <p:cNvPr id="45" name="TextBox 44"/>
            <p:cNvSpPr txBox="1"/>
            <p:nvPr/>
          </p:nvSpPr>
          <p:spPr>
            <a:xfrm>
              <a:off x="6484833" y="4252284"/>
              <a:ext cx="535063"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8</a:t>
              </a:r>
              <a:r>
                <a:rPr lang="en-US" sz="900" dirty="0" smtClean="0">
                  <a:latin typeface="Arial" panose="020B0604020202020204" pitchFamily="34" charset="0"/>
                  <a:cs typeface="Arial" panose="020B0604020202020204" pitchFamily="34" charset="0"/>
                </a:rPr>
                <a:t>%</a:t>
              </a:r>
              <a:endParaRPr lang="en-US" sz="900" dirty="0">
                <a:latin typeface="Arial" panose="020B0604020202020204" pitchFamily="34" charset="0"/>
                <a:cs typeface="Arial" panose="020B0604020202020204" pitchFamily="34" charset="0"/>
              </a:endParaRPr>
            </a:p>
          </p:txBody>
        </p:sp>
        <p:sp>
          <p:nvSpPr>
            <p:cNvPr id="46" name="TextBox 45"/>
            <p:cNvSpPr txBox="1"/>
            <p:nvPr/>
          </p:nvSpPr>
          <p:spPr>
            <a:xfrm>
              <a:off x="5996430" y="5423400"/>
              <a:ext cx="535063"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4</a:t>
              </a:r>
              <a:r>
                <a:rPr lang="en-US" sz="900" dirty="0" smtClean="0">
                  <a:latin typeface="Arial" panose="020B0604020202020204" pitchFamily="34" charset="0"/>
                  <a:cs typeface="Arial" panose="020B0604020202020204" pitchFamily="34" charset="0"/>
                </a:rPr>
                <a:t>6%</a:t>
              </a:r>
              <a:endParaRPr lang="en-US" sz="900" dirty="0">
                <a:latin typeface="Arial" panose="020B0604020202020204" pitchFamily="34" charset="0"/>
                <a:cs typeface="Arial" panose="020B0604020202020204" pitchFamily="34" charset="0"/>
              </a:endParaRPr>
            </a:p>
          </p:txBody>
        </p:sp>
        <p:sp>
          <p:nvSpPr>
            <p:cNvPr id="47" name="TextBox 46"/>
            <p:cNvSpPr txBox="1"/>
            <p:nvPr/>
          </p:nvSpPr>
          <p:spPr>
            <a:xfrm>
              <a:off x="7034136" y="5659693"/>
              <a:ext cx="535063"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8</a:t>
              </a:r>
              <a:r>
                <a:rPr lang="en-US" sz="900" dirty="0" smtClean="0">
                  <a:latin typeface="Arial" panose="020B0604020202020204" pitchFamily="34" charset="0"/>
                  <a:cs typeface="Arial" panose="020B0604020202020204" pitchFamily="34" charset="0"/>
                </a:rPr>
                <a:t>%</a:t>
              </a:r>
              <a:endParaRPr lang="en-US" sz="900" dirty="0">
                <a:latin typeface="Arial" panose="020B0604020202020204" pitchFamily="34" charset="0"/>
                <a:cs typeface="Arial" panose="020B0604020202020204" pitchFamily="34" charset="0"/>
              </a:endParaRPr>
            </a:p>
          </p:txBody>
        </p:sp>
        <p:sp>
          <p:nvSpPr>
            <p:cNvPr id="48" name="TextBox 47"/>
            <p:cNvSpPr txBox="1"/>
            <p:nvPr/>
          </p:nvSpPr>
          <p:spPr>
            <a:xfrm>
              <a:off x="7302567" y="5424573"/>
              <a:ext cx="535063" cy="230832"/>
            </a:xfrm>
            <a:prstGeom prst="rect">
              <a:avLst/>
            </a:prstGeom>
            <a:noFill/>
          </p:spPr>
          <p:txBody>
            <a:bodyPr wrap="square" rtlCol="0">
              <a:spAutoFit/>
            </a:bodyPr>
            <a:lstStyle/>
            <a:p>
              <a:r>
                <a:rPr lang="en-US" sz="900" dirty="0" smtClean="0">
                  <a:latin typeface="Arial" panose="020B0604020202020204" pitchFamily="34" charset="0"/>
                  <a:cs typeface="Arial" panose="020B0604020202020204" pitchFamily="34" charset="0"/>
                </a:rPr>
                <a:t>4%</a:t>
              </a:r>
              <a:endParaRPr lang="en-US" sz="900" dirty="0">
                <a:latin typeface="Arial" panose="020B0604020202020204" pitchFamily="34" charset="0"/>
                <a:cs typeface="Arial" panose="020B0604020202020204" pitchFamily="34" charset="0"/>
              </a:endParaRPr>
            </a:p>
          </p:txBody>
        </p:sp>
        <p:sp>
          <p:nvSpPr>
            <p:cNvPr id="49" name="TextBox 48"/>
            <p:cNvSpPr txBox="1"/>
            <p:nvPr/>
          </p:nvSpPr>
          <p:spPr>
            <a:xfrm>
              <a:off x="7301404" y="4521788"/>
              <a:ext cx="535063" cy="230832"/>
            </a:xfrm>
            <a:prstGeom prst="rect">
              <a:avLst/>
            </a:prstGeom>
            <a:noFill/>
          </p:spPr>
          <p:txBody>
            <a:bodyPr wrap="square" rtlCol="0">
              <a:spAutoFit/>
            </a:bodyPr>
            <a:lstStyle/>
            <a:p>
              <a:r>
                <a:rPr lang="en-US" sz="900" dirty="0" smtClean="0">
                  <a:latin typeface="Arial" panose="020B0604020202020204" pitchFamily="34" charset="0"/>
                  <a:cs typeface="Arial" panose="020B0604020202020204" pitchFamily="34" charset="0"/>
                </a:rPr>
                <a:t>34%</a:t>
              </a:r>
              <a:endParaRPr lang="en-US" sz="9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6097296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Chemicals had the most establishments and energy consumption</a:t>
            </a:r>
            <a:endParaRPr lang="en-US" dirty="0"/>
          </a:p>
        </p:txBody>
      </p:sp>
      <p:sp>
        <p:nvSpPr>
          <p:cNvPr id="3" name="Footer Placeholder 2"/>
          <p:cNvSpPr>
            <a:spLocks noGrp="1"/>
          </p:cNvSpPr>
          <p:nvPr>
            <p:ph type="ftr" sz="quarter" idx="11"/>
          </p:nvPr>
        </p:nvSpPr>
        <p:spPr/>
        <p:txBody>
          <a:bodyPr/>
          <a:lstStyle/>
          <a:p>
            <a:r>
              <a:rPr lang="en-US" smtClean="0">
                <a:solidFill>
                  <a:schemeClr val="accent1"/>
                </a:solidFill>
              </a:rPr>
              <a:t>#MECS2018 </a:t>
            </a:r>
            <a:r>
              <a:rPr lang="en-US" smtClean="0"/>
              <a:t>| </a:t>
            </a:r>
            <a:r>
              <a:rPr lang="en-US" smtClean="0">
                <a:solidFill>
                  <a:schemeClr val="tx1"/>
                </a:solidFill>
              </a:rPr>
              <a:t>www.eia.gov/consumption/manufacturing</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39B6C762-8557-4DA1-B8AC-C021AA8525D8}" type="slidenum">
              <a:rPr lang="en-US" smtClean="0"/>
              <a:pPr/>
              <a:t>37</a:t>
            </a:fld>
            <a:endParaRPr lang="en-US" dirty="0"/>
          </a:p>
        </p:txBody>
      </p:sp>
      <p:sp>
        <p:nvSpPr>
          <p:cNvPr id="5" name="Rectangle 4"/>
          <p:cNvSpPr/>
          <p:nvPr/>
        </p:nvSpPr>
        <p:spPr>
          <a:xfrm>
            <a:off x="294132" y="1517545"/>
            <a:ext cx="8337804" cy="276999"/>
          </a:xfrm>
          <a:prstGeom prst="rect">
            <a:avLst/>
          </a:prstGeom>
        </p:spPr>
        <p:txBody>
          <a:bodyPr wrap="square">
            <a:spAutoFit/>
          </a:bodyPr>
          <a:lstStyle/>
          <a:p>
            <a:r>
              <a:rPr lang="en-US" sz="1200" b="1" dirty="0" smtClean="0">
                <a:latin typeface="Arial" panose="020B0604020202020204" pitchFamily="34" charset="0"/>
                <a:cs typeface="Arial" panose="020B0604020202020204" pitchFamily="34" charset="0"/>
              </a:rPr>
              <a:t>Number of establishments, energy consumption, and nonfuel energy consumption, 2018</a:t>
            </a:r>
          </a:p>
        </p:txBody>
      </p:sp>
      <p:graphicFrame>
        <p:nvGraphicFramePr>
          <p:cNvPr id="6" name="Chart 5"/>
          <p:cNvGraphicFramePr>
            <a:graphicFrameLocks/>
          </p:cNvGraphicFramePr>
          <p:nvPr>
            <p:extLst>
              <p:ext uri="{D42A27DB-BD31-4B8C-83A1-F6EECF244321}">
                <p14:modId xmlns:p14="http://schemas.microsoft.com/office/powerpoint/2010/main" val="2076395022"/>
              </p:ext>
            </p:extLst>
          </p:nvPr>
        </p:nvGraphicFramePr>
        <p:xfrm>
          <a:off x="368230" y="2303907"/>
          <a:ext cx="4572000" cy="1828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3345705058"/>
              </p:ext>
            </p:extLst>
          </p:nvPr>
        </p:nvGraphicFramePr>
        <p:xfrm>
          <a:off x="5096634" y="2303907"/>
          <a:ext cx="3200400" cy="1828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2847857188"/>
              </p:ext>
            </p:extLst>
          </p:nvPr>
        </p:nvGraphicFramePr>
        <p:xfrm>
          <a:off x="8453438" y="2303907"/>
          <a:ext cx="3017520" cy="18288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2035864" y="1926115"/>
            <a:ext cx="1828800" cy="246221"/>
          </a:xfrm>
          <a:prstGeom prst="rect">
            <a:avLst/>
          </a:prstGeom>
          <a:noFill/>
        </p:spPr>
        <p:txBody>
          <a:bodyPr wrap="square" rtlCol="0">
            <a:spAutoFit/>
          </a:bodyPr>
          <a:lstStyle/>
          <a:p>
            <a:pPr algn="ctr"/>
            <a:r>
              <a:rPr lang="en-US" sz="1000" b="1" dirty="0" smtClean="0">
                <a:latin typeface="Arial" panose="020B0604020202020204" pitchFamily="34" charset="0"/>
                <a:cs typeface="Arial" panose="020B0604020202020204" pitchFamily="34" charset="0"/>
              </a:rPr>
              <a:t>number of establishments</a:t>
            </a:r>
            <a:endParaRPr lang="en-US" sz="1000" b="1" dirty="0">
              <a:latin typeface="Arial" panose="020B0604020202020204" pitchFamily="34" charset="0"/>
              <a:cs typeface="Arial" panose="020B0604020202020204" pitchFamily="34" charset="0"/>
            </a:endParaRPr>
          </a:p>
        </p:txBody>
      </p:sp>
      <p:sp>
        <p:nvSpPr>
          <p:cNvPr id="10" name="TextBox 9"/>
          <p:cNvSpPr txBox="1"/>
          <p:nvPr/>
        </p:nvSpPr>
        <p:spPr>
          <a:xfrm>
            <a:off x="5166449" y="1904083"/>
            <a:ext cx="1828800" cy="246221"/>
          </a:xfrm>
          <a:prstGeom prst="rect">
            <a:avLst/>
          </a:prstGeom>
          <a:noFill/>
        </p:spPr>
        <p:txBody>
          <a:bodyPr wrap="square" rtlCol="0">
            <a:spAutoFit/>
          </a:bodyPr>
          <a:lstStyle/>
          <a:p>
            <a:r>
              <a:rPr lang="en-US" sz="1000" b="1" dirty="0" smtClean="0">
                <a:latin typeface="Arial" panose="020B0604020202020204" pitchFamily="34" charset="0"/>
                <a:cs typeface="Arial" panose="020B0604020202020204" pitchFamily="34" charset="0"/>
              </a:rPr>
              <a:t>total energy consumption</a:t>
            </a:r>
          </a:p>
        </p:txBody>
      </p:sp>
      <p:sp>
        <p:nvSpPr>
          <p:cNvPr id="11" name="TextBox 10"/>
          <p:cNvSpPr txBox="1"/>
          <p:nvPr/>
        </p:nvSpPr>
        <p:spPr>
          <a:xfrm>
            <a:off x="8471726" y="1903797"/>
            <a:ext cx="2286000" cy="246221"/>
          </a:xfrm>
          <a:prstGeom prst="rect">
            <a:avLst/>
          </a:prstGeom>
          <a:noFill/>
        </p:spPr>
        <p:txBody>
          <a:bodyPr wrap="square" rtlCol="0">
            <a:spAutoFit/>
          </a:bodyPr>
          <a:lstStyle/>
          <a:p>
            <a:r>
              <a:rPr lang="en-US" sz="1000" b="1" dirty="0" smtClean="0">
                <a:latin typeface="Arial" panose="020B0604020202020204" pitchFamily="34" charset="0"/>
                <a:cs typeface="Arial" panose="020B0604020202020204" pitchFamily="34" charset="0"/>
              </a:rPr>
              <a:t>total nonfuel energy consumption</a:t>
            </a:r>
          </a:p>
        </p:txBody>
      </p:sp>
      <p:sp>
        <p:nvSpPr>
          <p:cNvPr id="12" name="TextBox 11"/>
          <p:cNvSpPr txBox="1"/>
          <p:nvPr/>
        </p:nvSpPr>
        <p:spPr>
          <a:xfrm>
            <a:off x="294132" y="4365211"/>
            <a:ext cx="11603736" cy="132343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Among the top four energy consuming sectors, chemicals manufacturing had the most establishments and the largest energy and nonfuel energy consumption.</a:t>
            </a:r>
          </a:p>
          <a:p>
            <a:pPr marL="285750" indent="-2857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Primary metals establishments had the second largest number of establishments (3,226), but the lowest total energy consumption (1,511 trillion Btu).</a:t>
            </a:r>
          </a:p>
          <a:p>
            <a:pPr marL="285750" indent="-2857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Petroleum and coal products had the fewest establishments (1,883) but had the second highest total energy consumption (4,245 trillion Btu).</a:t>
            </a:r>
          </a:p>
        </p:txBody>
      </p:sp>
      <p:sp>
        <p:nvSpPr>
          <p:cNvPr id="13" name="TextBox 12"/>
          <p:cNvSpPr txBox="1"/>
          <p:nvPr/>
        </p:nvSpPr>
        <p:spPr>
          <a:xfrm>
            <a:off x="5508114" y="4037386"/>
            <a:ext cx="2377440" cy="246221"/>
          </a:xfrm>
          <a:prstGeom prst="rect">
            <a:avLst/>
          </a:prstGeom>
          <a:noFill/>
        </p:spPr>
        <p:txBody>
          <a:bodyPr wrap="square" rtlCol="0">
            <a:spAutoFit/>
          </a:bodyPr>
          <a:lstStyle/>
          <a:p>
            <a:r>
              <a:rPr lang="en-US" sz="1000" dirty="0" smtClean="0">
                <a:latin typeface="Arial" panose="020B0604020202020204" pitchFamily="34" charset="0"/>
                <a:cs typeface="Arial" panose="020B0604020202020204" pitchFamily="34" charset="0"/>
              </a:rPr>
              <a:t>trillion British thermal units (</a:t>
            </a:r>
            <a:r>
              <a:rPr lang="en-US" sz="1000" dirty="0" err="1" smtClean="0">
                <a:latin typeface="Arial" panose="020B0604020202020204" pitchFamily="34" charset="0"/>
                <a:cs typeface="Arial" panose="020B0604020202020204" pitchFamily="34" charset="0"/>
              </a:rPr>
              <a:t>Tbtu</a:t>
            </a:r>
            <a:r>
              <a:rPr lang="en-US" sz="1000" dirty="0" smtClean="0">
                <a:latin typeface="Arial" panose="020B0604020202020204" pitchFamily="34" charset="0"/>
                <a:cs typeface="Arial" panose="020B0604020202020204" pitchFamily="34" charset="0"/>
              </a:rPr>
              <a:t>)</a:t>
            </a:r>
            <a:endParaRPr lang="en-US" sz="1000" dirty="0">
              <a:latin typeface="Arial" panose="020B0604020202020204" pitchFamily="34" charset="0"/>
              <a:cs typeface="Arial" panose="020B0604020202020204" pitchFamily="34" charset="0"/>
            </a:endParaRPr>
          </a:p>
        </p:txBody>
      </p:sp>
      <p:sp>
        <p:nvSpPr>
          <p:cNvPr id="14" name="TextBox 13"/>
          <p:cNvSpPr txBox="1"/>
          <p:nvPr/>
        </p:nvSpPr>
        <p:spPr>
          <a:xfrm>
            <a:off x="8864918" y="4037386"/>
            <a:ext cx="2377440" cy="246221"/>
          </a:xfrm>
          <a:prstGeom prst="rect">
            <a:avLst/>
          </a:prstGeom>
          <a:noFill/>
        </p:spPr>
        <p:txBody>
          <a:bodyPr wrap="square" rtlCol="0">
            <a:spAutoFit/>
          </a:bodyPr>
          <a:lstStyle/>
          <a:p>
            <a:r>
              <a:rPr lang="en-US" sz="1000" dirty="0" smtClean="0">
                <a:latin typeface="Arial" panose="020B0604020202020204" pitchFamily="34" charset="0"/>
                <a:cs typeface="Arial" panose="020B0604020202020204" pitchFamily="34" charset="0"/>
              </a:rPr>
              <a:t>trillion British thermal units (</a:t>
            </a:r>
            <a:r>
              <a:rPr lang="en-US" sz="1000" dirty="0" err="1" smtClean="0">
                <a:latin typeface="Arial" panose="020B0604020202020204" pitchFamily="34" charset="0"/>
                <a:cs typeface="Arial" panose="020B0604020202020204" pitchFamily="34" charset="0"/>
              </a:rPr>
              <a:t>Tbtu</a:t>
            </a:r>
            <a:r>
              <a:rPr lang="en-US" sz="1000" dirty="0" smtClean="0">
                <a:latin typeface="Arial" panose="020B0604020202020204" pitchFamily="34" charset="0"/>
                <a:cs typeface="Arial" panose="020B0604020202020204" pitchFamily="34" charset="0"/>
              </a:rPr>
              <a:t>)</a:t>
            </a:r>
            <a:endParaRPr lang="en-US" sz="1000" dirty="0">
              <a:latin typeface="Arial" panose="020B0604020202020204" pitchFamily="34" charset="0"/>
              <a:cs typeface="Arial" panose="020B0604020202020204" pitchFamily="34" charset="0"/>
            </a:endParaRPr>
          </a:p>
        </p:txBody>
      </p:sp>
      <p:sp>
        <p:nvSpPr>
          <p:cNvPr id="15" name="TextBox 14"/>
          <p:cNvSpPr txBox="1"/>
          <p:nvPr/>
        </p:nvSpPr>
        <p:spPr>
          <a:xfrm>
            <a:off x="2640992" y="4037386"/>
            <a:ext cx="2377440" cy="246221"/>
          </a:xfrm>
          <a:prstGeom prst="rect">
            <a:avLst/>
          </a:prstGeom>
          <a:noFill/>
        </p:spPr>
        <p:txBody>
          <a:bodyPr wrap="square" rtlCol="0">
            <a:spAutoFit/>
          </a:bodyPr>
          <a:lstStyle/>
          <a:p>
            <a:r>
              <a:rPr lang="en-US" sz="1000" dirty="0" smtClean="0">
                <a:latin typeface="Arial" panose="020B0604020202020204" pitchFamily="34" charset="0"/>
                <a:cs typeface="Arial" panose="020B0604020202020204" pitchFamily="34" charset="0"/>
              </a:rPr>
              <a:t>number of establishments</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8548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Petroleum and coal products had the highest energy consumption per employee</a:t>
            </a:r>
            <a:endParaRPr lang="en-US" dirty="0"/>
          </a:p>
        </p:txBody>
      </p:sp>
      <p:sp>
        <p:nvSpPr>
          <p:cNvPr id="3" name="Footer Placeholder 2"/>
          <p:cNvSpPr>
            <a:spLocks noGrp="1"/>
          </p:cNvSpPr>
          <p:nvPr>
            <p:ph type="ftr" sz="quarter" idx="11"/>
          </p:nvPr>
        </p:nvSpPr>
        <p:spPr/>
        <p:txBody>
          <a:bodyPr/>
          <a:lstStyle/>
          <a:p>
            <a:r>
              <a:rPr lang="en-US" smtClean="0">
                <a:solidFill>
                  <a:schemeClr val="accent1"/>
                </a:solidFill>
              </a:rPr>
              <a:t>#MECS2018 </a:t>
            </a:r>
            <a:r>
              <a:rPr lang="en-US" smtClean="0"/>
              <a:t>| </a:t>
            </a:r>
            <a:r>
              <a:rPr lang="en-US" smtClean="0">
                <a:solidFill>
                  <a:schemeClr val="tx1"/>
                </a:solidFill>
              </a:rPr>
              <a:t>www.eia.gov/consumption/manufacturing</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39B6C762-8557-4DA1-B8AC-C021AA8525D8}" type="slidenum">
              <a:rPr lang="en-US" smtClean="0"/>
              <a:pPr/>
              <a:t>38</a:t>
            </a:fld>
            <a:endParaRPr lang="en-US" dirty="0"/>
          </a:p>
        </p:txBody>
      </p:sp>
      <p:sp>
        <p:nvSpPr>
          <p:cNvPr id="5" name="Rectangle 4"/>
          <p:cNvSpPr/>
          <p:nvPr/>
        </p:nvSpPr>
        <p:spPr>
          <a:xfrm>
            <a:off x="294132" y="1408699"/>
            <a:ext cx="6266156" cy="276999"/>
          </a:xfrm>
          <a:prstGeom prst="rect">
            <a:avLst/>
          </a:prstGeom>
        </p:spPr>
        <p:txBody>
          <a:bodyPr wrap="square">
            <a:spAutoFit/>
          </a:bodyPr>
          <a:lstStyle/>
          <a:p>
            <a:r>
              <a:rPr lang="en-US" sz="1200" b="1" dirty="0">
                <a:latin typeface="Arial" panose="020B0604020202020204" pitchFamily="34" charset="0"/>
                <a:cs typeface="Arial" panose="020B0604020202020204" pitchFamily="34" charset="0"/>
              </a:rPr>
              <a:t>Consumption </a:t>
            </a:r>
            <a:r>
              <a:rPr lang="en-US" sz="1200" b="1" dirty="0" smtClean="0">
                <a:latin typeface="Arial" panose="020B0604020202020204" pitchFamily="34" charset="0"/>
                <a:cs typeface="Arial" panose="020B0604020202020204" pitchFamily="34" charset="0"/>
              </a:rPr>
              <a:t>ratios </a:t>
            </a:r>
            <a:r>
              <a:rPr lang="en-US" sz="1200" b="1" dirty="0">
                <a:latin typeface="Arial" panose="020B0604020202020204" pitchFamily="34" charset="0"/>
                <a:cs typeface="Arial" panose="020B0604020202020204" pitchFamily="34" charset="0"/>
              </a:rPr>
              <a:t>of f</a:t>
            </a:r>
            <a:r>
              <a:rPr lang="en-US" sz="1200" b="1" dirty="0" smtClean="0">
                <a:latin typeface="Arial" panose="020B0604020202020204" pitchFamily="34" charset="0"/>
                <a:cs typeface="Arial" panose="020B0604020202020204" pitchFamily="34" charset="0"/>
              </a:rPr>
              <a:t>uel by sector, 2018</a:t>
            </a:r>
          </a:p>
        </p:txBody>
      </p:sp>
      <p:graphicFrame>
        <p:nvGraphicFramePr>
          <p:cNvPr id="16" name="Chart 15"/>
          <p:cNvGraphicFramePr>
            <a:graphicFrameLocks/>
          </p:cNvGraphicFramePr>
          <p:nvPr>
            <p:extLst>
              <p:ext uri="{D42A27DB-BD31-4B8C-83A1-F6EECF244321}">
                <p14:modId xmlns:p14="http://schemas.microsoft.com/office/powerpoint/2010/main" val="517912301"/>
              </p:ext>
            </p:extLst>
          </p:nvPr>
        </p:nvGraphicFramePr>
        <p:xfrm>
          <a:off x="294132" y="2046735"/>
          <a:ext cx="3586752" cy="21031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hart 16"/>
          <p:cNvGraphicFramePr>
            <a:graphicFrameLocks/>
          </p:cNvGraphicFramePr>
          <p:nvPr>
            <p:extLst>
              <p:ext uri="{D42A27DB-BD31-4B8C-83A1-F6EECF244321}">
                <p14:modId xmlns:p14="http://schemas.microsoft.com/office/powerpoint/2010/main" val="2044876797"/>
              </p:ext>
            </p:extLst>
          </p:nvPr>
        </p:nvGraphicFramePr>
        <p:xfrm>
          <a:off x="3997842" y="2046735"/>
          <a:ext cx="3539100" cy="21031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p:cNvGraphicFramePr>
            <a:graphicFrameLocks/>
          </p:cNvGraphicFramePr>
          <p:nvPr>
            <p:extLst>
              <p:ext uri="{D42A27DB-BD31-4B8C-83A1-F6EECF244321}">
                <p14:modId xmlns:p14="http://schemas.microsoft.com/office/powerpoint/2010/main" val="3064530482"/>
              </p:ext>
            </p:extLst>
          </p:nvPr>
        </p:nvGraphicFramePr>
        <p:xfrm>
          <a:off x="7653900" y="2046735"/>
          <a:ext cx="3403960" cy="2103120"/>
        </p:xfrm>
        <a:graphic>
          <a:graphicData uri="http://schemas.openxmlformats.org/drawingml/2006/chart">
            <c:chart xmlns:c="http://schemas.openxmlformats.org/drawingml/2006/chart" xmlns:r="http://schemas.openxmlformats.org/officeDocument/2006/relationships" r:id="rId4"/>
          </a:graphicData>
        </a:graphic>
      </p:graphicFrame>
      <p:sp>
        <p:nvSpPr>
          <p:cNvPr id="19" name="Rectangle 18"/>
          <p:cNvSpPr/>
          <p:nvPr/>
        </p:nvSpPr>
        <p:spPr>
          <a:xfrm>
            <a:off x="763865" y="3484000"/>
            <a:ext cx="1005840" cy="153888"/>
          </a:xfrm>
          <a:prstGeom prst="rect">
            <a:avLst/>
          </a:prstGeom>
          <a:solidFill>
            <a:schemeClr val="bg1"/>
          </a:solidFill>
        </p:spPr>
        <p:txBody>
          <a:bodyPr lIns="0" tIns="0" rIns="0" bIns="0">
            <a:spAutoFit/>
          </a:bodyPr>
          <a:lstStyle/>
          <a:p>
            <a:r>
              <a:rPr lang="en-US" sz="1000" b="1" dirty="0" smtClean="0">
                <a:solidFill>
                  <a:schemeClr val="bg1">
                    <a:lumMod val="65000"/>
                  </a:schemeClr>
                </a:solidFill>
                <a:latin typeface="Arial" panose="020B0604020202020204" pitchFamily="34" charset="0"/>
                <a:cs typeface="Arial" panose="020B0604020202020204" pitchFamily="34" charset="0"/>
              </a:rPr>
              <a:t>United </a:t>
            </a:r>
            <a:r>
              <a:rPr lang="en-US" sz="1000" b="1" dirty="0">
                <a:solidFill>
                  <a:schemeClr val="bg1">
                    <a:lumMod val="65000"/>
                  </a:schemeClr>
                </a:solidFill>
                <a:latin typeface="Arial" panose="020B0604020202020204" pitchFamily="34" charset="0"/>
                <a:cs typeface="Arial" panose="020B0604020202020204" pitchFamily="34" charset="0"/>
              </a:rPr>
              <a:t>States</a:t>
            </a:r>
          </a:p>
        </p:txBody>
      </p:sp>
      <p:sp>
        <p:nvSpPr>
          <p:cNvPr id="20" name="Rectangle 19"/>
          <p:cNvSpPr/>
          <p:nvPr/>
        </p:nvSpPr>
        <p:spPr>
          <a:xfrm>
            <a:off x="3315819" y="2289199"/>
            <a:ext cx="916918" cy="307777"/>
          </a:xfrm>
          <a:prstGeom prst="rect">
            <a:avLst/>
          </a:prstGeom>
          <a:solidFill>
            <a:schemeClr val="bg1"/>
          </a:solidFill>
        </p:spPr>
        <p:txBody>
          <a:bodyPr wrap="none" lIns="0" tIns="0" rIns="0" bIns="0">
            <a:spAutoFit/>
          </a:bodyPr>
          <a:lstStyle/>
          <a:p>
            <a:r>
              <a:rPr lang="en-US" sz="1000" b="1" dirty="0">
                <a:solidFill>
                  <a:schemeClr val="accent2"/>
                </a:solidFill>
                <a:latin typeface="Arial" panose="020B0604020202020204" pitchFamily="34" charset="0"/>
                <a:cs typeface="Arial" panose="020B0604020202020204" pitchFamily="34" charset="0"/>
              </a:rPr>
              <a:t>petroleum and </a:t>
            </a:r>
            <a:endParaRPr lang="en-US" sz="1000" b="1" dirty="0" smtClean="0">
              <a:solidFill>
                <a:schemeClr val="accent2"/>
              </a:solidFill>
              <a:latin typeface="Arial" panose="020B0604020202020204" pitchFamily="34" charset="0"/>
              <a:cs typeface="Arial" panose="020B0604020202020204" pitchFamily="34" charset="0"/>
            </a:endParaRPr>
          </a:p>
          <a:p>
            <a:r>
              <a:rPr lang="en-US" sz="1000" b="1" dirty="0" smtClean="0">
                <a:solidFill>
                  <a:schemeClr val="accent2"/>
                </a:solidFill>
                <a:latin typeface="Arial" panose="020B0604020202020204" pitchFamily="34" charset="0"/>
                <a:cs typeface="Arial" panose="020B0604020202020204" pitchFamily="34" charset="0"/>
              </a:rPr>
              <a:t>coal </a:t>
            </a:r>
            <a:r>
              <a:rPr lang="en-US" sz="1000" b="1" dirty="0">
                <a:solidFill>
                  <a:schemeClr val="accent2"/>
                </a:solidFill>
                <a:latin typeface="Arial" panose="020B0604020202020204" pitchFamily="34" charset="0"/>
                <a:cs typeface="Arial" panose="020B0604020202020204" pitchFamily="34" charset="0"/>
              </a:rPr>
              <a:t>products</a:t>
            </a:r>
          </a:p>
        </p:txBody>
      </p:sp>
      <p:sp>
        <p:nvSpPr>
          <p:cNvPr id="21" name="Rectangle 20"/>
          <p:cNvSpPr/>
          <p:nvPr/>
        </p:nvSpPr>
        <p:spPr>
          <a:xfrm>
            <a:off x="1234402" y="2639951"/>
            <a:ext cx="347852" cy="153888"/>
          </a:xfrm>
          <a:prstGeom prst="rect">
            <a:avLst/>
          </a:prstGeom>
          <a:solidFill>
            <a:schemeClr val="bg1"/>
          </a:solidFill>
        </p:spPr>
        <p:txBody>
          <a:bodyPr wrap="none" lIns="0" tIns="0" rIns="0" bIns="0">
            <a:spAutoFit/>
          </a:bodyPr>
          <a:lstStyle/>
          <a:p>
            <a:r>
              <a:rPr lang="en-US" sz="1000" b="1" dirty="0">
                <a:solidFill>
                  <a:schemeClr val="accent4">
                    <a:lumMod val="75000"/>
                  </a:schemeClr>
                </a:solidFill>
                <a:latin typeface="Arial" panose="020B0604020202020204" pitchFamily="34" charset="0"/>
                <a:cs typeface="Arial" panose="020B0604020202020204" pitchFamily="34" charset="0"/>
              </a:rPr>
              <a:t>paper</a:t>
            </a:r>
          </a:p>
        </p:txBody>
      </p:sp>
      <p:sp>
        <p:nvSpPr>
          <p:cNvPr id="22" name="Rectangle 21"/>
          <p:cNvSpPr/>
          <p:nvPr/>
        </p:nvSpPr>
        <p:spPr>
          <a:xfrm>
            <a:off x="1111185" y="2944407"/>
            <a:ext cx="615553" cy="153888"/>
          </a:xfrm>
          <a:prstGeom prst="rect">
            <a:avLst/>
          </a:prstGeom>
          <a:solidFill>
            <a:schemeClr val="bg1"/>
          </a:solidFill>
        </p:spPr>
        <p:txBody>
          <a:bodyPr wrap="none" lIns="0" tIns="0" rIns="0" bIns="0">
            <a:spAutoFit/>
          </a:bodyPr>
          <a:lstStyle/>
          <a:p>
            <a:r>
              <a:rPr lang="en-US" sz="1000" b="1" dirty="0">
                <a:solidFill>
                  <a:schemeClr val="accent5">
                    <a:lumMod val="75000"/>
                  </a:schemeClr>
                </a:solidFill>
                <a:latin typeface="Arial" panose="020B0604020202020204" pitchFamily="34" charset="0"/>
                <a:cs typeface="Arial" panose="020B0604020202020204" pitchFamily="34" charset="0"/>
              </a:rPr>
              <a:t>chemicals</a:t>
            </a:r>
          </a:p>
        </p:txBody>
      </p:sp>
      <p:sp>
        <p:nvSpPr>
          <p:cNvPr id="23" name="Rectangle 22"/>
          <p:cNvSpPr/>
          <p:nvPr/>
        </p:nvSpPr>
        <p:spPr>
          <a:xfrm>
            <a:off x="997211" y="3227597"/>
            <a:ext cx="907300" cy="153888"/>
          </a:xfrm>
          <a:prstGeom prst="rect">
            <a:avLst/>
          </a:prstGeom>
          <a:solidFill>
            <a:schemeClr val="bg1"/>
          </a:solidFill>
        </p:spPr>
        <p:txBody>
          <a:bodyPr wrap="none" lIns="0" tIns="0" rIns="0" bIns="0">
            <a:spAutoFit/>
          </a:bodyPr>
          <a:lstStyle/>
          <a:p>
            <a:r>
              <a:rPr lang="en-US" sz="1000" b="1" dirty="0">
                <a:solidFill>
                  <a:schemeClr val="tx1">
                    <a:lumMod val="75000"/>
                    <a:lumOff val="25000"/>
                  </a:schemeClr>
                </a:solidFill>
                <a:latin typeface="Arial" panose="020B0604020202020204" pitchFamily="34" charset="0"/>
                <a:cs typeface="Arial" panose="020B0604020202020204" pitchFamily="34" charset="0"/>
              </a:rPr>
              <a:t>primary metals</a:t>
            </a:r>
          </a:p>
        </p:txBody>
      </p:sp>
      <p:sp>
        <p:nvSpPr>
          <p:cNvPr id="24" name="Rectangle 23"/>
          <p:cNvSpPr/>
          <p:nvPr/>
        </p:nvSpPr>
        <p:spPr>
          <a:xfrm>
            <a:off x="294132" y="1691273"/>
            <a:ext cx="1869423" cy="246221"/>
          </a:xfrm>
          <a:prstGeom prst="rect">
            <a:avLst/>
          </a:prstGeom>
        </p:spPr>
        <p:txBody>
          <a:bodyPr wrap="none">
            <a:spAutoFit/>
          </a:bodyPr>
          <a:lstStyle/>
          <a:p>
            <a:r>
              <a:rPr lang="en-US" sz="1000" b="1" dirty="0">
                <a:solidFill>
                  <a:srgbClr val="000000"/>
                </a:solidFill>
                <a:latin typeface="Arial" panose="020B0604020202020204" pitchFamily="34" charset="0"/>
                <a:cs typeface="Arial" panose="020B0604020202020204" pitchFamily="34" charset="0"/>
              </a:rPr>
              <a:t>Consumption per </a:t>
            </a:r>
            <a:r>
              <a:rPr lang="en-US" sz="1000" b="1" dirty="0" smtClean="0">
                <a:solidFill>
                  <a:srgbClr val="000000"/>
                </a:solidFill>
                <a:latin typeface="Arial" panose="020B0604020202020204" pitchFamily="34" charset="0"/>
                <a:cs typeface="Arial" panose="020B0604020202020204" pitchFamily="34" charset="0"/>
              </a:rPr>
              <a:t>employee</a:t>
            </a:r>
          </a:p>
        </p:txBody>
      </p:sp>
      <p:sp>
        <p:nvSpPr>
          <p:cNvPr id="25" name="Rectangle 24"/>
          <p:cNvSpPr/>
          <p:nvPr/>
        </p:nvSpPr>
        <p:spPr>
          <a:xfrm>
            <a:off x="3997842" y="1691273"/>
            <a:ext cx="2593980" cy="246221"/>
          </a:xfrm>
          <a:prstGeom prst="rect">
            <a:avLst/>
          </a:prstGeom>
        </p:spPr>
        <p:txBody>
          <a:bodyPr wrap="none">
            <a:spAutoFit/>
          </a:bodyPr>
          <a:lstStyle/>
          <a:p>
            <a:r>
              <a:rPr lang="en-US" sz="1000" b="1" dirty="0" smtClean="0">
                <a:solidFill>
                  <a:srgbClr val="000000"/>
                </a:solidFill>
                <a:latin typeface="Arial" panose="020B0604020202020204" pitchFamily="34" charset="0"/>
                <a:cs typeface="Arial" panose="020B0604020202020204" pitchFamily="34" charset="0"/>
              </a:rPr>
              <a:t>Consumption </a:t>
            </a:r>
            <a:r>
              <a:rPr lang="en-US" sz="1000" b="1" dirty="0">
                <a:solidFill>
                  <a:srgbClr val="000000"/>
                </a:solidFill>
                <a:latin typeface="Arial" panose="020B0604020202020204" pitchFamily="34" charset="0"/>
                <a:cs typeface="Arial" panose="020B0604020202020204" pitchFamily="34" charset="0"/>
              </a:rPr>
              <a:t>per d</a:t>
            </a:r>
            <a:r>
              <a:rPr lang="en-US" sz="1000" b="1" dirty="0" smtClean="0">
                <a:solidFill>
                  <a:srgbClr val="000000"/>
                </a:solidFill>
                <a:latin typeface="Arial" panose="020B0604020202020204" pitchFamily="34" charset="0"/>
                <a:cs typeface="Arial" panose="020B0604020202020204" pitchFamily="34" charset="0"/>
              </a:rPr>
              <a:t>ollar </a:t>
            </a:r>
            <a:r>
              <a:rPr lang="en-US" sz="1000" b="1" dirty="0">
                <a:solidFill>
                  <a:srgbClr val="000000"/>
                </a:solidFill>
                <a:latin typeface="Arial" panose="020B0604020202020204" pitchFamily="34" charset="0"/>
                <a:cs typeface="Arial" panose="020B0604020202020204" pitchFamily="34" charset="0"/>
              </a:rPr>
              <a:t>of </a:t>
            </a:r>
            <a:r>
              <a:rPr lang="en-US" sz="1000" b="1" dirty="0" smtClean="0">
                <a:solidFill>
                  <a:srgbClr val="000000"/>
                </a:solidFill>
                <a:latin typeface="Arial" panose="020B0604020202020204" pitchFamily="34" charset="0"/>
                <a:cs typeface="Arial" panose="020B0604020202020204" pitchFamily="34" charset="0"/>
              </a:rPr>
              <a:t>value added </a:t>
            </a:r>
          </a:p>
        </p:txBody>
      </p:sp>
      <p:sp>
        <p:nvSpPr>
          <p:cNvPr id="26" name="Rectangle 25"/>
          <p:cNvSpPr/>
          <p:nvPr/>
        </p:nvSpPr>
        <p:spPr>
          <a:xfrm>
            <a:off x="7653900" y="1691273"/>
            <a:ext cx="3057247" cy="246221"/>
          </a:xfrm>
          <a:prstGeom prst="rect">
            <a:avLst/>
          </a:prstGeom>
        </p:spPr>
        <p:txBody>
          <a:bodyPr wrap="square">
            <a:spAutoFit/>
          </a:bodyPr>
          <a:lstStyle/>
          <a:p>
            <a:r>
              <a:rPr lang="en-US" sz="1000" b="1" dirty="0">
                <a:solidFill>
                  <a:srgbClr val="000000"/>
                </a:solidFill>
                <a:latin typeface="Arial" panose="020B0604020202020204" pitchFamily="34" charset="0"/>
                <a:cs typeface="Arial" panose="020B0604020202020204" pitchFamily="34" charset="0"/>
              </a:rPr>
              <a:t>Consumption per </a:t>
            </a:r>
            <a:r>
              <a:rPr lang="en-US" sz="1000" b="1" dirty="0" smtClean="0">
                <a:solidFill>
                  <a:srgbClr val="000000"/>
                </a:solidFill>
                <a:latin typeface="Arial" panose="020B0604020202020204" pitchFamily="34" charset="0"/>
                <a:cs typeface="Arial" panose="020B0604020202020204" pitchFamily="34" charset="0"/>
              </a:rPr>
              <a:t>dollar </a:t>
            </a:r>
            <a:r>
              <a:rPr lang="en-US" sz="1000" b="1" dirty="0">
                <a:solidFill>
                  <a:srgbClr val="000000"/>
                </a:solidFill>
                <a:latin typeface="Arial" panose="020B0604020202020204" pitchFamily="34" charset="0"/>
                <a:cs typeface="Arial" panose="020B0604020202020204" pitchFamily="34" charset="0"/>
              </a:rPr>
              <a:t>of </a:t>
            </a:r>
            <a:r>
              <a:rPr lang="en-US" sz="1000" b="1" dirty="0" smtClean="0">
                <a:solidFill>
                  <a:srgbClr val="000000"/>
                </a:solidFill>
                <a:latin typeface="Arial" panose="020B0604020202020204" pitchFamily="34" charset="0"/>
                <a:cs typeface="Arial" panose="020B0604020202020204" pitchFamily="34" charset="0"/>
              </a:rPr>
              <a:t>value </a:t>
            </a:r>
            <a:r>
              <a:rPr lang="en-US" sz="1000" b="1" dirty="0">
                <a:solidFill>
                  <a:srgbClr val="000000"/>
                </a:solidFill>
                <a:latin typeface="Arial" panose="020B0604020202020204" pitchFamily="34" charset="0"/>
                <a:cs typeface="Arial" panose="020B0604020202020204" pitchFamily="34" charset="0"/>
              </a:rPr>
              <a:t>of </a:t>
            </a:r>
            <a:r>
              <a:rPr lang="en-US" sz="1000" b="1" dirty="0" smtClean="0">
                <a:solidFill>
                  <a:srgbClr val="000000"/>
                </a:solidFill>
                <a:latin typeface="Arial" panose="020B0604020202020204" pitchFamily="34" charset="0"/>
                <a:cs typeface="Arial" panose="020B0604020202020204" pitchFamily="34" charset="0"/>
              </a:rPr>
              <a:t>shipments </a:t>
            </a:r>
          </a:p>
        </p:txBody>
      </p:sp>
      <p:sp>
        <p:nvSpPr>
          <p:cNvPr id="27" name="TextBox 26"/>
          <p:cNvSpPr txBox="1"/>
          <p:nvPr/>
        </p:nvSpPr>
        <p:spPr>
          <a:xfrm>
            <a:off x="294132" y="4365211"/>
            <a:ext cx="11603736" cy="1677382"/>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Consumption per employee was highest for petroleum and coal products (30,306 million British thermal units [MMBtu]). The subsector had over 23 times more than the U.S. manufacturing consumption per employee (1,285 MMBtu). The consumption per dollar of value added was also highest for petroleum and coal products.</a:t>
            </a:r>
          </a:p>
          <a:p>
            <a:pPr marL="285750" indent="-2857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Paper manufacturing had the highest energy intensity as measured by consumption per dollar of value of shipments (10 thousand British thermal units [</a:t>
            </a:r>
            <a:r>
              <a:rPr lang="en-US" sz="1400" dirty="0" err="1" smtClean="0">
                <a:latin typeface="Arial" panose="020B0604020202020204" pitchFamily="34" charset="0"/>
                <a:cs typeface="Arial" panose="020B0604020202020204" pitchFamily="34" charset="0"/>
              </a:rPr>
              <a:t>MBtu</a:t>
            </a:r>
            <a:r>
              <a:rPr lang="en-US" sz="1400" dirty="0" smtClean="0">
                <a:latin typeface="Arial" panose="020B0604020202020204" pitchFamily="34" charset="0"/>
                <a:cs typeface="Arial" panose="020B0604020202020204" pitchFamily="34" charset="0"/>
              </a:rPr>
              <a:t>]), however, most of this energy consumed was renewables, particularly wood residues and byproducts from mill processing such as wood chips, bark, and sawdust. The second-highest consumption per dollar of value of shipments was for primary metals manufacturing.</a:t>
            </a:r>
          </a:p>
        </p:txBody>
      </p:sp>
      <p:sp>
        <p:nvSpPr>
          <p:cNvPr id="6" name="TextBox 5"/>
          <p:cNvSpPr txBox="1"/>
          <p:nvPr/>
        </p:nvSpPr>
        <p:spPr>
          <a:xfrm>
            <a:off x="890605" y="4101450"/>
            <a:ext cx="2883673" cy="246221"/>
          </a:xfrm>
          <a:prstGeom prst="rect">
            <a:avLst/>
          </a:prstGeom>
          <a:noFill/>
        </p:spPr>
        <p:txBody>
          <a:bodyPr wrap="square" rtlCol="0">
            <a:spAutoFit/>
          </a:bodyPr>
          <a:lstStyle/>
          <a:p>
            <a:r>
              <a:rPr lang="en-US" sz="1000" dirty="0" smtClean="0">
                <a:latin typeface="Arial" panose="020B0604020202020204" pitchFamily="34" charset="0"/>
                <a:cs typeface="Arial" panose="020B0604020202020204" pitchFamily="34" charset="0"/>
              </a:rPr>
              <a:t>million British thermal units (MMBtu)</a:t>
            </a:r>
            <a:endParaRPr lang="en-US" sz="1000" dirty="0">
              <a:latin typeface="Arial" panose="020B0604020202020204" pitchFamily="34" charset="0"/>
              <a:cs typeface="Arial" panose="020B0604020202020204" pitchFamily="34" charset="0"/>
            </a:endParaRPr>
          </a:p>
        </p:txBody>
      </p:sp>
      <p:sp>
        <p:nvSpPr>
          <p:cNvPr id="28" name="TextBox 27"/>
          <p:cNvSpPr txBox="1"/>
          <p:nvPr/>
        </p:nvSpPr>
        <p:spPr>
          <a:xfrm>
            <a:off x="4654163" y="4103145"/>
            <a:ext cx="2883673" cy="246221"/>
          </a:xfrm>
          <a:prstGeom prst="rect">
            <a:avLst/>
          </a:prstGeom>
          <a:noFill/>
        </p:spPr>
        <p:txBody>
          <a:bodyPr wrap="square" rtlCol="0">
            <a:spAutoFit/>
          </a:bodyPr>
          <a:lstStyle/>
          <a:p>
            <a:r>
              <a:rPr lang="en-US" sz="1000" dirty="0" smtClean="0">
                <a:latin typeface="Arial" panose="020B0604020202020204" pitchFamily="34" charset="0"/>
                <a:cs typeface="Arial" panose="020B0604020202020204" pitchFamily="34" charset="0"/>
              </a:rPr>
              <a:t>thousand British thermal units (</a:t>
            </a:r>
            <a:r>
              <a:rPr lang="en-US" sz="1000" dirty="0" err="1" smtClean="0">
                <a:latin typeface="Arial" panose="020B0604020202020204" pitchFamily="34" charset="0"/>
                <a:cs typeface="Arial" panose="020B0604020202020204" pitchFamily="34" charset="0"/>
              </a:rPr>
              <a:t>MBtu</a:t>
            </a:r>
            <a:r>
              <a:rPr lang="en-US" sz="1000" dirty="0" smtClean="0">
                <a:latin typeface="Arial" panose="020B0604020202020204" pitchFamily="34" charset="0"/>
                <a:cs typeface="Arial" panose="020B0604020202020204" pitchFamily="34" charset="0"/>
              </a:rPr>
              <a:t>)</a:t>
            </a:r>
            <a:endParaRPr lang="en-US" sz="1000" dirty="0">
              <a:latin typeface="Arial" panose="020B0604020202020204" pitchFamily="34" charset="0"/>
              <a:cs typeface="Arial" panose="020B0604020202020204" pitchFamily="34" charset="0"/>
            </a:endParaRPr>
          </a:p>
        </p:txBody>
      </p:sp>
      <p:sp>
        <p:nvSpPr>
          <p:cNvPr id="29" name="TextBox 28"/>
          <p:cNvSpPr txBox="1"/>
          <p:nvPr/>
        </p:nvSpPr>
        <p:spPr>
          <a:xfrm>
            <a:off x="8310221" y="4095290"/>
            <a:ext cx="2883673" cy="246221"/>
          </a:xfrm>
          <a:prstGeom prst="rect">
            <a:avLst/>
          </a:prstGeom>
          <a:noFill/>
        </p:spPr>
        <p:txBody>
          <a:bodyPr wrap="square" rtlCol="0">
            <a:spAutoFit/>
          </a:bodyPr>
          <a:lstStyle/>
          <a:p>
            <a:r>
              <a:rPr lang="en-US" sz="1000" dirty="0" smtClean="0">
                <a:latin typeface="Arial" panose="020B0604020202020204" pitchFamily="34" charset="0"/>
                <a:cs typeface="Arial" panose="020B0604020202020204" pitchFamily="34" charset="0"/>
              </a:rPr>
              <a:t>thousand British thermal units (</a:t>
            </a:r>
            <a:r>
              <a:rPr lang="en-US" sz="1000" dirty="0" err="1" smtClean="0">
                <a:latin typeface="Arial" panose="020B0604020202020204" pitchFamily="34" charset="0"/>
                <a:cs typeface="Arial" panose="020B0604020202020204" pitchFamily="34" charset="0"/>
              </a:rPr>
              <a:t>MBtu</a:t>
            </a:r>
            <a:r>
              <a:rPr lang="en-US" sz="1000" dirty="0" smtClean="0">
                <a:latin typeface="Arial" panose="020B0604020202020204" pitchFamily="34" charset="0"/>
                <a:cs typeface="Arial" panose="020B0604020202020204" pitchFamily="34" charset="0"/>
              </a:rPr>
              <a:t>)</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26325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STAR</a:t>
            </a:r>
            <a:r>
              <a:rPr lang="en-US" baseline="30000" dirty="0" smtClean="0"/>
              <a:t>®</a:t>
            </a:r>
            <a:r>
              <a:rPr lang="en-US" dirty="0" smtClean="0"/>
              <a:t> was the most common energy consumption improvement program</a:t>
            </a:r>
            <a:endParaRPr lang="en-US" dirty="0"/>
          </a:p>
        </p:txBody>
      </p:sp>
      <p:sp>
        <p:nvSpPr>
          <p:cNvPr id="3" name="Footer Placeholder 2"/>
          <p:cNvSpPr>
            <a:spLocks noGrp="1"/>
          </p:cNvSpPr>
          <p:nvPr>
            <p:ph type="ftr" sz="quarter" idx="11"/>
          </p:nvPr>
        </p:nvSpPr>
        <p:spPr/>
        <p:txBody>
          <a:bodyPr/>
          <a:lstStyle/>
          <a:p>
            <a:r>
              <a:rPr lang="en-US" smtClean="0">
                <a:solidFill>
                  <a:schemeClr val="accent1"/>
                </a:solidFill>
              </a:rPr>
              <a:t>#MECS2018 </a:t>
            </a:r>
            <a:r>
              <a:rPr lang="en-US" smtClean="0"/>
              <a:t>| </a:t>
            </a:r>
            <a:r>
              <a:rPr lang="en-US" smtClean="0">
                <a:solidFill>
                  <a:schemeClr val="tx1"/>
                </a:solidFill>
              </a:rPr>
              <a:t>www.eia.gov/consumption/manufacturing</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39B6C762-8557-4DA1-B8AC-C021AA8525D8}" type="slidenum">
              <a:rPr lang="en-US" smtClean="0"/>
              <a:pPr/>
              <a:t>39</a:t>
            </a:fld>
            <a:endParaRPr lang="en-US" dirty="0"/>
          </a:p>
        </p:txBody>
      </p:sp>
      <p:grpSp>
        <p:nvGrpSpPr>
          <p:cNvPr id="5" name="Group 4"/>
          <p:cNvGrpSpPr/>
          <p:nvPr/>
        </p:nvGrpSpPr>
        <p:grpSpPr>
          <a:xfrm>
            <a:off x="339852" y="3935252"/>
            <a:ext cx="6485178" cy="2381905"/>
            <a:chOff x="294132" y="1408699"/>
            <a:chExt cx="6485178" cy="2381905"/>
          </a:xfrm>
        </p:grpSpPr>
        <p:graphicFrame>
          <p:nvGraphicFramePr>
            <p:cNvPr id="6" name="Chart 5"/>
            <p:cNvGraphicFramePr>
              <a:graphicFrameLocks/>
            </p:cNvGraphicFramePr>
            <p:nvPr>
              <p:extLst>
                <p:ext uri="{D42A27DB-BD31-4B8C-83A1-F6EECF244321}">
                  <p14:modId xmlns:p14="http://schemas.microsoft.com/office/powerpoint/2010/main" val="3660778526"/>
                </p:ext>
              </p:extLst>
            </p:nvPr>
          </p:nvGraphicFramePr>
          <p:xfrm>
            <a:off x="294132" y="1870364"/>
            <a:ext cx="4572000" cy="192024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294132" y="1408699"/>
              <a:ext cx="5329902" cy="461665"/>
            </a:xfrm>
            <a:prstGeom prst="rect">
              <a:avLst/>
            </a:prstGeom>
          </p:spPr>
          <p:txBody>
            <a:bodyPr wrap="square">
              <a:spAutoFit/>
            </a:bodyPr>
            <a:lstStyle/>
            <a:p>
              <a:r>
                <a:rPr lang="en-US" sz="1200" b="1" dirty="0" smtClean="0">
                  <a:latin typeface="Arial" panose="020B0604020202020204" pitchFamily="34" charset="0"/>
                  <a:cs typeface="Arial" panose="020B0604020202020204" pitchFamily="34" charset="0"/>
                </a:rPr>
                <a:t>Energy management decision-making process, 2018</a:t>
              </a:r>
            </a:p>
            <a:p>
              <a:r>
                <a:rPr lang="en-US" sz="1200" dirty="0" smtClean="0">
                  <a:latin typeface="Arial" panose="020B0604020202020204" pitchFamily="34" charset="0"/>
                  <a:cs typeface="Arial" panose="020B0604020202020204" pitchFamily="34" charset="0"/>
                </a:rPr>
                <a:t>percentage of manufacturing establishments</a:t>
              </a:r>
              <a:endParaRPr lang="en-US" sz="1200" dirty="0">
                <a:latin typeface="Arial" panose="020B0604020202020204" pitchFamily="34" charset="0"/>
                <a:cs typeface="Arial" panose="020B0604020202020204" pitchFamily="34" charset="0"/>
              </a:endParaRPr>
            </a:p>
          </p:txBody>
        </p:sp>
        <p:sp>
          <p:nvSpPr>
            <p:cNvPr id="10" name="Rectangle 9"/>
            <p:cNvSpPr/>
            <p:nvPr/>
          </p:nvSpPr>
          <p:spPr>
            <a:xfrm>
              <a:off x="4767630" y="1708019"/>
              <a:ext cx="1920240" cy="553998"/>
            </a:xfrm>
            <a:prstGeom prst="rect">
              <a:avLst/>
            </a:prstGeom>
          </p:spPr>
          <p:txBody>
            <a:bodyPr>
              <a:spAutoFit/>
            </a:bodyPr>
            <a:lstStyle/>
            <a:p>
              <a:pPr fontAlgn="b"/>
              <a:r>
                <a:rPr lang="en-US" sz="1000" b="1" dirty="0">
                  <a:solidFill>
                    <a:schemeClr val="accent4">
                      <a:lumMod val="50000"/>
                    </a:schemeClr>
                  </a:solidFill>
                  <a:latin typeface="Arial" panose="020B0604020202020204" pitchFamily="34" charset="0"/>
                  <a:cs typeface="Arial" panose="020B0604020202020204" pitchFamily="34" charset="0"/>
                </a:rPr>
                <a:t>energy </a:t>
              </a:r>
              <a:r>
                <a:rPr lang="en-US" sz="1000" b="1" dirty="0" smtClean="0">
                  <a:solidFill>
                    <a:schemeClr val="accent4">
                      <a:lumMod val="50000"/>
                    </a:schemeClr>
                  </a:solidFill>
                  <a:latin typeface="Arial" panose="020B0604020202020204" pitchFamily="34" charset="0"/>
                  <a:cs typeface="Arial" panose="020B0604020202020204" pitchFamily="34" charset="0"/>
                </a:rPr>
                <a:t>consumption becoming higher priority </a:t>
              </a:r>
            </a:p>
            <a:p>
              <a:pPr fontAlgn="b"/>
              <a:r>
                <a:rPr lang="en-US" sz="1000" b="1" dirty="0" smtClean="0">
                  <a:solidFill>
                    <a:schemeClr val="accent4">
                      <a:lumMod val="50000"/>
                    </a:schemeClr>
                  </a:solidFill>
                  <a:latin typeface="Arial" panose="020B0604020202020204" pitchFamily="34" charset="0"/>
                  <a:cs typeface="Arial" panose="020B0604020202020204" pitchFamily="34" charset="0"/>
                </a:rPr>
                <a:t>for establishment</a:t>
              </a:r>
              <a:endParaRPr lang="en-US" sz="1000" b="1" dirty="0">
                <a:solidFill>
                  <a:schemeClr val="accent4">
                    <a:lumMod val="50000"/>
                  </a:schemeClr>
                </a:solidFill>
                <a:latin typeface="Arial" panose="020B0604020202020204" pitchFamily="34" charset="0"/>
                <a:cs typeface="Arial" panose="020B0604020202020204" pitchFamily="34" charset="0"/>
              </a:endParaRPr>
            </a:p>
          </p:txBody>
        </p:sp>
        <p:sp>
          <p:nvSpPr>
            <p:cNvPr id="11" name="Rectangle 10"/>
            <p:cNvSpPr/>
            <p:nvPr/>
          </p:nvSpPr>
          <p:spPr>
            <a:xfrm>
              <a:off x="4767630" y="2237264"/>
              <a:ext cx="2011680" cy="548640"/>
            </a:xfrm>
            <a:prstGeom prst="rect">
              <a:avLst/>
            </a:prstGeom>
            <a:solidFill>
              <a:schemeClr val="bg1"/>
            </a:solidFill>
          </p:spPr>
          <p:txBody>
            <a:bodyPr wrap="square">
              <a:spAutoFit/>
            </a:bodyPr>
            <a:lstStyle/>
            <a:p>
              <a:pPr fontAlgn="b"/>
              <a:r>
                <a:rPr lang="en-US" sz="1000" b="1" dirty="0" smtClean="0">
                  <a:solidFill>
                    <a:schemeClr val="accent4">
                      <a:lumMod val="75000"/>
                    </a:schemeClr>
                  </a:solidFill>
                  <a:latin typeface="Arial" panose="020B0604020202020204" pitchFamily="34" charset="0"/>
                  <a:cs typeface="Arial" panose="020B0604020202020204" pitchFamily="34" charset="0"/>
                </a:rPr>
                <a:t>management sometimes supports projects </a:t>
              </a:r>
              <a:r>
                <a:rPr lang="en-US" sz="1000" b="1" dirty="0">
                  <a:solidFill>
                    <a:schemeClr val="accent4">
                      <a:lumMod val="75000"/>
                    </a:schemeClr>
                  </a:solidFill>
                  <a:latin typeface="Arial" panose="020B0604020202020204" pitchFamily="34" charset="0"/>
                  <a:cs typeface="Arial" panose="020B0604020202020204" pitchFamily="34" charset="0"/>
                </a:rPr>
                <a:t>to </a:t>
              </a:r>
              <a:r>
                <a:rPr lang="en-US" sz="1000" b="1" dirty="0" smtClean="0">
                  <a:solidFill>
                    <a:schemeClr val="accent4">
                      <a:lumMod val="75000"/>
                    </a:schemeClr>
                  </a:solidFill>
                  <a:latin typeface="Arial" panose="020B0604020202020204" pitchFamily="34" charset="0"/>
                  <a:cs typeface="Arial" panose="020B0604020202020204" pitchFamily="34" charset="0"/>
                </a:rPr>
                <a:t>improve energy consumption</a:t>
              </a:r>
              <a:endParaRPr lang="en-US" sz="1000" b="1" dirty="0">
                <a:solidFill>
                  <a:schemeClr val="accent4">
                    <a:lumMod val="75000"/>
                  </a:schemeClr>
                </a:solidFill>
                <a:latin typeface="Arial" panose="020B0604020202020204" pitchFamily="34" charset="0"/>
                <a:cs typeface="Arial" panose="020B0604020202020204" pitchFamily="34" charset="0"/>
              </a:endParaRPr>
            </a:p>
          </p:txBody>
        </p:sp>
        <p:sp>
          <p:nvSpPr>
            <p:cNvPr id="12" name="Rectangle 11"/>
            <p:cNvSpPr/>
            <p:nvPr/>
          </p:nvSpPr>
          <p:spPr>
            <a:xfrm>
              <a:off x="4767630" y="2785904"/>
              <a:ext cx="1920240" cy="548640"/>
            </a:xfrm>
            <a:prstGeom prst="rect">
              <a:avLst/>
            </a:prstGeom>
            <a:solidFill>
              <a:schemeClr val="bg1"/>
            </a:solidFill>
          </p:spPr>
          <p:txBody>
            <a:bodyPr wrap="square">
              <a:spAutoFit/>
            </a:bodyPr>
            <a:lstStyle/>
            <a:p>
              <a:pPr fontAlgn="b"/>
              <a:r>
                <a:rPr lang="en-US" sz="1000" b="1" dirty="0" smtClean="0">
                  <a:solidFill>
                    <a:schemeClr val="bg1">
                      <a:lumMod val="50000"/>
                    </a:schemeClr>
                  </a:solidFill>
                  <a:latin typeface="Arial" panose="020B0604020202020204" pitchFamily="34" charset="0"/>
                  <a:cs typeface="Arial" panose="020B0604020202020204" pitchFamily="34" charset="0"/>
                </a:rPr>
                <a:t>energy consumption is rarely </a:t>
              </a:r>
              <a:r>
                <a:rPr lang="en-US" sz="1000" b="1" dirty="0">
                  <a:solidFill>
                    <a:schemeClr val="bg1">
                      <a:lumMod val="50000"/>
                    </a:schemeClr>
                  </a:solidFill>
                  <a:latin typeface="Arial" panose="020B0604020202020204" pitchFamily="34" charset="0"/>
                  <a:cs typeface="Arial" panose="020B0604020202020204" pitchFamily="34" charset="0"/>
                </a:rPr>
                <a:t>a </a:t>
              </a:r>
              <a:r>
                <a:rPr lang="en-US" sz="1000" b="1" dirty="0" smtClean="0">
                  <a:solidFill>
                    <a:schemeClr val="bg1">
                      <a:lumMod val="50000"/>
                    </a:schemeClr>
                  </a:solidFill>
                  <a:latin typeface="Arial" panose="020B0604020202020204" pitchFamily="34" charset="0"/>
                  <a:cs typeface="Arial" panose="020B0604020202020204" pitchFamily="34" charset="0"/>
                </a:rPr>
                <a:t>part </a:t>
              </a:r>
              <a:r>
                <a:rPr lang="en-US" sz="1000" b="1" dirty="0">
                  <a:solidFill>
                    <a:schemeClr val="bg1">
                      <a:lumMod val="50000"/>
                    </a:schemeClr>
                  </a:solidFill>
                  <a:latin typeface="Arial" panose="020B0604020202020204" pitchFamily="34" charset="0"/>
                  <a:cs typeface="Arial" panose="020B0604020202020204" pitchFamily="34" charset="0"/>
                </a:rPr>
                <a:t>of </a:t>
              </a:r>
              <a:r>
                <a:rPr lang="en-US" sz="1000" b="1" dirty="0" smtClean="0">
                  <a:solidFill>
                    <a:schemeClr val="bg1">
                      <a:lumMod val="50000"/>
                    </a:schemeClr>
                  </a:solidFill>
                  <a:latin typeface="Arial" panose="020B0604020202020204" pitchFamily="34" charset="0"/>
                  <a:cs typeface="Arial" panose="020B0604020202020204" pitchFamily="34" charset="0"/>
                </a:rPr>
                <a:t>management decision-making</a:t>
              </a:r>
              <a:endParaRPr lang="en-US" sz="1000" b="1" dirty="0">
                <a:solidFill>
                  <a:schemeClr val="bg1">
                    <a:lumMod val="50000"/>
                  </a:schemeClr>
                </a:solidFill>
                <a:latin typeface="Arial" panose="020B0604020202020204" pitchFamily="34" charset="0"/>
                <a:cs typeface="Arial" panose="020B0604020202020204" pitchFamily="34" charset="0"/>
              </a:endParaRPr>
            </a:p>
          </p:txBody>
        </p:sp>
      </p:grpSp>
      <p:grpSp>
        <p:nvGrpSpPr>
          <p:cNvPr id="18" name="Group 17"/>
          <p:cNvGrpSpPr/>
          <p:nvPr/>
        </p:nvGrpSpPr>
        <p:grpSpPr>
          <a:xfrm>
            <a:off x="294132" y="1402588"/>
            <a:ext cx="5991222" cy="2547721"/>
            <a:chOff x="248412" y="3735740"/>
            <a:chExt cx="5991222" cy="2547721"/>
          </a:xfrm>
        </p:grpSpPr>
        <p:graphicFrame>
          <p:nvGraphicFramePr>
            <p:cNvPr id="7" name="Chart 6"/>
            <p:cNvGraphicFramePr>
              <a:graphicFrameLocks/>
            </p:cNvGraphicFramePr>
            <p:nvPr>
              <p:extLst>
                <p:ext uri="{D42A27DB-BD31-4B8C-83A1-F6EECF244321}">
                  <p14:modId xmlns:p14="http://schemas.microsoft.com/office/powerpoint/2010/main" val="269235404"/>
                </p:ext>
              </p:extLst>
            </p:nvPr>
          </p:nvGraphicFramePr>
          <p:xfrm>
            <a:off x="294132" y="4178808"/>
            <a:ext cx="4572000" cy="2104653"/>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248412" y="3735740"/>
              <a:ext cx="5991222" cy="457200"/>
            </a:xfrm>
            <a:prstGeom prst="rect">
              <a:avLst/>
            </a:prstGeom>
            <a:ln>
              <a:noFill/>
            </a:ln>
          </p:spPr>
          <p:txBody>
            <a:bodyPr wrap="square">
              <a:spAutoFit/>
            </a:bodyPr>
            <a:lstStyle/>
            <a:p>
              <a:r>
                <a:rPr lang="en-US" sz="1200" b="1" dirty="0">
                  <a:solidFill>
                    <a:srgbClr val="000000"/>
                  </a:solidFill>
                  <a:latin typeface="Arial" panose="020B0604020202020204" pitchFamily="34" charset="0"/>
                  <a:cs typeface="Arial" panose="020B0604020202020204" pitchFamily="34" charset="0"/>
                </a:rPr>
                <a:t>Participation in </a:t>
              </a:r>
              <a:r>
                <a:rPr lang="en-US" sz="1200" b="1" dirty="0" smtClean="0">
                  <a:solidFill>
                    <a:srgbClr val="000000"/>
                  </a:solidFill>
                  <a:latin typeface="Arial" panose="020B0604020202020204" pitchFamily="34" charset="0"/>
                  <a:cs typeface="Arial" panose="020B0604020202020204" pitchFamily="34" charset="0"/>
                </a:rPr>
                <a:t>programs </a:t>
              </a:r>
              <a:r>
                <a:rPr lang="en-US" sz="1200" b="1" dirty="0">
                  <a:solidFill>
                    <a:srgbClr val="000000"/>
                  </a:solidFill>
                  <a:latin typeface="Arial" panose="020B0604020202020204" pitchFamily="34" charset="0"/>
                  <a:cs typeface="Arial" panose="020B0604020202020204" pitchFamily="34" charset="0"/>
                </a:rPr>
                <a:t>d</a:t>
              </a:r>
              <a:r>
                <a:rPr lang="en-US" sz="1200" b="1" dirty="0" smtClean="0">
                  <a:solidFill>
                    <a:srgbClr val="000000"/>
                  </a:solidFill>
                  <a:latin typeface="Arial" panose="020B0604020202020204" pitchFamily="34" charset="0"/>
                  <a:cs typeface="Arial" panose="020B0604020202020204" pitchFamily="34" charset="0"/>
                </a:rPr>
                <a:t>edicated </a:t>
              </a:r>
              <a:r>
                <a:rPr lang="en-US" sz="1200" b="1" dirty="0">
                  <a:solidFill>
                    <a:srgbClr val="000000"/>
                  </a:solidFill>
                  <a:latin typeface="Arial" panose="020B0604020202020204" pitchFamily="34" charset="0"/>
                  <a:cs typeface="Arial" panose="020B0604020202020204" pitchFamily="34" charset="0"/>
                </a:rPr>
                <a:t>to </a:t>
              </a:r>
              <a:r>
                <a:rPr lang="en-US" sz="1200" b="1" dirty="0" smtClean="0">
                  <a:solidFill>
                    <a:srgbClr val="000000"/>
                  </a:solidFill>
                  <a:latin typeface="Arial" panose="020B0604020202020204" pitchFamily="34" charset="0"/>
                  <a:cs typeface="Arial" panose="020B0604020202020204" pitchFamily="34" charset="0"/>
                </a:rPr>
                <a:t>improving </a:t>
              </a:r>
              <a:r>
                <a:rPr lang="en-US" sz="1200" b="1" dirty="0">
                  <a:solidFill>
                    <a:srgbClr val="000000"/>
                  </a:solidFill>
                  <a:latin typeface="Arial" panose="020B0604020202020204" pitchFamily="34" charset="0"/>
                  <a:cs typeface="Arial" panose="020B0604020202020204" pitchFamily="34" charset="0"/>
                </a:rPr>
                <a:t>e</a:t>
              </a:r>
              <a:r>
                <a:rPr lang="en-US" sz="1200" b="1" dirty="0" smtClean="0">
                  <a:solidFill>
                    <a:srgbClr val="000000"/>
                  </a:solidFill>
                  <a:latin typeface="Arial" panose="020B0604020202020204" pitchFamily="34" charset="0"/>
                  <a:cs typeface="Arial" panose="020B0604020202020204" pitchFamily="34" charset="0"/>
                </a:rPr>
                <a:t>nergy </a:t>
              </a:r>
              <a:r>
                <a:rPr lang="en-US" sz="1200" b="1" dirty="0">
                  <a:solidFill>
                    <a:srgbClr val="000000"/>
                  </a:solidFill>
                  <a:latin typeface="Arial" panose="020B0604020202020204" pitchFamily="34" charset="0"/>
                  <a:cs typeface="Arial" panose="020B0604020202020204" pitchFamily="34" charset="0"/>
                </a:rPr>
                <a:t>c</a:t>
              </a:r>
              <a:r>
                <a:rPr lang="en-US" sz="1200" b="1" dirty="0" smtClean="0">
                  <a:solidFill>
                    <a:srgbClr val="000000"/>
                  </a:solidFill>
                  <a:latin typeface="Arial" panose="020B0604020202020204" pitchFamily="34" charset="0"/>
                  <a:cs typeface="Arial" panose="020B0604020202020204" pitchFamily="34" charset="0"/>
                </a:rPr>
                <a:t>onsumption, 2018</a:t>
              </a:r>
            </a:p>
            <a:p>
              <a:r>
                <a:rPr lang="en-US" sz="1200" dirty="0">
                  <a:latin typeface="Arial" panose="020B0604020202020204" pitchFamily="34" charset="0"/>
                  <a:cs typeface="Arial" panose="020B0604020202020204" pitchFamily="34" charset="0"/>
                </a:rPr>
                <a:t>percentage of manufacturing establishments</a:t>
              </a:r>
            </a:p>
            <a:p>
              <a:r>
                <a:rPr lang="en-US" sz="1200" dirty="0" smtClean="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p:txBody>
        </p:sp>
        <p:sp>
          <p:nvSpPr>
            <p:cNvPr id="13" name="TextBox 12"/>
            <p:cNvSpPr txBox="1"/>
            <p:nvPr/>
          </p:nvSpPr>
          <p:spPr>
            <a:xfrm>
              <a:off x="4867320" y="4930520"/>
              <a:ext cx="1107593" cy="246221"/>
            </a:xfrm>
            <a:prstGeom prst="rect">
              <a:avLst/>
            </a:prstGeom>
            <a:noFill/>
          </p:spPr>
          <p:txBody>
            <a:bodyPr wrap="square" rtlCol="0">
              <a:spAutoFit/>
            </a:bodyPr>
            <a:lstStyle/>
            <a:p>
              <a:r>
                <a:rPr lang="en-US" sz="1000" b="1" dirty="0" smtClean="0">
                  <a:solidFill>
                    <a:schemeClr val="accent1"/>
                  </a:solidFill>
                  <a:latin typeface="Arial" panose="020B0604020202020204" pitchFamily="34" charset="0"/>
                  <a:cs typeface="Arial" panose="020B0604020202020204" pitchFamily="34" charset="0"/>
                </a:rPr>
                <a:t>ENERGY STAR</a:t>
              </a:r>
              <a:endParaRPr lang="en-US" sz="1000" b="1" dirty="0">
                <a:solidFill>
                  <a:schemeClr val="accent1"/>
                </a:solidFill>
                <a:latin typeface="Arial" panose="020B0604020202020204" pitchFamily="34" charset="0"/>
                <a:cs typeface="Arial" panose="020B0604020202020204" pitchFamily="34" charset="0"/>
              </a:endParaRPr>
            </a:p>
          </p:txBody>
        </p:sp>
        <p:sp>
          <p:nvSpPr>
            <p:cNvPr id="14" name="Rectangle 13"/>
            <p:cNvSpPr/>
            <p:nvPr/>
          </p:nvSpPr>
          <p:spPr>
            <a:xfrm>
              <a:off x="4866132" y="4530410"/>
              <a:ext cx="1244251" cy="400110"/>
            </a:xfrm>
            <a:prstGeom prst="rect">
              <a:avLst/>
            </a:prstGeom>
          </p:spPr>
          <p:txBody>
            <a:bodyPr wrap="none">
              <a:spAutoFit/>
            </a:bodyPr>
            <a:lstStyle/>
            <a:p>
              <a:r>
                <a:rPr lang="en-US" sz="1000" b="1" dirty="0">
                  <a:solidFill>
                    <a:schemeClr val="accent3">
                      <a:lumMod val="75000"/>
                    </a:schemeClr>
                  </a:solidFill>
                  <a:latin typeface="Arial" panose="020B0604020202020204" pitchFamily="34" charset="0"/>
                  <a:cs typeface="Arial" panose="020B0604020202020204" pitchFamily="34" charset="0"/>
                </a:rPr>
                <a:t>Better Buildings, </a:t>
              </a:r>
              <a:endParaRPr lang="en-US" sz="1000" b="1" dirty="0" smtClean="0">
                <a:solidFill>
                  <a:schemeClr val="accent3">
                    <a:lumMod val="75000"/>
                  </a:schemeClr>
                </a:solidFill>
                <a:latin typeface="Arial" panose="020B0604020202020204" pitchFamily="34" charset="0"/>
                <a:cs typeface="Arial" panose="020B0604020202020204" pitchFamily="34" charset="0"/>
              </a:endParaRPr>
            </a:p>
            <a:p>
              <a:r>
                <a:rPr lang="en-US" sz="1000" b="1" dirty="0" smtClean="0">
                  <a:solidFill>
                    <a:schemeClr val="accent3">
                      <a:lumMod val="75000"/>
                    </a:schemeClr>
                  </a:solidFill>
                  <a:latin typeface="Arial" panose="020B0604020202020204" pitchFamily="34" charset="0"/>
                  <a:cs typeface="Arial" panose="020B0604020202020204" pitchFamily="34" charset="0"/>
                </a:rPr>
                <a:t>Better </a:t>
              </a:r>
              <a:r>
                <a:rPr lang="en-US" sz="1000" b="1" dirty="0">
                  <a:solidFill>
                    <a:schemeClr val="accent3">
                      <a:lumMod val="75000"/>
                    </a:schemeClr>
                  </a:solidFill>
                  <a:latin typeface="Arial" panose="020B0604020202020204" pitchFamily="34" charset="0"/>
                  <a:cs typeface="Arial" panose="020B0604020202020204" pitchFamily="34" charset="0"/>
                </a:rPr>
                <a:t>Plants </a:t>
              </a:r>
            </a:p>
          </p:txBody>
        </p:sp>
        <p:sp>
          <p:nvSpPr>
            <p:cNvPr id="15" name="Rectangle 14"/>
            <p:cNvSpPr/>
            <p:nvPr/>
          </p:nvSpPr>
          <p:spPr>
            <a:xfrm>
              <a:off x="4866132" y="4133075"/>
              <a:ext cx="1213794" cy="400110"/>
            </a:xfrm>
            <a:prstGeom prst="rect">
              <a:avLst/>
            </a:prstGeom>
          </p:spPr>
          <p:txBody>
            <a:bodyPr wrap="none">
              <a:spAutoFit/>
            </a:bodyPr>
            <a:lstStyle/>
            <a:p>
              <a:r>
                <a:rPr lang="en-US" sz="1000" b="1" dirty="0">
                  <a:solidFill>
                    <a:schemeClr val="accent3">
                      <a:lumMod val="60000"/>
                      <a:lumOff val="40000"/>
                    </a:schemeClr>
                  </a:solidFill>
                  <a:latin typeface="Arial" panose="020B0604020202020204" pitchFamily="34" charset="0"/>
                  <a:cs typeface="Arial" panose="020B0604020202020204" pitchFamily="34" charset="0"/>
                </a:rPr>
                <a:t>Superior Energy </a:t>
              </a:r>
              <a:endParaRPr lang="en-US" sz="1000" b="1" dirty="0" smtClean="0">
                <a:solidFill>
                  <a:schemeClr val="accent3">
                    <a:lumMod val="60000"/>
                    <a:lumOff val="40000"/>
                  </a:schemeClr>
                </a:solidFill>
                <a:latin typeface="Arial" panose="020B0604020202020204" pitchFamily="34" charset="0"/>
                <a:cs typeface="Arial" panose="020B0604020202020204" pitchFamily="34" charset="0"/>
              </a:endParaRPr>
            </a:p>
            <a:p>
              <a:r>
                <a:rPr lang="en-US" sz="1000" b="1" dirty="0" smtClean="0">
                  <a:solidFill>
                    <a:schemeClr val="accent3">
                      <a:lumMod val="60000"/>
                      <a:lumOff val="40000"/>
                    </a:schemeClr>
                  </a:solidFill>
                  <a:latin typeface="Arial" panose="020B0604020202020204" pitchFamily="34" charset="0"/>
                  <a:cs typeface="Arial" panose="020B0604020202020204" pitchFamily="34" charset="0"/>
                </a:rPr>
                <a:t>Performance </a:t>
              </a:r>
              <a:endParaRPr lang="en-US" sz="1000" b="1" dirty="0">
                <a:solidFill>
                  <a:schemeClr val="accent3">
                    <a:lumMod val="60000"/>
                    <a:lumOff val="40000"/>
                  </a:schemeClr>
                </a:solidFill>
                <a:latin typeface="Arial" panose="020B0604020202020204" pitchFamily="34" charset="0"/>
                <a:cs typeface="Arial" panose="020B0604020202020204" pitchFamily="34" charset="0"/>
              </a:endParaRPr>
            </a:p>
          </p:txBody>
        </p:sp>
        <p:sp>
          <p:nvSpPr>
            <p:cNvPr id="16" name="Rectangle 15"/>
            <p:cNvSpPr/>
            <p:nvPr/>
          </p:nvSpPr>
          <p:spPr>
            <a:xfrm>
              <a:off x="4866132" y="5169259"/>
              <a:ext cx="540533" cy="246221"/>
            </a:xfrm>
            <a:prstGeom prst="rect">
              <a:avLst/>
            </a:prstGeom>
          </p:spPr>
          <p:txBody>
            <a:bodyPr wrap="none">
              <a:spAutoFit/>
            </a:bodyPr>
            <a:lstStyle/>
            <a:p>
              <a:r>
                <a:rPr lang="en-US" sz="1000" b="1" dirty="0" smtClean="0">
                  <a:solidFill>
                    <a:schemeClr val="bg1">
                      <a:lumMod val="50000"/>
                    </a:schemeClr>
                  </a:solidFill>
                  <a:latin typeface="Arial" panose="020B0604020202020204" pitchFamily="34" charset="0"/>
                  <a:cs typeface="Arial" panose="020B0604020202020204" pitchFamily="34" charset="0"/>
                </a:rPr>
                <a:t>other </a:t>
              </a:r>
              <a:endParaRPr lang="en-US" sz="1000" b="1" dirty="0">
                <a:solidFill>
                  <a:schemeClr val="bg1">
                    <a:lumMod val="50000"/>
                  </a:schemeClr>
                </a:solidFill>
                <a:latin typeface="Arial" panose="020B0604020202020204" pitchFamily="34" charset="0"/>
                <a:cs typeface="Arial" panose="020B0604020202020204" pitchFamily="34" charset="0"/>
              </a:endParaRPr>
            </a:p>
          </p:txBody>
        </p:sp>
      </p:grpSp>
      <p:sp>
        <p:nvSpPr>
          <p:cNvPr id="17" name="TextBox 16"/>
          <p:cNvSpPr txBox="1"/>
          <p:nvPr/>
        </p:nvSpPr>
        <p:spPr>
          <a:xfrm>
            <a:off x="7234428" y="1870364"/>
            <a:ext cx="4663440" cy="261610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ENERGY STAR was the most common energy consumption improvement program. At least 45% of each of the top energy-consuming sectors participated in the program.</a:t>
            </a:r>
          </a:p>
          <a:p>
            <a:pPr marL="285750" indent="-2857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Manufacturing establishments for petroleum and coal products had the largest percentage of </a:t>
            </a:r>
            <a:r>
              <a:rPr lang="en-US" sz="1400" i="1" dirty="0" smtClean="0">
                <a:latin typeface="Arial" panose="020B0604020202020204" pitchFamily="34" charset="0"/>
                <a:cs typeface="Arial" panose="020B0604020202020204" pitchFamily="34" charset="0"/>
              </a:rPr>
              <a:t>energy consumption becoming a higher priority </a:t>
            </a:r>
            <a:r>
              <a:rPr lang="en-US" sz="1400" dirty="0" smtClean="0">
                <a:latin typeface="Arial" panose="020B0604020202020204" pitchFamily="34" charset="0"/>
                <a:cs typeface="Arial" panose="020B0604020202020204" pitchFamily="34" charset="0"/>
              </a:rPr>
              <a:t>(47%).</a:t>
            </a:r>
          </a:p>
          <a:p>
            <a:pPr marL="285750" indent="-2857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Petroleum refining had </a:t>
            </a:r>
            <a:r>
              <a:rPr lang="en-US" sz="1400" dirty="0">
                <a:latin typeface="Arial" panose="020B0604020202020204" pitchFamily="34" charset="0"/>
                <a:cs typeface="Arial" panose="020B0604020202020204" pitchFamily="34" charset="0"/>
              </a:rPr>
              <a:t>the largest percentage of energy consumption becoming a higher priority </a:t>
            </a:r>
            <a:r>
              <a:rPr lang="en-US" sz="1400" dirty="0" smtClean="0">
                <a:latin typeface="Arial" panose="020B0604020202020204" pitchFamily="34" charset="0"/>
                <a:cs typeface="Arial" panose="020B0604020202020204" pitchFamily="34" charset="0"/>
              </a:rPr>
              <a:t>(60%) within the petroleum and coal product manufacturing sector. </a:t>
            </a:r>
          </a:p>
        </p:txBody>
      </p:sp>
    </p:spTree>
    <p:extLst>
      <p:ext uri="{BB962C8B-B14F-4D97-AF65-F5344CB8AC3E}">
        <p14:creationId xmlns:p14="http://schemas.microsoft.com/office/powerpoint/2010/main" val="29516376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takeaways from our 2018 MECS results </a:t>
            </a:r>
            <a:endParaRPr lang="en-US" dirty="0"/>
          </a:p>
        </p:txBody>
      </p:sp>
      <p:sp>
        <p:nvSpPr>
          <p:cNvPr id="3" name="Content Placeholder 2"/>
          <p:cNvSpPr>
            <a:spLocks noGrp="1"/>
          </p:cNvSpPr>
          <p:nvPr>
            <p:ph idx="1"/>
          </p:nvPr>
        </p:nvSpPr>
        <p:spPr>
          <a:xfrm>
            <a:off x="294132" y="1375647"/>
            <a:ext cx="11603736" cy="4108548"/>
          </a:xfrm>
        </p:spPr>
        <p:txBody>
          <a:bodyPr>
            <a:normAutofit/>
          </a:bodyPr>
          <a:lstStyle/>
          <a:p>
            <a:pPr>
              <a:lnSpc>
                <a:spcPct val="100000"/>
              </a:lnSpc>
              <a:spcBef>
                <a:spcPts val="0"/>
              </a:spcBef>
              <a:spcAft>
                <a:spcPts val="600"/>
              </a:spcAft>
            </a:pPr>
            <a:r>
              <a:rPr lang="en-US" dirty="0"/>
              <a:t>Natural gas and </a:t>
            </a:r>
            <a:r>
              <a:rPr lang="en-US" dirty="0" smtClean="0"/>
              <a:t>hydrocarbon gas liquids (HGLs)* have continued </a:t>
            </a:r>
            <a:r>
              <a:rPr lang="en-US" dirty="0"/>
              <a:t>to increase their </a:t>
            </a:r>
            <a:r>
              <a:rPr lang="en-US" dirty="0" smtClean="0"/>
              <a:t>shares </a:t>
            </a:r>
            <a:r>
              <a:rPr lang="en-US" dirty="0"/>
              <a:t>of total </a:t>
            </a:r>
            <a:r>
              <a:rPr lang="en-US" dirty="0" smtClean="0"/>
              <a:t>consumption.</a:t>
            </a:r>
            <a:endParaRPr lang="en-US" dirty="0"/>
          </a:p>
          <a:p>
            <a:pPr>
              <a:lnSpc>
                <a:spcPct val="100000"/>
              </a:lnSpc>
              <a:spcBef>
                <a:spcPts val="0"/>
              </a:spcBef>
              <a:spcAft>
                <a:spcPts val="600"/>
              </a:spcAft>
            </a:pPr>
            <a:r>
              <a:rPr lang="en-US" dirty="0"/>
              <a:t>Gross output </a:t>
            </a:r>
            <a:r>
              <a:rPr lang="en-US" dirty="0" smtClean="0"/>
              <a:t>has continued </a:t>
            </a:r>
            <a:r>
              <a:rPr lang="en-US" dirty="0"/>
              <a:t>to outpace manufacturing </a:t>
            </a:r>
            <a:r>
              <a:rPr lang="en-US" dirty="0" smtClean="0"/>
              <a:t>energy consumption</a:t>
            </a:r>
            <a:r>
              <a:rPr lang="en-US" dirty="0"/>
              <a:t>, </a:t>
            </a:r>
            <a:r>
              <a:rPr lang="en-US" dirty="0" smtClean="0"/>
              <a:t>resulting in an overall decrease </a:t>
            </a:r>
            <a:r>
              <a:rPr lang="en-US" dirty="0"/>
              <a:t>in energy </a:t>
            </a:r>
            <a:r>
              <a:rPr lang="en-US" dirty="0" smtClean="0"/>
              <a:t>intensity.</a:t>
            </a:r>
          </a:p>
          <a:p>
            <a:pPr>
              <a:lnSpc>
                <a:spcPct val="100000"/>
              </a:lnSpc>
              <a:spcBef>
                <a:spcPts val="0"/>
              </a:spcBef>
              <a:spcAft>
                <a:spcPts val="600"/>
              </a:spcAft>
            </a:pPr>
            <a:r>
              <a:rPr lang="en-US" dirty="0"/>
              <a:t>From 1998 to 2018, manufacturing energy intensity decreased by 26%. During this same </a:t>
            </a:r>
            <a:r>
              <a:rPr lang="en-US" dirty="0" smtClean="0"/>
              <a:t>period</a:t>
            </a:r>
            <a:r>
              <a:rPr lang="en-US" dirty="0"/>
              <a:t>, manufacturing gross output increased </a:t>
            </a:r>
            <a:r>
              <a:rPr lang="en-US" dirty="0" smtClean="0"/>
              <a:t>by 12</a:t>
            </a:r>
            <a:r>
              <a:rPr lang="en-US" dirty="0"/>
              <a:t>%, </a:t>
            </a:r>
            <a:r>
              <a:rPr lang="en-US" dirty="0" smtClean="0"/>
              <a:t>indicating </a:t>
            </a:r>
            <a:r>
              <a:rPr lang="en-US" dirty="0"/>
              <a:t>continued energy efficiency gains</a:t>
            </a:r>
            <a:r>
              <a:rPr lang="en-US" dirty="0" smtClean="0"/>
              <a:t>.</a:t>
            </a:r>
          </a:p>
          <a:p>
            <a:pPr>
              <a:lnSpc>
                <a:spcPct val="100000"/>
              </a:lnSpc>
              <a:spcBef>
                <a:spcPts val="0"/>
              </a:spcBef>
              <a:spcAft>
                <a:spcPts val="600"/>
              </a:spcAft>
            </a:pPr>
            <a:r>
              <a:rPr lang="en-US" dirty="0" smtClean="0"/>
              <a:t>As of 2018, nonfuel consumption (or the use of energy as a feedstock or raw input rather than for fuel) is most common in the chemicals subsector.</a:t>
            </a:r>
            <a:endParaRPr lang="en-US" dirty="0"/>
          </a:p>
          <a:p>
            <a:pPr>
              <a:lnSpc>
                <a:spcPct val="100000"/>
              </a:lnSpc>
              <a:spcBef>
                <a:spcPts val="0"/>
              </a:spcBef>
              <a:spcAft>
                <a:spcPts val="600"/>
              </a:spcAft>
            </a:pPr>
            <a:r>
              <a:rPr lang="en-US" dirty="0"/>
              <a:t>Four </a:t>
            </a:r>
            <a:r>
              <a:rPr lang="en-US" dirty="0" smtClean="0"/>
              <a:t>subsectors—chemicals, </a:t>
            </a:r>
            <a:r>
              <a:rPr lang="en-US" dirty="0"/>
              <a:t>petroleum and coal products, paper, and primary </a:t>
            </a:r>
            <a:r>
              <a:rPr lang="en-US" dirty="0" smtClean="0"/>
              <a:t>metals—accounted </a:t>
            </a:r>
            <a:r>
              <a:rPr lang="en-US" dirty="0"/>
              <a:t>for most of manufacturing </a:t>
            </a:r>
            <a:r>
              <a:rPr lang="en-US" dirty="0" smtClean="0"/>
              <a:t>energy consumption.</a:t>
            </a:r>
            <a:endParaRPr lang="en-US" dirty="0"/>
          </a:p>
          <a:p>
            <a:pPr>
              <a:lnSpc>
                <a:spcPct val="100000"/>
              </a:lnSpc>
              <a:spcBef>
                <a:spcPts val="0"/>
              </a:spcBef>
              <a:spcAft>
                <a:spcPts val="600"/>
              </a:spcAft>
            </a:pPr>
            <a:r>
              <a:rPr lang="en-US" dirty="0"/>
              <a:t>M</a:t>
            </a:r>
            <a:r>
              <a:rPr lang="en-US" dirty="0" smtClean="0"/>
              <a:t>ost subsectors cannot easily </a:t>
            </a:r>
            <a:r>
              <a:rPr lang="en-US" dirty="0"/>
              <a:t>switch from natural gas </a:t>
            </a:r>
            <a:r>
              <a:rPr lang="en-US" dirty="0" smtClean="0"/>
              <a:t>to alternative </a:t>
            </a:r>
            <a:r>
              <a:rPr lang="en-US" dirty="0"/>
              <a:t>fuels </a:t>
            </a:r>
            <a:r>
              <a:rPr lang="en-US" dirty="0" smtClean="0"/>
              <a:t>such as </a:t>
            </a:r>
            <a:r>
              <a:rPr lang="en-US" dirty="0"/>
              <a:t>coal, electricity, and renewables within a 30-day period. </a:t>
            </a:r>
            <a:r>
              <a:rPr lang="en-US" dirty="0" smtClean="0"/>
              <a:t>Long-term fuel-switching </a:t>
            </a:r>
            <a:r>
              <a:rPr lang="en-US" dirty="0"/>
              <a:t>requires significant capital investment, such as </a:t>
            </a:r>
            <a:r>
              <a:rPr lang="en-US" dirty="0" smtClean="0"/>
              <a:t>purchasing new </a:t>
            </a:r>
            <a:r>
              <a:rPr lang="en-US" dirty="0"/>
              <a:t>equipment</a:t>
            </a:r>
            <a:r>
              <a:rPr lang="en-US" dirty="0" smtClean="0"/>
              <a:t>.</a:t>
            </a:r>
          </a:p>
          <a:p>
            <a:pPr>
              <a:lnSpc>
                <a:spcPct val="100000"/>
              </a:lnSpc>
              <a:spcBef>
                <a:spcPts val="0"/>
              </a:spcBef>
              <a:spcAft>
                <a:spcPts val="600"/>
              </a:spcAft>
            </a:pPr>
            <a:endParaRPr lang="en-US" dirty="0"/>
          </a:p>
          <a:p>
            <a:pPr>
              <a:lnSpc>
                <a:spcPct val="100000"/>
              </a:lnSpc>
              <a:spcBef>
                <a:spcPts val="0"/>
              </a:spcBef>
              <a:spcAft>
                <a:spcPts val="600"/>
              </a:spcAft>
            </a:pPr>
            <a:endParaRPr lang="en-US" dirty="0"/>
          </a:p>
        </p:txBody>
      </p:sp>
      <p:sp>
        <p:nvSpPr>
          <p:cNvPr id="4" name="Footer Placeholder 3"/>
          <p:cNvSpPr>
            <a:spLocks noGrp="1"/>
          </p:cNvSpPr>
          <p:nvPr>
            <p:ph type="ftr" sz="quarter" idx="11"/>
          </p:nvPr>
        </p:nvSpPr>
        <p:spPr/>
        <p:txBody>
          <a:bodyPr/>
          <a:lstStyle/>
          <a:p>
            <a:r>
              <a:rPr lang="en-US" dirty="0" smtClean="0">
                <a:solidFill>
                  <a:schemeClr val="accent1"/>
                </a:solidFill>
              </a:rPr>
              <a:t>#MECS2018 </a:t>
            </a:r>
            <a:r>
              <a:rPr lang="en-US" dirty="0" smtClean="0"/>
              <a:t>| </a:t>
            </a:r>
            <a:r>
              <a:rPr lang="en-US" dirty="0" smtClean="0">
                <a:solidFill>
                  <a:schemeClr val="tx1"/>
                </a:solidFill>
              </a:rPr>
              <a:t>www.eia.gov/consumption/manufacturing</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39B6C762-8557-4DA1-B8AC-C021AA8525D8}" type="slidenum">
              <a:rPr lang="en-US" smtClean="0"/>
              <a:pPr/>
              <a:t>4</a:t>
            </a:fld>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3346" r="13387" b="32178"/>
          <a:stretch/>
        </p:blipFill>
        <p:spPr>
          <a:xfrm>
            <a:off x="8845674" y="4812545"/>
            <a:ext cx="3017520" cy="1317982"/>
          </a:xfrm>
          <a:prstGeom prst="rect">
            <a:avLst/>
          </a:prstGeom>
        </p:spPr>
      </p:pic>
      <p:sp>
        <p:nvSpPr>
          <p:cNvPr id="9" name="TextBox 8"/>
          <p:cNvSpPr txBox="1"/>
          <p:nvPr/>
        </p:nvSpPr>
        <p:spPr>
          <a:xfrm>
            <a:off x="294132" y="4794962"/>
            <a:ext cx="8740686" cy="1461939"/>
          </a:xfrm>
          <a:prstGeom prst="rect">
            <a:avLst/>
          </a:prstGeom>
          <a:noFill/>
        </p:spPr>
        <p:txBody>
          <a:bodyPr wrap="square" rtlCol="0">
            <a:spAutoFit/>
          </a:bodyPr>
          <a:lstStyle/>
          <a:p>
            <a:pPr>
              <a:spcAft>
                <a:spcPts val="600"/>
              </a:spcAft>
            </a:pPr>
            <a:r>
              <a:rPr lang="en-US" sz="1200" dirty="0" smtClean="0">
                <a:latin typeface="Arial" panose="020B0604020202020204" pitchFamily="34" charset="0"/>
                <a:cs typeface="Arial" panose="020B0604020202020204" pitchFamily="34" charset="0"/>
              </a:rPr>
              <a:t>* HGLs </a:t>
            </a:r>
            <a:r>
              <a:rPr lang="en-US" sz="1200" dirty="0">
                <a:latin typeface="Arial" panose="020B0604020202020204" pitchFamily="34" charset="0"/>
                <a:cs typeface="Arial" panose="020B0604020202020204" pitchFamily="34" charset="0"/>
              </a:rPr>
              <a:t>include ethane, ethylene, propane, propylene, normal butane, butylene, ethane-propane mixtures, propane-butane mixtures, and isobutane produced at refineries or natural gas processing plants, including plants that fractionate raw </a:t>
            </a:r>
            <a:r>
              <a:rPr lang="en-US" sz="1200" dirty="0" smtClean="0">
                <a:latin typeface="Arial" panose="020B0604020202020204" pitchFamily="34" charset="0"/>
                <a:cs typeface="Arial" panose="020B0604020202020204" pitchFamily="34" charset="0"/>
              </a:rPr>
              <a:t>natural gas liquids (NGLs). MECS excludes natural gasoline from its definition because natural gasoline is not used as an energy source—fuel or feedstock—at manufacturing establishments.</a:t>
            </a:r>
          </a:p>
          <a:p>
            <a:pPr>
              <a:spcAft>
                <a:spcPts val="600"/>
              </a:spcAft>
            </a:pPr>
            <a:r>
              <a:rPr lang="en-US" sz="1200" b="1" dirty="0" smtClean="0">
                <a:latin typeface="Arial" panose="020B0604020202020204" pitchFamily="34" charset="0"/>
                <a:cs typeface="Arial" panose="020B0604020202020204" pitchFamily="34" charset="0"/>
              </a:rPr>
              <a:t>Note</a:t>
            </a:r>
            <a:r>
              <a:rPr lang="en-US" sz="1200" b="1" dirty="0">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 The 2018 MECS final data </a:t>
            </a:r>
            <a:r>
              <a:rPr lang="en-US" sz="1200" dirty="0" smtClean="0">
                <a:latin typeface="Arial" panose="020B0604020202020204" pitchFamily="34" charset="0"/>
                <a:cs typeface="Arial" panose="020B0604020202020204" pitchFamily="34" charset="0"/>
              </a:rPr>
              <a:t>supersede </a:t>
            </a:r>
            <a:r>
              <a:rPr lang="en-US" sz="1200" dirty="0">
                <a:latin typeface="Arial" panose="020B0604020202020204" pitchFamily="34" charset="0"/>
                <a:cs typeface="Arial" panose="020B0604020202020204" pitchFamily="34" charset="0"/>
              </a:rPr>
              <a:t>the 2018 preliminary data previously published. For example, the MECS preliminary data showed an increase in energy intensity; however, the final data for the 2018 MECS </a:t>
            </a:r>
            <a:r>
              <a:rPr lang="en-US" sz="1200" dirty="0" smtClean="0">
                <a:latin typeface="Arial" panose="020B0604020202020204" pitchFamily="34" charset="0"/>
                <a:cs typeface="Arial" panose="020B0604020202020204" pitchFamily="34" charset="0"/>
              </a:rPr>
              <a:t>show </a:t>
            </a:r>
            <a:r>
              <a:rPr lang="en-US" sz="1200" dirty="0">
                <a:latin typeface="Arial" panose="020B0604020202020204" pitchFamily="34" charset="0"/>
                <a:cs typeface="Arial" panose="020B0604020202020204" pitchFamily="34" charset="0"/>
              </a:rPr>
              <a:t>that manufacturing energy intensity slightly decreased. </a:t>
            </a:r>
          </a:p>
        </p:txBody>
      </p:sp>
    </p:spTree>
    <p:extLst>
      <p:ext uri="{BB962C8B-B14F-4D97-AF65-F5344CB8AC3E}">
        <p14:creationId xmlns:p14="http://schemas.microsoft.com/office/powerpoint/2010/main" val="40690287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845" y="352461"/>
            <a:ext cx="9922120" cy="1490472"/>
          </a:xfrm>
        </p:spPr>
        <p:txBody>
          <a:bodyPr/>
          <a:lstStyle/>
          <a:p>
            <a:r>
              <a:rPr lang="en-US" dirty="0" smtClean="0"/>
              <a:t>References and additional information</a:t>
            </a:r>
            <a:endParaRPr lang="en-US" dirty="0"/>
          </a:p>
        </p:txBody>
      </p:sp>
      <p:sp>
        <p:nvSpPr>
          <p:cNvPr id="3" name="Text Placeholder 2"/>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10055925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marL="0" indent="0">
              <a:lnSpc>
                <a:spcPct val="100000"/>
              </a:lnSpc>
              <a:spcBef>
                <a:spcPts val="0"/>
              </a:spcBef>
              <a:buNone/>
            </a:pPr>
            <a:r>
              <a:rPr lang="en-US" sz="1800" dirty="0"/>
              <a:t>All graphs are sourced from Form </a:t>
            </a:r>
            <a:r>
              <a:rPr lang="en-US" sz="1800" dirty="0" smtClean="0"/>
              <a:t>EIA-846A/B, </a:t>
            </a:r>
            <a:r>
              <a:rPr lang="en-US" sz="1800" i="1" dirty="0" smtClean="0"/>
              <a:t>Manufacturing Energy </a:t>
            </a:r>
            <a:r>
              <a:rPr lang="en-US" sz="1800" i="1" dirty="0"/>
              <a:t>Consumption Survey</a:t>
            </a:r>
            <a:r>
              <a:rPr lang="en-US" sz="1800" dirty="0" smtClean="0"/>
              <a:t>.</a:t>
            </a:r>
          </a:p>
          <a:p>
            <a:pPr marL="0" indent="0">
              <a:lnSpc>
                <a:spcPct val="100000"/>
              </a:lnSpc>
              <a:spcBef>
                <a:spcPts val="0"/>
              </a:spcBef>
              <a:buNone/>
            </a:pPr>
            <a:endParaRPr lang="en-US" sz="1800" dirty="0"/>
          </a:p>
          <a:p>
            <a:pPr marL="0" indent="0">
              <a:lnSpc>
                <a:spcPct val="100000"/>
              </a:lnSpc>
              <a:spcBef>
                <a:spcPts val="0"/>
              </a:spcBef>
              <a:buNone/>
            </a:pPr>
            <a:r>
              <a:rPr lang="en-US" sz="1800" dirty="0" smtClean="0"/>
              <a:t>Gross output estimates are sourced from the Bureau of Economic Analysis, </a:t>
            </a:r>
            <a:r>
              <a:rPr lang="en-US" sz="1800" i="1" dirty="0" smtClean="0">
                <a:hlinkClick r:id="rId2"/>
              </a:rPr>
              <a:t>Gross Output by Industry</a:t>
            </a:r>
            <a:r>
              <a:rPr lang="en-US" sz="1800" dirty="0" smtClean="0"/>
              <a:t> data series.</a:t>
            </a:r>
            <a:endParaRPr lang="en-US" sz="1800" dirty="0"/>
          </a:p>
          <a:p>
            <a:pPr marL="0" indent="0">
              <a:lnSpc>
                <a:spcPct val="100000"/>
              </a:lnSpc>
              <a:spcBef>
                <a:spcPts val="0"/>
              </a:spcBef>
              <a:buNone/>
            </a:pPr>
            <a:endParaRPr lang="en-US" sz="1800" dirty="0" smtClean="0"/>
          </a:p>
          <a:p>
            <a:pPr marL="0" indent="0">
              <a:lnSpc>
                <a:spcPct val="100000"/>
              </a:lnSpc>
              <a:spcBef>
                <a:spcPts val="0"/>
              </a:spcBef>
              <a:buNone/>
            </a:pPr>
            <a:r>
              <a:rPr lang="en-US" sz="1800" dirty="0" smtClean="0"/>
              <a:t>Manufacturing employee estimates are sourced from the U.S. Census Bureau, based on one-year estimates from the </a:t>
            </a:r>
            <a:r>
              <a:rPr lang="en-US" sz="1800" i="1" dirty="0" smtClean="0">
                <a:hlinkClick r:id="rId3"/>
              </a:rPr>
              <a:t>Annual Survey of Manufacturers</a:t>
            </a:r>
            <a:r>
              <a:rPr lang="en-US" sz="1800" dirty="0" smtClean="0"/>
              <a:t>.</a:t>
            </a:r>
          </a:p>
          <a:p>
            <a:pPr marL="0" indent="0">
              <a:lnSpc>
                <a:spcPct val="100000"/>
              </a:lnSpc>
              <a:spcBef>
                <a:spcPts val="0"/>
              </a:spcBef>
              <a:buNone/>
            </a:pPr>
            <a:endParaRPr lang="en-US" sz="1800" dirty="0"/>
          </a:p>
          <a:p>
            <a:pPr marL="0" indent="0">
              <a:lnSpc>
                <a:spcPct val="100000"/>
              </a:lnSpc>
              <a:spcBef>
                <a:spcPts val="0"/>
              </a:spcBef>
              <a:buNone/>
            </a:pPr>
            <a:r>
              <a:rPr lang="en-US" sz="1800" dirty="0" smtClean="0"/>
              <a:t>Please </a:t>
            </a:r>
            <a:r>
              <a:rPr lang="en-US" sz="1800" dirty="0"/>
              <a:t>direct questions </a:t>
            </a:r>
            <a:r>
              <a:rPr lang="en-US" sz="1800" dirty="0" smtClean="0"/>
              <a:t>about the MECS to Tom Lorenz, </a:t>
            </a:r>
            <a:r>
              <a:rPr lang="en-US" sz="1800" dirty="0"/>
              <a:t>Survey Manager, </a:t>
            </a:r>
            <a:r>
              <a:rPr lang="en-US" sz="1800" dirty="0" smtClean="0">
                <a:hlinkClick r:id="rId4"/>
              </a:rPr>
              <a:t>thomas.lorenz@eia.gov</a:t>
            </a:r>
            <a:r>
              <a:rPr lang="en-US" sz="1800" dirty="0" smtClean="0"/>
              <a:t>. </a:t>
            </a:r>
            <a:endParaRPr lang="en-US" sz="1800" dirty="0"/>
          </a:p>
          <a:p>
            <a:pPr>
              <a:lnSpc>
                <a:spcPct val="100000"/>
              </a:lnSpc>
              <a:spcBef>
                <a:spcPts val="0"/>
              </a:spcBef>
            </a:pPr>
            <a:endParaRPr lang="en-US" dirty="0"/>
          </a:p>
        </p:txBody>
      </p:sp>
      <p:sp>
        <p:nvSpPr>
          <p:cNvPr id="4" name="Footer Placeholder 3"/>
          <p:cNvSpPr>
            <a:spLocks noGrp="1"/>
          </p:cNvSpPr>
          <p:nvPr>
            <p:ph type="ftr" sz="quarter" idx="11"/>
          </p:nvPr>
        </p:nvSpPr>
        <p:spPr/>
        <p:txBody>
          <a:bodyPr/>
          <a:lstStyle/>
          <a:p>
            <a:r>
              <a:rPr lang="en-US" dirty="0" smtClean="0">
                <a:solidFill>
                  <a:schemeClr val="accent1"/>
                </a:solidFill>
              </a:rPr>
              <a:t>#MECS2018 </a:t>
            </a:r>
            <a:r>
              <a:rPr lang="en-US" dirty="0" smtClean="0"/>
              <a:t>| </a:t>
            </a:r>
            <a:r>
              <a:rPr lang="en-US" dirty="0" smtClean="0">
                <a:solidFill>
                  <a:schemeClr val="tx1"/>
                </a:solidFill>
              </a:rPr>
              <a:t>www.eia.gov/consumption/manufacturing</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39B6C762-8557-4DA1-B8AC-C021AA8525D8}" type="slidenum">
              <a:rPr lang="en-US" smtClean="0"/>
              <a:pPr/>
              <a:t>41</a:t>
            </a:fld>
            <a:endParaRPr lang="en-US" dirty="0"/>
          </a:p>
        </p:txBody>
      </p:sp>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3346" r="13387" b="32178"/>
          <a:stretch/>
        </p:blipFill>
        <p:spPr>
          <a:xfrm>
            <a:off x="8845674" y="4812545"/>
            <a:ext cx="3017520" cy="1317982"/>
          </a:xfrm>
          <a:prstGeom prst="rect">
            <a:avLst/>
          </a:prstGeom>
        </p:spPr>
      </p:pic>
    </p:spTree>
    <p:extLst>
      <p:ext uri="{BB962C8B-B14F-4D97-AF65-F5344CB8AC3E}">
        <p14:creationId xmlns:p14="http://schemas.microsoft.com/office/powerpoint/2010/main" val="34009257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3" name="Content Placeholder 2"/>
          <p:cNvSpPr>
            <a:spLocks noGrp="1"/>
          </p:cNvSpPr>
          <p:nvPr>
            <p:ph idx="1"/>
          </p:nvPr>
        </p:nvSpPr>
        <p:spPr/>
        <p:txBody>
          <a:bodyPr>
            <a:normAutofit/>
          </a:bodyPr>
          <a:lstStyle/>
          <a:p>
            <a:pPr marL="0" indent="0">
              <a:buNone/>
            </a:pPr>
            <a:r>
              <a:rPr lang="en-US" sz="1800" dirty="0"/>
              <a:t>U.S. Energy Information Administration homepage | </a:t>
            </a:r>
            <a:r>
              <a:rPr lang="en-US" sz="1800" dirty="0">
                <a:hlinkClick r:id="rId2"/>
              </a:rPr>
              <a:t>www.eia.gov</a:t>
            </a:r>
            <a:endParaRPr lang="en-US" sz="1800" dirty="0"/>
          </a:p>
          <a:p>
            <a:pPr marL="0" indent="0">
              <a:buNone/>
            </a:pPr>
            <a:endParaRPr lang="en-US" sz="1800" dirty="0"/>
          </a:p>
          <a:p>
            <a:pPr marL="0" indent="0">
              <a:buNone/>
            </a:pPr>
            <a:r>
              <a:rPr lang="en-US" sz="1800" dirty="0" smtClean="0"/>
              <a:t>Manufacturing Energy </a:t>
            </a:r>
            <a:r>
              <a:rPr lang="en-US" sz="1800" dirty="0"/>
              <a:t>Consumption Survey | </a:t>
            </a:r>
            <a:r>
              <a:rPr lang="en-US" sz="1800" dirty="0" smtClean="0">
                <a:hlinkClick r:id="rId3"/>
              </a:rPr>
              <a:t>www.eia.gov/consumption/manufacturing</a:t>
            </a:r>
            <a:endParaRPr lang="en-US" sz="1800" dirty="0"/>
          </a:p>
          <a:p>
            <a:pPr marL="0" indent="0">
              <a:buNone/>
            </a:pPr>
            <a:endParaRPr lang="en-US" sz="1800" dirty="0"/>
          </a:p>
          <a:p>
            <a:pPr marL="0" indent="0">
              <a:buNone/>
            </a:pPr>
            <a:r>
              <a:rPr lang="en-US" sz="1800" dirty="0"/>
              <a:t>Consumption and Efficiency | </a:t>
            </a:r>
            <a:r>
              <a:rPr lang="en-US" sz="1800" dirty="0">
                <a:hlinkClick r:id="rId4"/>
              </a:rPr>
              <a:t>https://www.eia.gov/consumption</a:t>
            </a:r>
            <a:endParaRPr lang="en-US" sz="1800" dirty="0"/>
          </a:p>
          <a:p>
            <a:pPr marL="0" indent="0">
              <a:buNone/>
            </a:pPr>
            <a:endParaRPr lang="en-US" sz="1800" dirty="0"/>
          </a:p>
          <a:p>
            <a:pPr marL="0" indent="0">
              <a:buNone/>
            </a:pPr>
            <a:r>
              <a:rPr lang="en-US" sz="1800" dirty="0"/>
              <a:t>Today in Energy | </a:t>
            </a:r>
            <a:r>
              <a:rPr lang="en-US" sz="1800" dirty="0">
                <a:hlinkClick r:id="rId5"/>
              </a:rPr>
              <a:t>www.eia.gov/todayinenergy</a:t>
            </a:r>
            <a:endParaRPr lang="en-US" sz="1800" dirty="0"/>
          </a:p>
        </p:txBody>
      </p:sp>
      <p:sp>
        <p:nvSpPr>
          <p:cNvPr id="4" name="Footer Placeholder 3"/>
          <p:cNvSpPr>
            <a:spLocks noGrp="1"/>
          </p:cNvSpPr>
          <p:nvPr>
            <p:ph type="ftr" sz="quarter" idx="11"/>
          </p:nvPr>
        </p:nvSpPr>
        <p:spPr/>
        <p:txBody>
          <a:bodyPr/>
          <a:lstStyle/>
          <a:p>
            <a:r>
              <a:rPr lang="en-US" dirty="0" smtClean="0">
                <a:solidFill>
                  <a:schemeClr val="accent1"/>
                </a:solidFill>
              </a:rPr>
              <a:t>#MECS2018 </a:t>
            </a:r>
            <a:r>
              <a:rPr lang="en-US" dirty="0" smtClean="0"/>
              <a:t>| </a:t>
            </a:r>
            <a:r>
              <a:rPr lang="en-US" dirty="0" smtClean="0">
                <a:solidFill>
                  <a:schemeClr val="tx1"/>
                </a:solidFill>
              </a:rPr>
              <a:t>www.eia.gov/consumption/manufacturing</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39B6C762-8557-4DA1-B8AC-C021AA8525D8}" type="slidenum">
              <a:rPr lang="en-US" smtClean="0"/>
              <a:pPr/>
              <a:t>42</a:t>
            </a:fld>
            <a:endParaRPr lang="en-US" dirty="0"/>
          </a:p>
        </p:txBody>
      </p:sp>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l="3346" r="13387" b="32178"/>
          <a:stretch/>
        </p:blipFill>
        <p:spPr>
          <a:xfrm>
            <a:off x="8845674" y="4812545"/>
            <a:ext cx="3017520" cy="1317982"/>
          </a:xfrm>
          <a:prstGeom prst="rect">
            <a:avLst/>
          </a:prstGeom>
        </p:spPr>
      </p:pic>
    </p:spTree>
    <p:extLst>
      <p:ext uri="{BB962C8B-B14F-4D97-AF65-F5344CB8AC3E}">
        <p14:creationId xmlns:p14="http://schemas.microsoft.com/office/powerpoint/2010/main" val="3429525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solidFill>
                  <a:schemeClr val="accent1"/>
                </a:solidFill>
              </a:rPr>
              <a:t>#MECS2018 </a:t>
            </a:r>
            <a:r>
              <a:rPr lang="en-US" dirty="0" smtClean="0"/>
              <a:t>| </a:t>
            </a:r>
            <a:r>
              <a:rPr lang="en-US" dirty="0" smtClean="0">
                <a:solidFill>
                  <a:schemeClr val="tx1"/>
                </a:solidFill>
              </a:rPr>
              <a:t>www.eia.gov/consumption/manufacturing</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39B6C762-8557-4DA1-B8AC-C021AA8525D8}" type="slidenum">
              <a:rPr lang="en-US" smtClean="0"/>
              <a:pPr/>
              <a:t>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607593154"/>
              </p:ext>
            </p:extLst>
          </p:nvPr>
        </p:nvGraphicFramePr>
        <p:xfrm>
          <a:off x="305228" y="707570"/>
          <a:ext cx="11519401" cy="3931920"/>
        </p:xfrm>
        <a:graphic>
          <a:graphicData uri="http://schemas.openxmlformats.org/drawingml/2006/table">
            <a:tbl>
              <a:tblPr>
                <a:tableStyleId>{5C22544A-7EE6-4342-B048-85BDC9FD1C3A}</a:tableStyleId>
              </a:tblPr>
              <a:tblGrid>
                <a:gridCol w="7339855"/>
                <a:gridCol w="4179546"/>
              </a:tblGrid>
              <a:tr h="731520">
                <a:tc>
                  <a:txBody>
                    <a:bodyPr/>
                    <a:lstStyle/>
                    <a:p>
                      <a:r>
                        <a:rPr lang="en-US" sz="3200" b="0" i="0" dirty="0" smtClean="0">
                          <a:solidFill>
                            <a:schemeClr val="accent1"/>
                          </a:solidFill>
                          <a:latin typeface="Times New Roman" panose="02020603050405020304" pitchFamily="18" charset="0"/>
                          <a:cs typeface="Times New Roman" panose="02020603050405020304" pitchFamily="18" charset="0"/>
                        </a:rPr>
                        <a:t>Table of Contents</a:t>
                      </a:r>
                      <a:endParaRPr lang="en-US" sz="3200" b="0" i="0" dirty="0">
                        <a:solidFill>
                          <a:schemeClr val="accent1"/>
                        </a:solidFill>
                        <a:latin typeface="Times New Roman" panose="02020603050405020304" pitchFamily="18" charset="0"/>
                        <a:cs typeface="Times New Roman" panose="02020603050405020304" pitchFamily="18" charset="0"/>
                      </a:endParaRPr>
                    </a:p>
                  </a:txBody>
                  <a:tcPr marL="165147" marR="165147" marT="82574" marB="8257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3200" dirty="0">
                        <a:solidFill>
                          <a:schemeClr val="accent1"/>
                        </a:solidFill>
                        <a:latin typeface="Times New Roman" panose="02020603050405020304" pitchFamily="18" charset="0"/>
                        <a:cs typeface="Times New Roman" panose="02020603050405020304" pitchFamily="18" charset="0"/>
                      </a:endParaRPr>
                    </a:p>
                  </a:txBody>
                  <a:tcPr marL="165147" marR="165147" marT="82574" marB="8257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r>
                        <a:rPr lang="en-US" sz="1800" dirty="0" smtClean="0">
                          <a:solidFill>
                            <a:schemeClr val="tx1"/>
                          </a:solidFill>
                          <a:latin typeface="Arial" panose="020B0604020202020204" pitchFamily="34" charset="0"/>
                          <a:cs typeface="Arial" panose="020B0604020202020204" pitchFamily="34" charset="0"/>
                        </a:rPr>
                        <a:t>Manufacturing</a:t>
                      </a:r>
                      <a:r>
                        <a:rPr lang="en-US" sz="1800" baseline="0" dirty="0" smtClean="0">
                          <a:solidFill>
                            <a:schemeClr val="tx1"/>
                          </a:solidFill>
                          <a:latin typeface="Arial" panose="020B0604020202020204" pitchFamily="34" charset="0"/>
                          <a:cs typeface="Arial" panose="020B0604020202020204" pitchFamily="34" charset="0"/>
                        </a:rPr>
                        <a:t> energy consumption</a:t>
                      </a:r>
                      <a:endParaRPr lang="en-US" sz="1800" dirty="0">
                        <a:solidFill>
                          <a:schemeClr val="tx1"/>
                        </a:solidFill>
                        <a:latin typeface="Arial" panose="020B0604020202020204" pitchFamily="34" charset="0"/>
                        <a:cs typeface="Arial" panose="020B0604020202020204" pitchFamily="34" charset="0"/>
                      </a:endParaRPr>
                    </a:p>
                  </a:txBody>
                  <a:tcPr marL="165147" marR="165147" marT="82574" marB="8257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dirty="0" smtClean="0">
                          <a:solidFill>
                            <a:schemeClr val="tx1"/>
                          </a:solidFill>
                          <a:latin typeface="Arial" panose="020B0604020202020204" pitchFamily="34" charset="0"/>
                          <a:cs typeface="Arial" panose="020B0604020202020204" pitchFamily="34" charset="0"/>
                        </a:rPr>
                        <a:t>6</a:t>
                      </a:r>
                      <a:endParaRPr lang="en-US" sz="1800" dirty="0">
                        <a:solidFill>
                          <a:schemeClr val="tx1"/>
                        </a:solidFill>
                        <a:latin typeface="Arial" panose="020B0604020202020204" pitchFamily="34" charset="0"/>
                        <a:cs typeface="Arial" panose="020B0604020202020204" pitchFamily="34" charset="0"/>
                      </a:endParaRPr>
                    </a:p>
                  </a:txBody>
                  <a:tcPr marL="165147" marR="165147" marT="82574" marB="8257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r>
                        <a:rPr lang="en-US" sz="1800" dirty="0" smtClean="0">
                          <a:solidFill>
                            <a:schemeClr val="tx1"/>
                          </a:solidFill>
                          <a:latin typeface="Arial" panose="020B0604020202020204" pitchFamily="34" charset="0"/>
                          <a:cs typeface="Arial" panose="020B0604020202020204" pitchFamily="34" charset="0"/>
                        </a:rPr>
                        <a:t>Fuel-switching and capability</a:t>
                      </a:r>
                      <a:endParaRPr lang="en-US" sz="1800" dirty="0">
                        <a:solidFill>
                          <a:schemeClr val="tx1"/>
                        </a:solidFill>
                        <a:latin typeface="Arial" panose="020B0604020202020204" pitchFamily="34" charset="0"/>
                        <a:cs typeface="Arial" panose="020B0604020202020204" pitchFamily="34" charset="0"/>
                      </a:endParaRPr>
                    </a:p>
                  </a:txBody>
                  <a:tcPr marL="165147" marR="165147" marT="82574" marB="8257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dirty="0" smtClean="0">
                          <a:solidFill>
                            <a:schemeClr val="tx1"/>
                          </a:solidFill>
                          <a:latin typeface="Arial" panose="020B0604020202020204" pitchFamily="34" charset="0"/>
                          <a:cs typeface="Arial" panose="020B0604020202020204" pitchFamily="34" charset="0"/>
                        </a:rPr>
                        <a:t>16</a:t>
                      </a:r>
                      <a:endParaRPr lang="en-US" sz="1800" dirty="0">
                        <a:solidFill>
                          <a:schemeClr val="tx1"/>
                        </a:solidFill>
                        <a:latin typeface="Arial" panose="020B0604020202020204" pitchFamily="34" charset="0"/>
                        <a:cs typeface="Arial" panose="020B0604020202020204" pitchFamily="34" charset="0"/>
                      </a:endParaRPr>
                    </a:p>
                  </a:txBody>
                  <a:tcPr marL="165147" marR="165147" marT="82574" marB="8257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r>
                        <a:rPr lang="en-US" sz="1800" dirty="0" smtClean="0">
                          <a:solidFill>
                            <a:schemeClr val="tx1"/>
                          </a:solidFill>
                          <a:latin typeface="Arial" panose="020B0604020202020204" pitchFamily="34" charset="0"/>
                          <a:cs typeface="Arial" panose="020B0604020202020204" pitchFamily="34" charset="0"/>
                        </a:rPr>
                        <a:t>Expenditures</a:t>
                      </a:r>
                      <a:r>
                        <a:rPr lang="en-US" sz="1800" baseline="0" dirty="0" smtClean="0">
                          <a:solidFill>
                            <a:schemeClr val="tx1"/>
                          </a:solidFill>
                          <a:latin typeface="Arial" panose="020B0604020202020204" pitchFamily="34" charset="0"/>
                          <a:cs typeface="Arial" panose="020B0604020202020204" pitchFamily="34" charset="0"/>
                        </a:rPr>
                        <a:t> and pricing</a:t>
                      </a:r>
                      <a:endParaRPr lang="en-US" sz="1800" dirty="0">
                        <a:solidFill>
                          <a:schemeClr val="tx1"/>
                        </a:solidFill>
                        <a:latin typeface="Arial" panose="020B0604020202020204" pitchFamily="34" charset="0"/>
                        <a:cs typeface="Arial" panose="020B0604020202020204" pitchFamily="34" charset="0"/>
                      </a:endParaRPr>
                    </a:p>
                  </a:txBody>
                  <a:tcPr marL="165147" marR="165147" marT="82574" marB="8257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dirty="0" smtClean="0">
                          <a:solidFill>
                            <a:schemeClr val="tx1"/>
                          </a:solidFill>
                          <a:latin typeface="Arial" panose="020B0604020202020204" pitchFamily="34" charset="0"/>
                          <a:cs typeface="Arial" panose="020B0604020202020204" pitchFamily="34" charset="0"/>
                        </a:rPr>
                        <a:t>21</a:t>
                      </a:r>
                      <a:endParaRPr lang="en-US" sz="1800" dirty="0">
                        <a:solidFill>
                          <a:schemeClr val="tx1"/>
                        </a:solidFill>
                        <a:latin typeface="Arial" panose="020B0604020202020204" pitchFamily="34" charset="0"/>
                        <a:cs typeface="Arial" panose="020B0604020202020204" pitchFamily="34" charset="0"/>
                      </a:endParaRPr>
                    </a:p>
                  </a:txBody>
                  <a:tcPr marL="165147" marR="165147" marT="82574" marB="8257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r>
                        <a:rPr lang="en-US" sz="1800" dirty="0" smtClean="0">
                          <a:solidFill>
                            <a:schemeClr val="tx1"/>
                          </a:solidFill>
                          <a:latin typeface="Arial" panose="020B0604020202020204" pitchFamily="34" charset="0"/>
                          <a:cs typeface="Arial" panose="020B0604020202020204" pitchFamily="34" charset="0"/>
                        </a:rPr>
                        <a:t>Manufacturing</a:t>
                      </a:r>
                      <a:r>
                        <a:rPr lang="en-US" sz="1800" baseline="0" dirty="0" smtClean="0">
                          <a:solidFill>
                            <a:schemeClr val="tx1"/>
                          </a:solidFill>
                          <a:latin typeface="Arial" panose="020B0604020202020204" pitchFamily="34" charset="0"/>
                          <a:cs typeface="Arial" panose="020B0604020202020204" pitchFamily="34" charset="0"/>
                        </a:rPr>
                        <a:t> </a:t>
                      </a:r>
                      <a:r>
                        <a:rPr lang="en-US" sz="1800" baseline="0" dirty="0" err="1" smtClean="0">
                          <a:solidFill>
                            <a:schemeClr val="tx1"/>
                          </a:solidFill>
                          <a:latin typeface="Arial" panose="020B0604020202020204" pitchFamily="34" charset="0"/>
                          <a:cs typeface="Arial" panose="020B0604020202020204" pitchFamily="34" charset="0"/>
                        </a:rPr>
                        <a:t>floorspace</a:t>
                      </a:r>
                      <a:r>
                        <a:rPr lang="en-US" sz="1800" baseline="0" dirty="0" smtClean="0">
                          <a:solidFill>
                            <a:schemeClr val="tx1"/>
                          </a:solidFill>
                          <a:latin typeface="Arial" panose="020B0604020202020204" pitchFamily="34" charset="0"/>
                          <a:cs typeface="Arial" panose="020B0604020202020204" pitchFamily="34" charset="0"/>
                        </a:rPr>
                        <a:t> and establishment counts</a:t>
                      </a:r>
                      <a:endParaRPr lang="en-US" sz="1800" dirty="0">
                        <a:solidFill>
                          <a:schemeClr val="tx1"/>
                        </a:solidFill>
                        <a:latin typeface="Arial" panose="020B0604020202020204" pitchFamily="34" charset="0"/>
                        <a:cs typeface="Arial" panose="020B0604020202020204" pitchFamily="34" charset="0"/>
                      </a:endParaRPr>
                    </a:p>
                  </a:txBody>
                  <a:tcPr marL="165147" marR="165147" marT="82574" marB="8257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dirty="0" smtClean="0">
                          <a:solidFill>
                            <a:schemeClr val="tx1"/>
                          </a:solidFill>
                          <a:latin typeface="Arial" panose="020B0604020202020204" pitchFamily="34" charset="0"/>
                          <a:cs typeface="Arial" panose="020B0604020202020204" pitchFamily="34" charset="0"/>
                        </a:rPr>
                        <a:t>25</a:t>
                      </a:r>
                      <a:endParaRPr lang="en-US" sz="1800" dirty="0">
                        <a:solidFill>
                          <a:schemeClr val="tx1"/>
                        </a:solidFill>
                        <a:latin typeface="Arial" panose="020B0604020202020204" pitchFamily="34" charset="0"/>
                        <a:cs typeface="Arial" panose="020B0604020202020204" pitchFamily="34" charset="0"/>
                      </a:endParaRPr>
                    </a:p>
                  </a:txBody>
                  <a:tcPr marL="165147" marR="165147" marT="82574" marB="8257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r>
                        <a:rPr lang="en-US" sz="1800" dirty="0" smtClean="0">
                          <a:solidFill>
                            <a:schemeClr val="tx1"/>
                          </a:solidFill>
                          <a:latin typeface="Arial" panose="020B0604020202020204" pitchFamily="34" charset="0"/>
                          <a:cs typeface="Arial" panose="020B0604020202020204" pitchFamily="34" charset="0"/>
                        </a:rPr>
                        <a:t>Energy</a:t>
                      </a:r>
                      <a:r>
                        <a:rPr lang="en-US" sz="1800" baseline="0" dirty="0" smtClean="0">
                          <a:solidFill>
                            <a:schemeClr val="tx1"/>
                          </a:solidFill>
                          <a:latin typeface="Arial" panose="020B0604020202020204" pitchFamily="34" charset="0"/>
                          <a:cs typeface="Arial" panose="020B0604020202020204" pitchFamily="34" charset="0"/>
                        </a:rPr>
                        <a:t> management</a:t>
                      </a:r>
                      <a:endParaRPr lang="en-US" sz="1800" dirty="0">
                        <a:solidFill>
                          <a:schemeClr val="tx1"/>
                        </a:solidFill>
                        <a:latin typeface="Arial" panose="020B0604020202020204" pitchFamily="34" charset="0"/>
                        <a:cs typeface="Arial" panose="020B0604020202020204" pitchFamily="34" charset="0"/>
                      </a:endParaRPr>
                    </a:p>
                  </a:txBody>
                  <a:tcPr marL="165147" marR="165147" marT="82574" marB="8257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dirty="0" smtClean="0">
                          <a:solidFill>
                            <a:schemeClr val="tx1"/>
                          </a:solidFill>
                          <a:latin typeface="Arial" panose="020B0604020202020204" pitchFamily="34" charset="0"/>
                          <a:cs typeface="Arial" panose="020B0604020202020204" pitchFamily="34" charset="0"/>
                        </a:rPr>
                        <a:t>28</a:t>
                      </a:r>
                      <a:endParaRPr lang="en-US" sz="1800" dirty="0">
                        <a:solidFill>
                          <a:schemeClr val="tx1"/>
                        </a:solidFill>
                        <a:latin typeface="Arial" panose="020B0604020202020204" pitchFamily="34" charset="0"/>
                        <a:cs typeface="Arial" panose="020B0604020202020204" pitchFamily="34" charset="0"/>
                      </a:endParaRPr>
                    </a:p>
                  </a:txBody>
                  <a:tcPr marL="165147" marR="165147" marT="82574" marB="8257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r>
                        <a:rPr lang="en-US" sz="1800" dirty="0" smtClean="0">
                          <a:solidFill>
                            <a:schemeClr val="tx1"/>
                          </a:solidFill>
                          <a:latin typeface="Arial" panose="020B0604020202020204" pitchFamily="34" charset="0"/>
                          <a:cs typeface="Arial" panose="020B0604020202020204" pitchFamily="34" charset="0"/>
                        </a:rPr>
                        <a:t>Top energy consuming subsectors</a:t>
                      </a:r>
                      <a:endParaRPr lang="en-US" sz="1800" dirty="0">
                        <a:solidFill>
                          <a:schemeClr val="tx1"/>
                        </a:solidFill>
                        <a:latin typeface="Arial" panose="020B0604020202020204" pitchFamily="34" charset="0"/>
                        <a:cs typeface="Arial" panose="020B0604020202020204" pitchFamily="34" charset="0"/>
                      </a:endParaRPr>
                    </a:p>
                  </a:txBody>
                  <a:tcPr marL="165147" marR="165147" marT="82574" marB="8257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dirty="0" smtClean="0">
                          <a:solidFill>
                            <a:schemeClr val="tx1"/>
                          </a:solidFill>
                          <a:latin typeface="Arial" panose="020B0604020202020204" pitchFamily="34" charset="0"/>
                          <a:cs typeface="Arial" panose="020B0604020202020204" pitchFamily="34" charset="0"/>
                        </a:rPr>
                        <a:t>35</a:t>
                      </a:r>
                      <a:endParaRPr lang="en-US" sz="1800" dirty="0">
                        <a:solidFill>
                          <a:schemeClr val="tx1"/>
                        </a:solidFill>
                        <a:latin typeface="Arial" panose="020B0604020202020204" pitchFamily="34" charset="0"/>
                        <a:cs typeface="Arial" panose="020B0604020202020204" pitchFamily="34" charset="0"/>
                      </a:endParaRPr>
                    </a:p>
                  </a:txBody>
                  <a:tcPr marL="165147" marR="165147" marT="82574" marB="8257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r>
                        <a:rPr lang="en-US" sz="1800" dirty="0" smtClean="0">
                          <a:solidFill>
                            <a:schemeClr val="tx1"/>
                          </a:solidFill>
                          <a:latin typeface="Arial" panose="020B0604020202020204" pitchFamily="34" charset="0"/>
                          <a:cs typeface="Arial" panose="020B0604020202020204" pitchFamily="34" charset="0"/>
                        </a:rPr>
                        <a:t>References</a:t>
                      </a:r>
                      <a:r>
                        <a:rPr lang="en-US" sz="1800" baseline="0" dirty="0" smtClean="0">
                          <a:solidFill>
                            <a:schemeClr val="tx1"/>
                          </a:solidFill>
                          <a:latin typeface="Arial" panose="020B0604020202020204" pitchFamily="34" charset="0"/>
                          <a:cs typeface="Arial" panose="020B0604020202020204" pitchFamily="34" charset="0"/>
                        </a:rPr>
                        <a:t> and additional information</a:t>
                      </a:r>
                      <a:endParaRPr lang="en-US" sz="1800" dirty="0">
                        <a:solidFill>
                          <a:schemeClr val="tx1"/>
                        </a:solidFill>
                        <a:latin typeface="Arial" panose="020B0604020202020204" pitchFamily="34" charset="0"/>
                        <a:cs typeface="Arial" panose="020B0604020202020204" pitchFamily="34" charset="0"/>
                      </a:endParaRPr>
                    </a:p>
                  </a:txBody>
                  <a:tcPr marL="165147" marR="165147" marT="82574" marB="8257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dirty="0" smtClean="0">
                          <a:solidFill>
                            <a:schemeClr val="tx1"/>
                          </a:solidFill>
                          <a:latin typeface="Arial" panose="020B0604020202020204" pitchFamily="34" charset="0"/>
                          <a:cs typeface="Arial" panose="020B0604020202020204" pitchFamily="34" charset="0"/>
                        </a:rPr>
                        <a:t>40</a:t>
                      </a:r>
                      <a:endParaRPr lang="en-US" sz="1800" dirty="0">
                        <a:solidFill>
                          <a:schemeClr val="tx1"/>
                        </a:solidFill>
                        <a:latin typeface="Arial" panose="020B0604020202020204" pitchFamily="34" charset="0"/>
                        <a:cs typeface="Arial" panose="020B0604020202020204" pitchFamily="34" charset="0"/>
                      </a:endParaRPr>
                    </a:p>
                  </a:txBody>
                  <a:tcPr marL="165147" marR="165147" marT="82574" marB="8257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3346" r="13387" b="32178"/>
          <a:stretch/>
        </p:blipFill>
        <p:spPr>
          <a:xfrm>
            <a:off x="8845674" y="4812545"/>
            <a:ext cx="3017520" cy="1317982"/>
          </a:xfrm>
          <a:prstGeom prst="rect">
            <a:avLst/>
          </a:prstGeom>
        </p:spPr>
      </p:pic>
    </p:spTree>
    <p:extLst>
      <p:ext uri="{BB962C8B-B14F-4D97-AF65-F5344CB8AC3E}">
        <p14:creationId xmlns:p14="http://schemas.microsoft.com/office/powerpoint/2010/main" val="30486506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845" y="352461"/>
            <a:ext cx="9634430" cy="1490472"/>
          </a:xfrm>
        </p:spPr>
        <p:txBody>
          <a:bodyPr/>
          <a:lstStyle/>
          <a:p>
            <a:r>
              <a:rPr lang="en-US" dirty="0" smtClean="0"/>
              <a:t>Manufacturing energy consumption</a:t>
            </a:r>
            <a:endParaRPr lang="en-US" dirty="0"/>
          </a:p>
        </p:txBody>
      </p:sp>
      <p:sp>
        <p:nvSpPr>
          <p:cNvPr id="3" name="Text Placeholder 2"/>
          <p:cNvSpPr>
            <a:spLocks noGrp="1"/>
          </p:cNvSpPr>
          <p:nvPr>
            <p:ph type="body" sz="quarter" idx="13"/>
          </p:nvPr>
        </p:nvSpPr>
        <p:spPr>
          <a:xfrm>
            <a:off x="273844" y="2197846"/>
            <a:ext cx="9634431" cy="3914093"/>
          </a:xfrm>
        </p:spPr>
        <p:txBody>
          <a:bodyPr/>
          <a:lstStyle/>
          <a:p>
            <a:r>
              <a:rPr lang="en-US" dirty="0" smtClean="0"/>
              <a:t>Manufacturing is the physical, mechanical, </a:t>
            </a:r>
            <a:r>
              <a:rPr lang="en-US" dirty="0"/>
              <a:t>or chemical </a:t>
            </a:r>
            <a:r>
              <a:rPr lang="en-US" dirty="0" smtClean="0"/>
              <a:t>transformation </a:t>
            </a:r>
            <a:r>
              <a:rPr lang="en-US" dirty="0"/>
              <a:t>of materials or substances into new </a:t>
            </a:r>
            <a:r>
              <a:rPr lang="en-US" dirty="0" smtClean="0"/>
              <a:t>products. </a:t>
            </a:r>
            <a:r>
              <a:rPr lang="en-US" dirty="0"/>
              <a:t>Manufacturing operations are generally conducted in facilities described as plants, factories, or </a:t>
            </a:r>
            <a:r>
              <a:rPr lang="en-US" dirty="0" smtClean="0"/>
              <a:t>mills </a:t>
            </a:r>
            <a:r>
              <a:rPr lang="en-US" dirty="0"/>
              <a:t>and characteristically use power-driven machines and </a:t>
            </a:r>
            <a:r>
              <a:rPr lang="en-US" dirty="0" smtClean="0"/>
              <a:t>material-handling </a:t>
            </a:r>
            <a:r>
              <a:rPr lang="en-US" dirty="0"/>
              <a:t>equipment. In addition, </a:t>
            </a:r>
            <a:r>
              <a:rPr lang="en-US" dirty="0" smtClean="0"/>
              <a:t>assembling the </a:t>
            </a:r>
            <a:r>
              <a:rPr lang="en-US" dirty="0"/>
              <a:t>components of manufactured products is considered manufacturing, </a:t>
            </a:r>
            <a:r>
              <a:rPr lang="en-US" dirty="0" smtClean="0"/>
              <a:t>for example, blending materials</a:t>
            </a:r>
            <a:r>
              <a:rPr lang="en-US" dirty="0"/>
              <a:t>, such as lubricating oils, plastics, resins, or </a:t>
            </a:r>
            <a:r>
              <a:rPr lang="en-US" dirty="0" smtClean="0"/>
              <a:t>liquors. </a:t>
            </a:r>
          </a:p>
          <a:p>
            <a:endParaRPr lang="en-US" dirty="0"/>
          </a:p>
          <a:p>
            <a:r>
              <a:rPr lang="en-US" dirty="0" smtClean="0"/>
              <a:t>An </a:t>
            </a:r>
            <a:r>
              <a:rPr lang="en-US" dirty="0"/>
              <a:t>establishment </a:t>
            </a:r>
            <a:r>
              <a:rPr lang="en-US" dirty="0" smtClean="0"/>
              <a:t>is an </a:t>
            </a:r>
            <a:r>
              <a:rPr lang="en-US" dirty="0"/>
              <a:t>economic unit at a single </a:t>
            </a:r>
            <a:r>
              <a:rPr lang="en-US" dirty="0" smtClean="0"/>
              <a:t>location where manufacturing is performed. Manufacturing establishments are classified by the </a:t>
            </a:r>
            <a:r>
              <a:rPr lang="en-US" i="1" dirty="0"/>
              <a:t>North American Industrial Classification System </a:t>
            </a:r>
            <a:r>
              <a:rPr lang="en-US" dirty="0"/>
              <a:t>(NAICS</a:t>
            </a:r>
            <a:r>
              <a:rPr lang="en-US" dirty="0" smtClean="0"/>
              <a:t>), which </a:t>
            </a:r>
            <a:r>
              <a:rPr lang="en-US" dirty="0"/>
              <a:t>categorizes establishments according to the types of production processes they primarily use.  </a:t>
            </a:r>
            <a:endParaRPr lang="en-US" dirty="0" smtClean="0"/>
          </a:p>
          <a:p>
            <a:endParaRPr lang="en-US" dirty="0"/>
          </a:p>
          <a:p>
            <a:r>
              <a:rPr lang="en-US" dirty="0" smtClean="0"/>
              <a:t>Manufacturers have two types of energy consumption—</a:t>
            </a:r>
            <a:r>
              <a:rPr lang="en-US" i="1" dirty="0" smtClean="0"/>
              <a:t>fuel</a:t>
            </a:r>
            <a:r>
              <a:rPr lang="en-US" dirty="0" smtClean="0"/>
              <a:t> and </a:t>
            </a:r>
            <a:r>
              <a:rPr lang="en-US" i="1" dirty="0" smtClean="0"/>
              <a:t>nonfuel</a:t>
            </a:r>
            <a:r>
              <a:rPr lang="en-US" dirty="0" smtClean="0"/>
              <a:t>. </a:t>
            </a:r>
            <a:r>
              <a:rPr lang="en-US" i="1" dirty="0" smtClean="0"/>
              <a:t>Fuel </a:t>
            </a:r>
            <a:r>
              <a:rPr lang="en-US" dirty="0" smtClean="0"/>
              <a:t>consumption is the use of any substance that can be burned to produce heat and power or to generate electricity. </a:t>
            </a:r>
            <a:r>
              <a:rPr lang="en-US" i="1" dirty="0" smtClean="0"/>
              <a:t>Nonfuel</a:t>
            </a:r>
            <a:r>
              <a:rPr lang="en-US" dirty="0" smtClean="0"/>
              <a:t> consumption is the use of energy as feedstock or raw material input.</a:t>
            </a:r>
            <a:endParaRPr lang="en-US" dirty="0"/>
          </a:p>
        </p:txBody>
      </p:sp>
    </p:spTree>
    <p:extLst>
      <p:ext uri="{BB962C8B-B14F-4D97-AF65-F5344CB8AC3E}">
        <p14:creationId xmlns:p14="http://schemas.microsoft.com/office/powerpoint/2010/main" val="30430375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gas and HGLs continue to increase their shares of total consumption</a:t>
            </a:r>
            <a:endParaRPr lang="en-US" dirty="0"/>
          </a:p>
        </p:txBody>
      </p:sp>
      <p:sp>
        <p:nvSpPr>
          <p:cNvPr id="3" name="Footer Placeholder 2"/>
          <p:cNvSpPr>
            <a:spLocks noGrp="1"/>
          </p:cNvSpPr>
          <p:nvPr>
            <p:ph type="ftr" sz="quarter" idx="11"/>
          </p:nvPr>
        </p:nvSpPr>
        <p:spPr/>
        <p:txBody>
          <a:bodyPr/>
          <a:lstStyle/>
          <a:p>
            <a:r>
              <a:rPr lang="en-US" dirty="0" smtClean="0">
                <a:solidFill>
                  <a:schemeClr val="accent1"/>
                </a:solidFill>
              </a:rPr>
              <a:t>#MECS2018 </a:t>
            </a:r>
            <a:r>
              <a:rPr lang="en-US" dirty="0" smtClean="0"/>
              <a:t>| </a:t>
            </a:r>
            <a:r>
              <a:rPr lang="en-US" dirty="0" smtClean="0">
                <a:solidFill>
                  <a:schemeClr val="tx1"/>
                </a:solidFill>
              </a:rPr>
              <a:t>www.eia.gov/consumption/manufacturing</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39B6C762-8557-4DA1-B8AC-C021AA8525D8}" type="slidenum">
              <a:rPr lang="en-US" smtClean="0"/>
              <a:pPr/>
              <a:t>7</a:t>
            </a:fld>
            <a:endParaRPr lang="en-US" dirty="0"/>
          </a:p>
        </p:txBody>
      </p:sp>
      <p:graphicFrame>
        <p:nvGraphicFramePr>
          <p:cNvPr id="7" name="Chart 6"/>
          <p:cNvGraphicFramePr>
            <a:graphicFrameLocks/>
          </p:cNvGraphicFramePr>
          <p:nvPr>
            <p:extLst>
              <p:ext uri="{D42A27DB-BD31-4B8C-83A1-F6EECF244321}">
                <p14:modId xmlns:p14="http://schemas.microsoft.com/office/powerpoint/2010/main" val="4117789459"/>
              </p:ext>
            </p:extLst>
          </p:nvPr>
        </p:nvGraphicFramePr>
        <p:xfrm>
          <a:off x="358307" y="1836441"/>
          <a:ext cx="3879850" cy="37750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2609474238"/>
              </p:ext>
            </p:extLst>
          </p:nvPr>
        </p:nvGraphicFramePr>
        <p:xfrm>
          <a:off x="4050117" y="2020592"/>
          <a:ext cx="2302531" cy="35909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451783652"/>
              </p:ext>
            </p:extLst>
          </p:nvPr>
        </p:nvGraphicFramePr>
        <p:xfrm>
          <a:off x="522807" y="5519085"/>
          <a:ext cx="3646932" cy="701040"/>
        </p:xfrm>
        <a:graphic>
          <a:graphicData uri="http://schemas.openxmlformats.org/drawingml/2006/table">
            <a:tbl>
              <a:tblPr firstRow="1" bandRow="1">
                <a:tableStyleId>{5C22544A-7EE6-4342-B048-85BDC9FD1C3A}</a:tableStyleId>
              </a:tblPr>
              <a:tblGrid>
                <a:gridCol w="530352"/>
                <a:gridCol w="711708"/>
                <a:gridCol w="758952"/>
                <a:gridCol w="512064"/>
                <a:gridCol w="713232"/>
                <a:gridCol w="420624"/>
              </a:tblGrid>
              <a:tr h="370840">
                <a:tc>
                  <a:txBody>
                    <a:bodyPr/>
                    <a:lstStyle/>
                    <a:p>
                      <a:pPr algn="ctr"/>
                      <a:r>
                        <a:rPr lang="en-US" sz="1000" b="1" dirty="0" smtClean="0">
                          <a:solidFill>
                            <a:schemeClr val="tx2">
                              <a:lumMod val="90000"/>
                              <a:lumOff val="10000"/>
                            </a:schemeClr>
                          </a:solidFill>
                          <a:latin typeface="Arial" panose="020B0604020202020204" pitchFamily="34" charset="0"/>
                          <a:cs typeface="Arial" panose="020B0604020202020204" pitchFamily="34" charset="0"/>
                        </a:rPr>
                        <a:t>natural </a:t>
                      </a:r>
                    </a:p>
                    <a:p>
                      <a:pPr algn="ctr"/>
                      <a:r>
                        <a:rPr lang="en-US" sz="1000" b="1" dirty="0" smtClean="0">
                          <a:solidFill>
                            <a:schemeClr val="tx2">
                              <a:lumMod val="90000"/>
                              <a:lumOff val="10000"/>
                            </a:schemeClr>
                          </a:solidFill>
                          <a:latin typeface="Arial" panose="020B0604020202020204" pitchFamily="34" charset="0"/>
                          <a:cs typeface="Arial" panose="020B0604020202020204" pitchFamily="34" charset="0"/>
                        </a:rPr>
                        <a:t>gas </a:t>
                      </a:r>
                      <a:endParaRPr lang="en-US" sz="1000" dirty="0">
                        <a:solidFill>
                          <a:schemeClr val="tx2">
                            <a:lumMod val="90000"/>
                            <a:lumOff val="10000"/>
                          </a:schemeClr>
                        </a:solidFill>
                        <a:latin typeface="Arial" panose="020B0604020202020204" pitchFamily="34" charset="0"/>
                        <a:cs typeface="Arial" panose="020B0604020202020204" pitchFamily="34" charset="0"/>
                      </a:endParaRPr>
                    </a:p>
                  </a:txBody>
                  <a:tcPr marL="27432" marR="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000" dirty="0" smtClean="0">
                          <a:solidFill>
                            <a:schemeClr val="accent2">
                              <a:lumMod val="60000"/>
                              <a:lumOff val="40000"/>
                            </a:schemeClr>
                          </a:solidFill>
                          <a:latin typeface="Arial" panose="020B0604020202020204" pitchFamily="34" charset="0"/>
                          <a:cs typeface="Arial" panose="020B0604020202020204" pitchFamily="34" charset="0"/>
                        </a:rPr>
                        <a:t>HGLs</a:t>
                      </a:r>
                    </a:p>
                    <a:p>
                      <a:pPr algn="ctr"/>
                      <a:r>
                        <a:rPr lang="en-US" sz="1000" b="0" dirty="0" smtClean="0">
                          <a:solidFill>
                            <a:schemeClr val="accent2">
                              <a:lumMod val="60000"/>
                              <a:lumOff val="40000"/>
                            </a:schemeClr>
                          </a:solidFill>
                          <a:latin typeface="Arial" panose="020B0604020202020204" pitchFamily="34" charset="0"/>
                          <a:cs typeface="Arial" panose="020B0604020202020204" pitchFamily="34" charset="0"/>
                        </a:rPr>
                        <a:t>(excluding </a:t>
                      </a:r>
                    </a:p>
                    <a:p>
                      <a:pPr algn="ctr"/>
                      <a:r>
                        <a:rPr lang="en-US" sz="1000" b="0" dirty="0" smtClean="0">
                          <a:solidFill>
                            <a:schemeClr val="accent2">
                              <a:lumMod val="60000"/>
                              <a:lumOff val="40000"/>
                            </a:schemeClr>
                          </a:solidFill>
                          <a:latin typeface="Arial" panose="020B0604020202020204" pitchFamily="34" charset="0"/>
                          <a:cs typeface="Arial" panose="020B0604020202020204" pitchFamily="34" charset="0"/>
                        </a:rPr>
                        <a:t>natural gasoline)</a:t>
                      </a:r>
                      <a:endParaRPr lang="en-US" sz="1000" b="0" dirty="0">
                        <a:solidFill>
                          <a:schemeClr val="accent2">
                            <a:lumMod val="60000"/>
                            <a:lumOff val="40000"/>
                          </a:schemeClr>
                        </a:solidFill>
                        <a:latin typeface="Arial" panose="020B0604020202020204" pitchFamily="34" charset="0"/>
                        <a:cs typeface="Arial" panose="020B0604020202020204" pitchFamily="34" charset="0"/>
                      </a:endParaRPr>
                    </a:p>
                  </a:txBody>
                  <a:tcPr marL="27432" marR="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000" dirty="0" smtClean="0">
                          <a:solidFill>
                            <a:schemeClr val="accent1"/>
                          </a:solidFill>
                          <a:latin typeface="Arial" panose="020B0604020202020204" pitchFamily="34" charset="0"/>
                          <a:cs typeface="Arial" panose="020B0604020202020204" pitchFamily="34" charset="0"/>
                        </a:rPr>
                        <a:t>net </a:t>
                      </a:r>
                    </a:p>
                    <a:p>
                      <a:pPr algn="ctr"/>
                      <a:r>
                        <a:rPr lang="en-US" sz="1000" dirty="0" smtClean="0">
                          <a:solidFill>
                            <a:schemeClr val="accent1"/>
                          </a:solidFill>
                          <a:latin typeface="Arial" panose="020B0604020202020204" pitchFamily="34" charset="0"/>
                          <a:cs typeface="Arial" panose="020B0604020202020204" pitchFamily="34" charset="0"/>
                        </a:rPr>
                        <a:t>electricity</a:t>
                      </a:r>
                      <a:r>
                        <a:rPr lang="en-US" sz="1000" baseline="0" dirty="0" smtClean="0">
                          <a:solidFill>
                            <a:schemeClr val="accent1"/>
                          </a:solidFill>
                          <a:latin typeface="Arial" panose="020B0604020202020204" pitchFamily="34" charset="0"/>
                          <a:cs typeface="Arial" panose="020B0604020202020204" pitchFamily="34" charset="0"/>
                        </a:rPr>
                        <a:t> </a:t>
                      </a:r>
                      <a:endParaRPr lang="en-US" sz="1000" dirty="0">
                        <a:solidFill>
                          <a:schemeClr val="accent1"/>
                        </a:solidFill>
                        <a:latin typeface="Arial" panose="020B0604020202020204" pitchFamily="34" charset="0"/>
                        <a:cs typeface="Arial" panose="020B0604020202020204" pitchFamily="34" charset="0"/>
                      </a:endParaRPr>
                    </a:p>
                  </a:txBody>
                  <a:tcPr marL="27432" marR="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000" b="1" dirty="0" smtClean="0">
                          <a:solidFill>
                            <a:schemeClr val="tx1">
                              <a:lumMod val="75000"/>
                              <a:lumOff val="25000"/>
                            </a:schemeClr>
                          </a:solidFill>
                          <a:latin typeface="Arial" panose="020B0604020202020204" pitchFamily="34" charset="0"/>
                          <a:cs typeface="Arial" panose="020B0604020202020204" pitchFamily="34" charset="0"/>
                        </a:rPr>
                        <a:t>coal, coke and breeze </a:t>
                      </a:r>
                      <a:endParaRPr lang="en-US" sz="1000" dirty="0">
                        <a:solidFill>
                          <a:schemeClr val="tx1">
                            <a:lumMod val="75000"/>
                            <a:lumOff val="25000"/>
                          </a:schemeClr>
                        </a:solidFill>
                        <a:latin typeface="Arial" panose="020B0604020202020204" pitchFamily="34" charset="0"/>
                        <a:cs typeface="Arial" panose="020B0604020202020204" pitchFamily="34" charset="0"/>
                      </a:endParaRPr>
                    </a:p>
                  </a:txBody>
                  <a:tcPr marL="27432" marR="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000" b="1" dirty="0" smtClean="0">
                          <a:solidFill>
                            <a:schemeClr val="accent5">
                              <a:lumMod val="60000"/>
                              <a:lumOff val="40000"/>
                            </a:schemeClr>
                          </a:solidFill>
                          <a:latin typeface="Arial" panose="020B0604020202020204" pitchFamily="34" charset="0"/>
                          <a:cs typeface="Arial" panose="020B0604020202020204" pitchFamily="34" charset="0"/>
                        </a:rPr>
                        <a:t>naphtha </a:t>
                      </a:r>
                    </a:p>
                    <a:p>
                      <a:pPr algn="ctr"/>
                      <a:r>
                        <a:rPr lang="en-US" sz="1000" b="1" dirty="0" smtClean="0">
                          <a:solidFill>
                            <a:schemeClr val="accent5">
                              <a:lumMod val="60000"/>
                              <a:lumOff val="40000"/>
                            </a:schemeClr>
                          </a:solidFill>
                          <a:latin typeface="Arial" panose="020B0604020202020204" pitchFamily="34" charset="0"/>
                          <a:cs typeface="Arial" panose="020B0604020202020204" pitchFamily="34" charset="0"/>
                        </a:rPr>
                        <a:t>and </a:t>
                      </a:r>
                    </a:p>
                    <a:p>
                      <a:pPr algn="ctr"/>
                      <a:r>
                        <a:rPr lang="en-US" sz="1000" b="1" dirty="0" smtClean="0">
                          <a:solidFill>
                            <a:schemeClr val="accent5">
                              <a:lumMod val="60000"/>
                              <a:lumOff val="40000"/>
                            </a:schemeClr>
                          </a:solidFill>
                          <a:latin typeface="Arial" panose="020B0604020202020204" pitchFamily="34" charset="0"/>
                          <a:cs typeface="Arial" panose="020B0604020202020204" pitchFamily="34" charset="0"/>
                        </a:rPr>
                        <a:t>fuel oils </a:t>
                      </a:r>
                      <a:endParaRPr lang="en-US" sz="1000" dirty="0">
                        <a:solidFill>
                          <a:schemeClr val="accent5">
                            <a:lumMod val="60000"/>
                            <a:lumOff val="40000"/>
                          </a:schemeClr>
                        </a:solidFill>
                        <a:latin typeface="Arial" panose="020B0604020202020204" pitchFamily="34" charset="0"/>
                        <a:cs typeface="Arial" panose="020B0604020202020204" pitchFamily="34" charset="0"/>
                      </a:endParaRPr>
                    </a:p>
                  </a:txBody>
                  <a:tcPr marL="27432" marR="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000" b="1" dirty="0" smtClean="0">
                          <a:solidFill>
                            <a:schemeClr val="bg1">
                              <a:lumMod val="65000"/>
                            </a:schemeClr>
                          </a:solidFill>
                          <a:latin typeface="Arial" panose="020B0604020202020204" pitchFamily="34" charset="0"/>
                          <a:cs typeface="Arial" panose="020B0604020202020204" pitchFamily="34" charset="0"/>
                        </a:rPr>
                        <a:t>other</a:t>
                      </a:r>
                      <a:endParaRPr lang="en-US" sz="1000" b="1" dirty="0">
                        <a:solidFill>
                          <a:schemeClr val="bg1">
                            <a:lumMod val="65000"/>
                          </a:schemeClr>
                        </a:solidFill>
                        <a:latin typeface="Arial" panose="020B0604020202020204" pitchFamily="34" charset="0"/>
                        <a:cs typeface="Arial" panose="020B0604020202020204" pitchFamily="34" charset="0"/>
                      </a:endParaRPr>
                    </a:p>
                  </a:txBody>
                  <a:tcPr marL="27432" marR="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sp>
        <p:nvSpPr>
          <p:cNvPr id="11" name="TextBox 10"/>
          <p:cNvSpPr txBox="1"/>
          <p:nvPr/>
        </p:nvSpPr>
        <p:spPr>
          <a:xfrm>
            <a:off x="294132" y="1394100"/>
            <a:ext cx="4727448"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Proportion of total consumption by energy source and year</a:t>
            </a:r>
          </a:p>
          <a:p>
            <a:r>
              <a:rPr lang="en-US" sz="1200" dirty="0" smtClean="0">
                <a:latin typeface="Arial" panose="020B0604020202020204" pitchFamily="34" charset="0"/>
                <a:cs typeface="Arial" panose="020B0604020202020204" pitchFamily="34" charset="0"/>
              </a:rPr>
              <a:t>percentage</a:t>
            </a:r>
            <a:endParaRPr lang="en-US" sz="1200" dirty="0">
              <a:latin typeface="Arial" panose="020B0604020202020204" pitchFamily="34" charset="0"/>
              <a:cs typeface="Arial" panose="020B0604020202020204" pitchFamily="34" charset="0"/>
            </a:endParaRPr>
          </a:p>
        </p:txBody>
      </p:sp>
      <p:sp>
        <p:nvSpPr>
          <p:cNvPr id="12" name="TextBox 11"/>
          <p:cNvSpPr txBox="1"/>
          <p:nvPr/>
        </p:nvSpPr>
        <p:spPr>
          <a:xfrm>
            <a:off x="4050117" y="1837882"/>
            <a:ext cx="1718839" cy="400110"/>
          </a:xfrm>
          <a:prstGeom prst="rect">
            <a:avLst/>
          </a:prstGeom>
          <a:noFill/>
        </p:spPr>
        <p:txBody>
          <a:bodyPr wrap="square" rtlCol="0">
            <a:spAutoFit/>
          </a:bodyPr>
          <a:lstStyle/>
          <a:p>
            <a:pPr algn="r"/>
            <a:r>
              <a:rPr lang="en-US" sz="1000" b="1" dirty="0" smtClean="0">
                <a:latin typeface="Arial" panose="020B0604020202020204" pitchFamily="34" charset="0"/>
                <a:cs typeface="Arial" panose="020B0604020202020204" pitchFamily="34" charset="0"/>
              </a:rPr>
              <a:t>total consumption</a:t>
            </a:r>
          </a:p>
          <a:p>
            <a:pPr algn="r"/>
            <a:r>
              <a:rPr lang="en-US" sz="1000" dirty="0">
                <a:latin typeface="Arial" panose="020B0604020202020204" pitchFamily="34" charset="0"/>
                <a:cs typeface="Arial" panose="020B0604020202020204" pitchFamily="34" charset="0"/>
              </a:rPr>
              <a:t>t</a:t>
            </a:r>
            <a:r>
              <a:rPr lang="en-US" sz="1000" dirty="0" smtClean="0">
                <a:latin typeface="Arial" panose="020B0604020202020204" pitchFamily="34" charset="0"/>
                <a:cs typeface="Arial" panose="020B0604020202020204" pitchFamily="34" charset="0"/>
              </a:rPr>
              <a:t>rillion British thermal units</a:t>
            </a:r>
            <a:endParaRPr lang="en-US" sz="1000" dirty="0">
              <a:latin typeface="Arial" panose="020B0604020202020204" pitchFamily="34" charset="0"/>
              <a:cs typeface="Arial" panose="020B0604020202020204" pitchFamily="34" charset="0"/>
            </a:endParaRPr>
          </a:p>
        </p:txBody>
      </p:sp>
      <p:sp>
        <p:nvSpPr>
          <p:cNvPr id="13" name="TextBox 12"/>
          <p:cNvSpPr txBox="1"/>
          <p:nvPr/>
        </p:nvSpPr>
        <p:spPr>
          <a:xfrm>
            <a:off x="6555926" y="1836441"/>
            <a:ext cx="4855464" cy="240065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MECS estimates that total manufacturing energy consumption in 2018 totaled 19,436 trillion British thermal units, a 3% increase from 2014.</a:t>
            </a:r>
          </a:p>
          <a:p>
            <a:pPr marL="285750" indent="-2857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Natural gas and hydrocarbon gas liquids (HGLs) continued to increase their shares of total consumption, rising from 43% of consumption in 2002 to 53% in 2018.</a:t>
            </a:r>
          </a:p>
          <a:p>
            <a:pPr marL="285750" indent="-2857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Conversely, the use of coal, coal coke and breeze as well as naphtha and fuel oils has declined each survey cycle since 2002.</a:t>
            </a:r>
          </a:p>
        </p:txBody>
      </p:sp>
    </p:spTree>
    <p:extLst>
      <p:ext uri="{BB962C8B-B14F-4D97-AF65-F5344CB8AC3E}">
        <p14:creationId xmlns:p14="http://schemas.microsoft.com/office/powerpoint/2010/main" val="9112743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Gross output continues to outpace manufacturing energy consumption</a:t>
            </a:r>
            <a:endParaRPr lang="en-US" dirty="0"/>
          </a:p>
        </p:txBody>
      </p:sp>
      <p:sp>
        <p:nvSpPr>
          <p:cNvPr id="3" name="Footer Placeholder 2"/>
          <p:cNvSpPr>
            <a:spLocks noGrp="1"/>
          </p:cNvSpPr>
          <p:nvPr>
            <p:ph type="ftr" sz="quarter" idx="11"/>
          </p:nvPr>
        </p:nvSpPr>
        <p:spPr/>
        <p:txBody>
          <a:bodyPr/>
          <a:lstStyle/>
          <a:p>
            <a:r>
              <a:rPr lang="en-US" dirty="0" smtClean="0">
                <a:solidFill>
                  <a:schemeClr val="accent1"/>
                </a:solidFill>
              </a:rPr>
              <a:t>#MECS2018 </a:t>
            </a:r>
            <a:r>
              <a:rPr lang="en-US" dirty="0" smtClean="0"/>
              <a:t>| </a:t>
            </a:r>
            <a:r>
              <a:rPr lang="en-US" dirty="0" smtClean="0">
                <a:solidFill>
                  <a:schemeClr val="tx1"/>
                </a:solidFill>
              </a:rPr>
              <a:t>www.eia.gov/consumption/manufacturing</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39B6C762-8557-4DA1-B8AC-C021AA8525D8}" type="slidenum">
              <a:rPr lang="en-US" smtClean="0"/>
              <a:pPr/>
              <a:t>8</a:t>
            </a:fld>
            <a:endParaRPr lang="en-US" dirty="0"/>
          </a:p>
        </p:txBody>
      </p:sp>
      <p:sp>
        <p:nvSpPr>
          <p:cNvPr id="6" name="TextBox 5"/>
          <p:cNvSpPr txBox="1"/>
          <p:nvPr/>
        </p:nvSpPr>
        <p:spPr>
          <a:xfrm>
            <a:off x="294131" y="1343722"/>
            <a:ext cx="6357522"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Indexes of gross output, fuel only, fuel plus feedstock, and employees, 1998–2018</a:t>
            </a:r>
          </a:p>
          <a:p>
            <a:r>
              <a:rPr lang="en-US" sz="1200" dirty="0" smtClean="0">
                <a:latin typeface="Arial" panose="020B0604020202020204" pitchFamily="34" charset="0"/>
                <a:cs typeface="Arial" panose="020B0604020202020204" pitchFamily="34" charset="0"/>
              </a:rPr>
              <a:t>Index: 1998 = 1</a:t>
            </a:r>
            <a:endParaRPr lang="en-US" sz="1200" dirty="0">
              <a:latin typeface="Arial" panose="020B0604020202020204" pitchFamily="34" charset="0"/>
              <a:cs typeface="Arial" panose="020B0604020202020204" pitchFamily="34" charset="0"/>
            </a:endParaRPr>
          </a:p>
        </p:txBody>
      </p:sp>
      <p:sp>
        <p:nvSpPr>
          <p:cNvPr id="7" name="TextBox 6"/>
          <p:cNvSpPr txBox="1"/>
          <p:nvPr/>
        </p:nvSpPr>
        <p:spPr>
          <a:xfrm>
            <a:off x="379777" y="5574483"/>
            <a:ext cx="1941414" cy="707886"/>
          </a:xfrm>
          <a:prstGeom prst="rect">
            <a:avLst/>
          </a:prstGeom>
          <a:noFill/>
        </p:spPr>
        <p:txBody>
          <a:bodyPr wrap="square" rtlCol="0">
            <a:spAutoFit/>
          </a:bodyPr>
          <a:lstStyle/>
          <a:p>
            <a:r>
              <a:rPr lang="en-US" sz="1000" b="1" dirty="0" smtClean="0">
                <a:solidFill>
                  <a:schemeClr val="accent5"/>
                </a:solidFill>
                <a:latin typeface="Arial" panose="020B0604020202020204" pitchFamily="34" charset="0"/>
                <a:cs typeface="Arial" panose="020B0604020202020204" pitchFamily="34" charset="0"/>
              </a:rPr>
              <a:t>index of gross output</a:t>
            </a:r>
          </a:p>
          <a:p>
            <a:r>
              <a:rPr lang="en-US" sz="1000" b="1" dirty="0">
                <a:solidFill>
                  <a:schemeClr val="tx1">
                    <a:lumMod val="50000"/>
                    <a:lumOff val="50000"/>
                  </a:schemeClr>
                </a:solidFill>
                <a:latin typeface="Arial" panose="020B0604020202020204" pitchFamily="34" charset="0"/>
                <a:cs typeface="Arial" panose="020B0604020202020204" pitchFamily="34" charset="0"/>
              </a:rPr>
              <a:t>i</a:t>
            </a:r>
            <a:r>
              <a:rPr lang="en-US" sz="1000" b="1" dirty="0" smtClean="0">
                <a:solidFill>
                  <a:schemeClr val="tx1">
                    <a:lumMod val="50000"/>
                    <a:lumOff val="50000"/>
                  </a:schemeClr>
                </a:solidFill>
                <a:latin typeface="Arial" panose="020B0604020202020204" pitchFamily="34" charset="0"/>
                <a:cs typeface="Arial" panose="020B0604020202020204" pitchFamily="34" charset="0"/>
              </a:rPr>
              <a:t>ndex of fuel plus feedstock</a:t>
            </a:r>
          </a:p>
          <a:p>
            <a:r>
              <a:rPr lang="en-US" sz="1000" b="1" dirty="0" smtClean="0">
                <a:solidFill>
                  <a:schemeClr val="accent5">
                    <a:lumMod val="60000"/>
                    <a:lumOff val="40000"/>
                  </a:schemeClr>
                </a:solidFill>
                <a:latin typeface="Arial" panose="020B0604020202020204" pitchFamily="34" charset="0"/>
                <a:cs typeface="Arial" panose="020B0604020202020204" pitchFamily="34" charset="0"/>
              </a:rPr>
              <a:t>index of fuel</a:t>
            </a:r>
          </a:p>
          <a:p>
            <a:r>
              <a:rPr lang="en-US" sz="1000" b="1" dirty="0" smtClean="0">
                <a:solidFill>
                  <a:schemeClr val="bg2">
                    <a:lumMod val="75000"/>
                  </a:schemeClr>
                </a:solidFill>
                <a:latin typeface="Arial" panose="020B0604020202020204" pitchFamily="34" charset="0"/>
                <a:cs typeface="Arial" panose="020B0604020202020204" pitchFamily="34" charset="0"/>
              </a:rPr>
              <a:t>index of employees</a:t>
            </a:r>
            <a:endParaRPr lang="en-US" sz="1000" b="1" dirty="0">
              <a:solidFill>
                <a:schemeClr val="bg2">
                  <a:lumMod val="75000"/>
                </a:schemeClr>
              </a:solidFill>
              <a:latin typeface="Arial" panose="020B0604020202020204" pitchFamily="34" charset="0"/>
              <a:cs typeface="Arial" panose="020B0604020202020204" pitchFamily="34" charset="0"/>
            </a:endParaRPr>
          </a:p>
        </p:txBody>
      </p:sp>
      <p:sp>
        <p:nvSpPr>
          <p:cNvPr id="10" name="TextBox 9"/>
          <p:cNvSpPr txBox="1"/>
          <p:nvPr/>
        </p:nvSpPr>
        <p:spPr>
          <a:xfrm>
            <a:off x="1741111" y="5373821"/>
            <a:ext cx="548640" cy="246221"/>
          </a:xfrm>
          <a:prstGeom prst="rect">
            <a:avLst/>
          </a:prstGeom>
          <a:noFill/>
        </p:spPr>
        <p:txBody>
          <a:bodyPr wrap="square" rtlCol="0">
            <a:spAutoFit/>
          </a:bodyPr>
          <a:lstStyle/>
          <a:p>
            <a:r>
              <a:rPr lang="en-US" sz="1000" dirty="0" smtClean="0">
                <a:latin typeface="Arial" panose="020B0604020202020204" pitchFamily="34" charset="0"/>
                <a:cs typeface="Arial" panose="020B0604020202020204" pitchFamily="34" charset="0"/>
              </a:rPr>
              <a:t>2002</a:t>
            </a:r>
            <a:endParaRPr lang="en-US" sz="1000" dirty="0">
              <a:latin typeface="Arial" panose="020B0604020202020204" pitchFamily="34" charset="0"/>
              <a:cs typeface="Arial" panose="020B0604020202020204" pitchFamily="34" charset="0"/>
            </a:endParaRPr>
          </a:p>
        </p:txBody>
      </p:sp>
      <p:sp>
        <p:nvSpPr>
          <p:cNvPr id="11" name="TextBox 10"/>
          <p:cNvSpPr txBox="1"/>
          <p:nvPr/>
        </p:nvSpPr>
        <p:spPr>
          <a:xfrm>
            <a:off x="2806950" y="5369528"/>
            <a:ext cx="548640" cy="246221"/>
          </a:xfrm>
          <a:prstGeom prst="rect">
            <a:avLst/>
          </a:prstGeom>
          <a:noFill/>
        </p:spPr>
        <p:txBody>
          <a:bodyPr wrap="square" rtlCol="0">
            <a:spAutoFit/>
          </a:bodyPr>
          <a:lstStyle/>
          <a:p>
            <a:r>
              <a:rPr lang="en-US" sz="1000" dirty="0" smtClean="0">
                <a:latin typeface="Arial" panose="020B0604020202020204" pitchFamily="34" charset="0"/>
                <a:cs typeface="Arial" panose="020B0604020202020204" pitchFamily="34" charset="0"/>
              </a:rPr>
              <a:t>2006</a:t>
            </a:r>
            <a:endParaRPr lang="en-US" sz="1000" dirty="0">
              <a:latin typeface="Arial" panose="020B0604020202020204" pitchFamily="34" charset="0"/>
              <a:cs typeface="Arial" panose="020B0604020202020204" pitchFamily="34" charset="0"/>
            </a:endParaRPr>
          </a:p>
        </p:txBody>
      </p:sp>
      <p:sp>
        <p:nvSpPr>
          <p:cNvPr id="12" name="TextBox 11"/>
          <p:cNvSpPr txBox="1"/>
          <p:nvPr/>
        </p:nvSpPr>
        <p:spPr>
          <a:xfrm>
            <a:off x="3846809" y="5378065"/>
            <a:ext cx="548640" cy="246221"/>
          </a:xfrm>
          <a:prstGeom prst="rect">
            <a:avLst/>
          </a:prstGeom>
          <a:noFill/>
        </p:spPr>
        <p:txBody>
          <a:bodyPr wrap="square" rtlCol="0">
            <a:spAutoFit/>
          </a:bodyPr>
          <a:lstStyle/>
          <a:p>
            <a:r>
              <a:rPr lang="en-US" sz="1000" dirty="0" smtClean="0">
                <a:latin typeface="Arial" panose="020B0604020202020204" pitchFamily="34" charset="0"/>
                <a:cs typeface="Arial" panose="020B0604020202020204" pitchFamily="34" charset="0"/>
              </a:rPr>
              <a:t>2010</a:t>
            </a:r>
            <a:endParaRPr lang="en-US" sz="1000" dirty="0">
              <a:latin typeface="Arial" panose="020B0604020202020204" pitchFamily="34" charset="0"/>
              <a:cs typeface="Arial" panose="020B0604020202020204" pitchFamily="34" charset="0"/>
            </a:endParaRPr>
          </a:p>
        </p:txBody>
      </p:sp>
      <p:sp>
        <p:nvSpPr>
          <p:cNvPr id="13" name="TextBox 12"/>
          <p:cNvSpPr txBox="1"/>
          <p:nvPr/>
        </p:nvSpPr>
        <p:spPr>
          <a:xfrm>
            <a:off x="4930437" y="5369527"/>
            <a:ext cx="548640" cy="246221"/>
          </a:xfrm>
          <a:prstGeom prst="rect">
            <a:avLst/>
          </a:prstGeom>
          <a:noFill/>
        </p:spPr>
        <p:txBody>
          <a:bodyPr wrap="square" rtlCol="0">
            <a:spAutoFit/>
          </a:bodyPr>
          <a:lstStyle/>
          <a:p>
            <a:r>
              <a:rPr lang="en-US" sz="1000" dirty="0" smtClean="0">
                <a:latin typeface="Arial" panose="020B0604020202020204" pitchFamily="34" charset="0"/>
                <a:cs typeface="Arial" panose="020B0604020202020204" pitchFamily="34" charset="0"/>
              </a:rPr>
              <a:t>2014</a:t>
            </a:r>
            <a:endParaRPr lang="en-US" sz="1000" dirty="0">
              <a:latin typeface="Arial" panose="020B0604020202020204" pitchFamily="34" charset="0"/>
              <a:cs typeface="Arial" panose="020B0604020202020204" pitchFamily="34" charset="0"/>
            </a:endParaRPr>
          </a:p>
        </p:txBody>
      </p:sp>
      <p:sp>
        <p:nvSpPr>
          <p:cNvPr id="14" name="TextBox 13"/>
          <p:cNvSpPr txBox="1"/>
          <p:nvPr/>
        </p:nvSpPr>
        <p:spPr>
          <a:xfrm>
            <a:off x="5973670" y="5378064"/>
            <a:ext cx="548640" cy="246221"/>
          </a:xfrm>
          <a:prstGeom prst="rect">
            <a:avLst/>
          </a:prstGeom>
          <a:noFill/>
        </p:spPr>
        <p:txBody>
          <a:bodyPr wrap="square" rtlCol="0">
            <a:spAutoFit/>
          </a:bodyPr>
          <a:lstStyle/>
          <a:p>
            <a:r>
              <a:rPr lang="en-US" sz="1000" dirty="0" smtClean="0">
                <a:latin typeface="Arial" panose="020B0604020202020204" pitchFamily="34" charset="0"/>
                <a:cs typeface="Arial" panose="020B0604020202020204" pitchFamily="34" charset="0"/>
              </a:rPr>
              <a:t>2018</a:t>
            </a:r>
            <a:endParaRPr lang="en-US" sz="1000" dirty="0">
              <a:latin typeface="Arial" panose="020B0604020202020204" pitchFamily="34" charset="0"/>
              <a:cs typeface="Arial" panose="020B0604020202020204" pitchFamily="34" charset="0"/>
            </a:endParaRPr>
          </a:p>
        </p:txBody>
      </p:sp>
      <p:graphicFrame>
        <p:nvGraphicFramePr>
          <p:cNvPr id="15" name="Chart 14"/>
          <p:cNvGraphicFramePr>
            <a:graphicFrameLocks/>
          </p:cNvGraphicFramePr>
          <p:nvPr>
            <p:extLst>
              <p:ext uri="{D42A27DB-BD31-4B8C-83A1-F6EECF244321}">
                <p14:modId xmlns:p14="http://schemas.microsoft.com/office/powerpoint/2010/main" val="896882087"/>
              </p:ext>
            </p:extLst>
          </p:nvPr>
        </p:nvGraphicFramePr>
        <p:xfrm>
          <a:off x="379777" y="1917558"/>
          <a:ext cx="6102009" cy="3566160"/>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17"/>
          <p:cNvSpPr txBox="1"/>
          <p:nvPr/>
        </p:nvSpPr>
        <p:spPr>
          <a:xfrm>
            <a:off x="667258" y="5369526"/>
            <a:ext cx="548640" cy="246221"/>
          </a:xfrm>
          <a:prstGeom prst="rect">
            <a:avLst/>
          </a:prstGeom>
          <a:noFill/>
        </p:spPr>
        <p:txBody>
          <a:bodyPr wrap="square" rtlCol="0">
            <a:spAutoFit/>
          </a:bodyPr>
          <a:lstStyle/>
          <a:p>
            <a:r>
              <a:rPr lang="en-US" sz="1000" dirty="0" smtClean="0">
                <a:latin typeface="Arial" panose="020B0604020202020204" pitchFamily="34" charset="0"/>
                <a:cs typeface="Arial" panose="020B0604020202020204" pitchFamily="34" charset="0"/>
              </a:rPr>
              <a:t>1998</a:t>
            </a:r>
            <a:endParaRPr lang="en-US" sz="1000" dirty="0">
              <a:latin typeface="Arial" panose="020B0604020202020204" pitchFamily="34" charset="0"/>
              <a:cs typeface="Arial" panose="020B0604020202020204" pitchFamily="34" charset="0"/>
            </a:endParaRPr>
          </a:p>
        </p:txBody>
      </p:sp>
      <p:sp>
        <p:nvSpPr>
          <p:cNvPr id="19" name="TextBox 18"/>
          <p:cNvSpPr txBox="1"/>
          <p:nvPr/>
        </p:nvSpPr>
        <p:spPr>
          <a:xfrm>
            <a:off x="6555926" y="1836441"/>
            <a:ext cx="4855464" cy="3123932"/>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Gross output has increased from 1998 levels, but fuel consumption and total manufacturing employment have decreased.</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Manufacturing gross output increased by 4% between 2014 and </a:t>
            </a:r>
            <a:r>
              <a:rPr lang="en-US" sz="1400" dirty="0" smtClean="0">
                <a:latin typeface="Arial" panose="020B0604020202020204" pitchFamily="34" charset="0"/>
                <a:cs typeface="Arial" panose="020B0604020202020204" pitchFamily="34" charset="0"/>
              </a:rPr>
              <a:t>2018 </a:t>
            </a:r>
            <a:r>
              <a:rPr lang="en-US" sz="1400" dirty="0">
                <a:latin typeface="Arial" panose="020B0604020202020204" pitchFamily="34" charset="0"/>
                <a:cs typeface="Arial" panose="020B0604020202020204" pitchFamily="34" charset="0"/>
              </a:rPr>
              <a:t>while energy consumption increased at 3%. </a:t>
            </a:r>
            <a:r>
              <a:rPr lang="en-US" sz="1400" dirty="0" smtClean="0">
                <a:latin typeface="Arial" panose="020B0604020202020204" pitchFamily="34" charset="0"/>
                <a:cs typeface="Arial" panose="020B0604020202020204" pitchFamily="34" charset="0"/>
              </a:rPr>
              <a:t>The </a:t>
            </a:r>
            <a:r>
              <a:rPr lang="en-US" sz="1400" dirty="0">
                <a:latin typeface="Arial" panose="020B0604020202020204" pitchFamily="34" charset="0"/>
                <a:cs typeface="Arial" panose="020B0604020202020204" pitchFamily="34" charset="0"/>
              </a:rPr>
              <a:t>disparity in growth </a:t>
            </a:r>
            <a:r>
              <a:rPr lang="en-US" sz="1400" dirty="0" smtClean="0">
                <a:latin typeface="Arial" panose="020B0604020202020204" pitchFamily="34" charset="0"/>
                <a:cs typeface="Arial" panose="020B0604020202020204" pitchFamily="34" charset="0"/>
              </a:rPr>
              <a:t>rates indicates a slight decrease </a:t>
            </a:r>
            <a:r>
              <a:rPr lang="en-US" sz="1400" dirty="0">
                <a:latin typeface="Arial" panose="020B0604020202020204" pitchFamily="34" charset="0"/>
                <a:cs typeface="Arial" panose="020B0604020202020204" pitchFamily="34" charset="0"/>
              </a:rPr>
              <a:t>in energy </a:t>
            </a:r>
            <a:r>
              <a:rPr lang="en-US" sz="1400" dirty="0" smtClean="0">
                <a:latin typeface="Arial" panose="020B0604020202020204" pitchFamily="34" charset="0"/>
                <a:cs typeface="Arial" panose="020B0604020202020204" pitchFamily="34" charset="0"/>
              </a:rPr>
              <a:t>intensity</a:t>
            </a:r>
            <a:r>
              <a:rPr lang="en-US" sz="1400" dirty="0">
                <a:latin typeface="Arial" panose="020B0604020202020204" pitchFamily="34" charset="0"/>
                <a:cs typeface="Arial" panose="020B0604020202020204" pitchFamily="34" charset="0"/>
              </a:rPr>
              <a:t> from 2014 </a:t>
            </a:r>
            <a:r>
              <a:rPr lang="en-US" sz="1400" dirty="0" smtClean="0">
                <a:latin typeface="Arial" panose="020B0604020202020204" pitchFamily="34" charset="0"/>
                <a:cs typeface="Arial" panose="020B0604020202020204" pitchFamily="34" charset="0"/>
              </a:rPr>
              <a:t>to </a:t>
            </a:r>
            <a:r>
              <a:rPr lang="en-US" sz="1400" dirty="0">
                <a:latin typeface="Arial" panose="020B0604020202020204" pitchFamily="34" charset="0"/>
                <a:cs typeface="Arial" panose="020B0604020202020204" pitchFamily="34" charset="0"/>
              </a:rPr>
              <a:t>2018.</a:t>
            </a:r>
            <a:endParaRPr lang="en-US" sz="1400" dirty="0" smtClean="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From 1998 to 2018, manufacturing energy intensity decreased by 26%. During this same </a:t>
            </a:r>
            <a:r>
              <a:rPr lang="en-US" sz="1400" dirty="0" smtClean="0">
                <a:latin typeface="Arial" panose="020B0604020202020204" pitchFamily="34" charset="0"/>
                <a:cs typeface="Arial" panose="020B0604020202020204" pitchFamily="34" charset="0"/>
              </a:rPr>
              <a:t>period</a:t>
            </a:r>
            <a:r>
              <a:rPr lang="en-US" sz="1400" dirty="0">
                <a:latin typeface="Arial" panose="020B0604020202020204" pitchFamily="34" charset="0"/>
                <a:cs typeface="Arial" panose="020B0604020202020204" pitchFamily="34" charset="0"/>
              </a:rPr>
              <a:t>, manufacturing gross output increased by 12%, implying continued </a:t>
            </a:r>
            <a:r>
              <a:rPr lang="en-US" sz="1400" dirty="0" smtClean="0">
                <a:latin typeface="Arial" panose="020B0604020202020204" pitchFamily="34" charset="0"/>
                <a:cs typeface="Arial" panose="020B0604020202020204" pitchFamily="34" charset="0"/>
              </a:rPr>
              <a:t>long-term energy </a:t>
            </a:r>
            <a:r>
              <a:rPr lang="en-US" sz="1400" dirty="0">
                <a:latin typeface="Arial" panose="020B0604020202020204" pitchFamily="34" charset="0"/>
                <a:cs typeface="Arial" panose="020B0604020202020204" pitchFamily="34" charset="0"/>
              </a:rPr>
              <a:t>efficiency </a:t>
            </a:r>
            <a:r>
              <a:rPr lang="en-US" sz="1400" dirty="0" smtClean="0">
                <a:latin typeface="Arial" panose="020B0604020202020204" pitchFamily="34" charset="0"/>
                <a:cs typeface="Arial" panose="020B0604020202020204" pitchFamily="34" charset="0"/>
              </a:rPr>
              <a:t>gains in U.S. manufacturing.</a:t>
            </a:r>
          </a:p>
          <a:p>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8829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Nonfuel consumption was most common </a:t>
            </a:r>
            <a:r>
              <a:rPr lang="en-US" dirty="0"/>
              <a:t>in the chemicals </a:t>
            </a:r>
            <a:r>
              <a:rPr lang="en-US" dirty="0" smtClean="0"/>
              <a:t>subsector</a:t>
            </a:r>
            <a:endParaRPr lang="en-US" dirty="0"/>
          </a:p>
        </p:txBody>
      </p:sp>
      <p:sp>
        <p:nvSpPr>
          <p:cNvPr id="3" name="Footer Placeholder 2"/>
          <p:cNvSpPr>
            <a:spLocks noGrp="1"/>
          </p:cNvSpPr>
          <p:nvPr>
            <p:ph type="ftr" sz="quarter" idx="11"/>
          </p:nvPr>
        </p:nvSpPr>
        <p:spPr/>
        <p:txBody>
          <a:bodyPr/>
          <a:lstStyle/>
          <a:p>
            <a:r>
              <a:rPr lang="en-US" dirty="0" smtClean="0">
                <a:solidFill>
                  <a:schemeClr val="accent1"/>
                </a:solidFill>
              </a:rPr>
              <a:t>#MECS2018 </a:t>
            </a:r>
            <a:r>
              <a:rPr lang="en-US" dirty="0" smtClean="0"/>
              <a:t>| </a:t>
            </a:r>
            <a:r>
              <a:rPr lang="en-US" dirty="0" smtClean="0">
                <a:solidFill>
                  <a:schemeClr val="tx1"/>
                </a:solidFill>
              </a:rPr>
              <a:t>www.eia.gov/consumption/manufacturing</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39B6C762-8557-4DA1-B8AC-C021AA8525D8}" type="slidenum">
              <a:rPr lang="en-US" smtClean="0"/>
              <a:pPr/>
              <a:t>9</a:t>
            </a:fld>
            <a:endParaRPr lang="en-US" dirty="0"/>
          </a:p>
        </p:txBody>
      </p:sp>
      <p:sp>
        <p:nvSpPr>
          <p:cNvPr id="6" name="TextBox 5"/>
          <p:cNvSpPr txBox="1"/>
          <p:nvPr/>
        </p:nvSpPr>
        <p:spPr>
          <a:xfrm>
            <a:off x="294132" y="5065612"/>
            <a:ext cx="11603736"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Petroleum </a:t>
            </a:r>
            <a:r>
              <a:rPr lang="en-US" sz="1400" dirty="0" smtClean="0">
                <a:latin typeface="Arial" panose="020B0604020202020204" pitchFamily="34" charset="0"/>
                <a:cs typeface="Arial" panose="020B0604020202020204" pitchFamily="34" charset="0"/>
              </a:rPr>
              <a:t>and </a:t>
            </a:r>
            <a:r>
              <a:rPr lang="en-US" sz="1400" dirty="0">
                <a:latin typeface="Arial" panose="020B0604020202020204" pitchFamily="34" charset="0"/>
                <a:cs typeface="Arial" panose="020B0604020202020204" pitchFamily="34" charset="0"/>
              </a:rPr>
              <a:t>coal products, chemicals, and primary metals account for </a:t>
            </a:r>
            <a:r>
              <a:rPr lang="en-US" sz="1400" dirty="0" smtClean="0">
                <a:latin typeface="Arial" panose="020B0604020202020204" pitchFamily="34" charset="0"/>
                <a:cs typeface="Arial" panose="020B0604020202020204" pitchFamily="34" charset="0"/>
              </a:rPr>
              <a:t>more than 90% </a:t>
            </a:r>
            <a:r>
              <a:rPr lang="en-US" sz="1400" dirty="0">
                <a:latin typeface="Arial" panose="020B0604020202020204" pitchFamily="34" charset="0"/>
                <a:cs typeface="Arial" panose="020B0604020202020204" pitchFamily="34" charset="0"/>
              </a:rPr>
              <a:t>of feedstock use in manufacturing.</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Petroleum </a:t>
            </a:r>
            <a:r>
              <a:rPr lang="en-US" sz="1400" dirty="0" smtClean="0">
                <a:latin typeface="Arial" panose="020B0604020202020204" pitchFamily="34" charset="0"/>
                <a:cs typeface="Arial" panose="020B0604020202020204" pitchFamily="34" charset="0"/>
              </a:rPr>
              <a:t>and </a:t>
            </a:r>
            <a:r>
              <a:rPr lang="en-US" sz="1400" dirty="0">
                <a:latin typeface="Arial" panose="020B0604020202020204" pitchFamily="34" charset="0"/>
                <a:cs typeface="Arial" panose="020B0604020202020204" pitchFamily="34" charset="0"/>
              </a:rPr>
              <a:t>coal products, chemicals, </a:t>
            </a:r>
            <a:r>
              <a:rPr lang="en-US" sz="1400" dirty="0" smtClean="0">
                <a:latin typeface="Arial" panose="020B0604020202020204" pitchFamily="34" charset="0"/>
                <a:cs typeface="Arial" panose="020B0604020202020204" pitchFamily="34" charset="0"/>
              </a:rPr>
              <a:t>primary </a:t>
            </a:r>
            <a:r>
              <a:rPr lang="en-US" sz="1400" dirty="0">
                <a:latin typeface="Arial" panose="020B0604020202020204" pitchFamily="34" charset="0"/>
                <a:cs typeface="Arial" panose="020B0604020202020204" pitchFamily="34" charset="0"/>
              </a:rPr>
              <a:t>metals, </a:t>
            </a:r>
            <a:r>
              <a:rPr lang="en-US" sz="1400" dirty="0" smtClean="0">
                <a:latin typeface="Arial" panose="020B0604020202020204" pitchFamily="34" charset="0"/>
                <a:cs typeface="Arial" panose="020B0604020202020204" pitchFamily="34" charset="0"/>
              </a:rPr>
              <a:t>paper, </a:t>
            </a:r>
            <a:r>
              <a:rPr lang="en-US" sz="1400" dirty="0">
                <a:latin typeface="Arial" panose="020B0604020202020204" pitchFamily="34" charset="0"/>
                <a:cs typeface="Arial" panose="020B0604020202020204" pitchFamily="34" charset="0"/>
              </a:rPr>
              <a:t>and food account for </a:t>
            </a:r>
            <a:r>
              <a:rPr lang="en-US" sz="1400" dirty="0" smtClean="0">
                <a:latin typeface="Arial" panose="020B0604020202020204" pitchFamily="34" charset="0"/>
                <a:cs typeface="Arial" panose="020B0604020202020204" pitchFamily="34" charset="0"/>
              </a:rPr>
              <a:t>more than 84% </a:t>
            </a:r>
            <a:r>
              <a:rPr lang="en-US" sz="1400" dirty="0">
                <a:latin typeface="Arial" panose="020B0604020202020204" pitchFamily="34" charset="0"/>
                <a:cs typeface="Arial" panose="020B0604020202020204" pitchFamily="34" charset="0"/>
              </a:rPr>
              <a:t>of fuel used in manufacturing.</a:t>
            </a:r>
          </a:p>
        </p:txBody>
      </p:sp>
      <p:sp>
        <p:nvSpPr>
          <p:cNvPr id="7" name="Rectangle 6"/>
          <p:cNvSpPr/>
          <p:nvPr/>
        </p:nvSpPr>
        <p:spPr>
          <a:xfrm>
            <a:off x="294132" y="1517545"/>
            <a:ext cx="6519362" cy="461665"/>
          </a:xfrm>
          <a:prstGeom prst="rect">
            <a:avLst/>
          </a:prstGeom>
        </p:spPr>
        <p:txBody>
          <a:bodyPr wrap="square">
            <a:spAutoFit/>
          </a:bodyPr>
          <a:lstStyle/>
          <a:p>
            <a:r>
              <a:rPr lang="en-US" sz="1200" b="1" dirty="0" smtClean="0">
                <a:latin typeface="Arial" panose="020B0604020202020204" pitchFamily="34" charset="0"/>
                <a:cs typeface="Arial" panose="020B0604020202020204" pitchFamily="34" charset="0"/>
              </a:rPr>
              <a:t>Manufacturing </a:t>
            </a:r>
            <a:r>
              <a:rPr lang="en-US" sz="1200" b="1" dirty="0">
                <a:latin typeface="Arial" panose="020B0604020202020204" pitchFamily="34" charset="0"/>
                <a:cs typeface="Arial" panose="020B0604020202020204" pitchFamily="34" charset="0"/>
              </a:rPr>
              <a:t>energy </a:t>
            </a:r>
            <a:r>
              <a:rPr lang="en-US" sz="1200" b="1" dirty="0" smtClean="0">
                <a:latin typeface="Arial" panose="020B0604020202020204" pitchFamily="34" charset="0"/>
                <a:cs typeface="Arial" panose="020B0604020202020204" pitchFamily="34" charset="0"/>
              </a:rPr>
              <a:t>fuel and nonfuel (feedstock) consumption </a:t>
            </a:r>
            <a:r>
              <a:rPr lang="en-US" sz="1200" b="1" dirty="0">
                <a:latin typeface="Arial" panose="020B0604020202020204" pitchFamily="34" charset="0"/>
                <a:cs typeface="Arial" panose="020B0604020202020204" pitchFamily="34" charset="0"/>
              </a:rPr>
              <a:t>by </a:t>
            </a:r>
            <a:r>
              <a:rPr lang="en-US" sz="1200" b="1" dirty="0" smtClean="0">
                <a:latin typeface="Arial" panose="020B0604020202020204" pitchFamily="34" charset="0"/>
                <a:cs typeface="Arial" panose="020B0604020202020204" pitchFamily="34" charset="0"/>
              </a:rPr>
              <a:t>subsector, 2018</a:t>
            </a:r>
          </a:p>
          <a:p>
            <a:r>
              <a:rPr lang="en-US" sz="1200" dirty="0" smtClean="0">
                <a:latin typeface="Arial" panose="020B0604020202020204" pitchFamily="34" charset="0"/>
                <a:cs typeface="Arial" panose="020B0604020202020204" pitchFamily="34" charset="0"/>
              </a:rPr>
              <a:t>percentage</a:t>
            </a:r>
            <a:endParaRPr lang="en-US" sz="1200" dirty="0">
              <a:latin typeface="Arial" panose="020B0604020202020204" pitchFamily="34" charset="0"/>
              <a:cs typeface="Arial" panose="020B0604020202020204" pitchFamily="34" charset="0"/>
            </a:endParaRPr>
          </a:p>
        </p:txBody>
      </p:sp>
      <p:sp>
        <p:nvSpPr>
          <p:cNvPr id="8" name="Rectangle 7"/>
          <p:cNvSpPr/>
          <p:nvPr/>
        </p:nvSpPr>
        <p:spPr>
          <a:xfrm>
            <a:off x="8698939" y="3286571"/>
            <a:ext cx="3493062" cy="461665"/>
          </a:xfrm>
          <a:prstGeom prst="rect">
            <a:avLst/>
          </a:prstGeom>
        </p:spPr>
        <p:txBody>
          <a:bodyPr wrap="square">
            <a:spAutoFit/>
          </a:bodyPr>
          <a:lstStyle/>
          <a:p>
            <a:r>
              <a:rPr lang="en-US" sz="1200" b="1" dirty="0">
                <a:latin typeface="Arial" panose="020B0604020202020204" pitchFamily="34" charset="0"/>
                <a:cs typeface="Arial" panose="020B0604020202020204" pitchFamily="34" charset="0"/>
              </a:rPr>
              <a:t>total: </a:t>
            </a:r>
            <a:r>
              <a:rPr lang="en-US" sz="1200" dirty="0">
                <a:latin typeface="Arial" panose="020B0604020202020204" pitchFamily="34" charset="0"/>
                <a:cs typeface="Arial" panose="020B0604020202020204" pitchFamily="34" charset="0"/>
              </a:rPr>
              <a:t>19.4 quadrillion </a:t>
            </a:r>
            <a:r>
              <a:rPr lang="en-US" sz="1200" dirty="0" smtClean="0">
                <a:latin typeface="Arial" panose="020B0604020202020204" pitchFamily="34" charset="0"/>
                <a:cs typeface="Arial" panose="020B0604020202020204" pitchFamily="34" charset="0"/>
              </a:rPr>
              <a:t>British thermal units (Btu)</a:t>
            </a:r>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total nonfuel:</a:t>
            </a:r>
            <a:r>
              <a:rPr lang="en-US" sz="1200" dirty="0">
                <a:latin typeface="Arial" panose="020B0604020202020204" pitchFamily="34" charset="0"/>
                <a:cs typeface="Arial" panose="020B0604020202020204" pitchFamily="34" charset="0"/>
              </a:rPr>
              <a:t> 6.1 quadrillion Btu</a:t>
            </a:r>
          </a:p>
        </p:txBody>
      </p:sp>
      <p:sp>
        <p:nvSpPr>
          <p:cNvPr id="9" name="Text Placeholder 8"/>
          <p:cNvSpPr txBox="1">
            <a:spLocks/>
          </p:cNvSpPr>
          <p:nvPr/>
        </p:nvSpPr>
        <p:spPr>
          <a:xfrm>
            <a:off x="294132" y="4593432"/>
            <a:ext cx="8001000" cy="230832"/>
          </a:xfrm>
          <a:prstGeom prst="rect">
            <a:avLst/>
          </a:prstGeom>
          <a:no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dirty="0" smtClean="0">
                <a:latin typeface="Arial" panose="020B0604020202020204" pitchFamily="34" charset="0"/>
                <a:cs typeface="Arial" panose="020B0604020202020204" pitchFamily="34" charset="0"/>
              </a:rPr>
              <a:t>Note: To adjust for double counting, 1.6 quadrillion Btu are netted out of fuel consumption (MECS Table 1.2).</a:t>
            </a:r>
            <a:endParaRPr lang="en-US" sz="1000" dirty="0">
              <a:latin typeface="Arial" panose="020B0604020202020204" pitchFamily="34" charset="0"/>
              <a:cs typeface="Arial" panose="020B0604020202020204" pitchFamily="34" charset="0"/>
            </a:endParaRPr>
          </a:p>
        </p:txBody>
      </p:sp>
      <p:graphicFrame>
        <p:nvGraphicFramePr>
          <p:cNvPr id="11" name="Chart 10"/>
          <p:cNvGraphicFramePr>
            <a:graphicFrameLocks/>
          </p:cNvGraphicFramePr>
          <p:nvPr>
            <p:extLst>
              <p:ext uri="{D42A27DB-BD31-4B8C-83A1-F6EECF244321}">
                <p14:modId xmlns:p14="http://schemas.microsoft.com/office/powerpoint/2010/main" val="1135315505"/>
              </p:ext>
            </p:extLst>
          </p:nvPr>
        </p:nvGraphicFramePr>
        <p:xfrm>
          <a:off x="298831" y="1977280"/>
          <a:ext cx="8691420" cy="2857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019957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14606</TotalTime>
  <Words>5517</Words>
  <Application>Microsoft Office PowerPoint</Application>
  <PresentationFormat>Widescreen</PresentationFormat>
  <Paragraphs>762</Paragraphs>
  <Slides>42</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Arial Black</vt:lpstr>
      <vt:lpstr>Calibri</vt:lpstr>
      <vt:lpstr>Calibri Light</vt:lpstr>
      <vt:lpstr>Times New Roman</vt:lpstr>
      <vt:lpstr>Office Theme</vt:lpstr>
      <vt:lpstr>PowerPoint Presentation</vt:lpstr>
      <vt:lpstr>2018 Manufacturing Energy Consumption Survey   December 2021</vt:lpstr>
      <vt:lpstr>What is the Manufacturing Energy Consumption Survey (MECS)?</vt:lpstr>
      <vt:lpstr>Key takeaways from our 2018 MECS results </vt:lpstr>
      <vt:lpstr>PowerPoint Presentation</vt:lpstr>
      <vt:lpstr>Manufacturing energy consumption</vt:lpstr>
      <vt:lpstr>Natural gas and HGLs continue to increase their shares of total consumption</vt:lpstr>
      <vt:lpstr>Gross output continues to outpace manufacturing energy consumption</vt:lpstr>
      <vt:lpstr>Nonfuel consumption was most common in the chemicals subsector</vt:lpstr>
      <vt:lpstr>The South accounted for 80% of U.S. nonfuel energy consumption</vt:lpstr>
      <vt:lpstr>Byproducts in fuel consumption vary by sector</vt:lpstr>
      <vt:lpstr>Five sectors accounted for more than three-fourths of offsite-produced fuel consumption</vt:lpstr>
      <vt:lpstr>Natural gas was the most used fuel for all end uses</vt:lpstr>
      <vt:lpstr>Fuel consumption varied by value of shipments and receipts and by employment size</vt:lpstr>
      <vt:lpstr>Consumption ratios of fuel were highest in the South and lowest in the Northeast</vt:lpstr>
      <vt:lpstr>Fuel-switching capability</vt:lpstr>
      <vt:lpstr>Most sectors cannot easily switch from natural gas to another fuel</vt:lpstr>
      <vt:lpstr>As a result of equipment limitations, most natural gas fuel cannot be switched with other fuels</vt:lpstr>
      <vt:lpstr>Fuel-switching capabilities were largest for distillate fuel oil and coal-consuming establishments </vt:lpstr>
      <vt:lpstr>Small price changes may cause a switch to alternative fuels</vt:lpstr>
      <vt:lpstr>Expenditures and pricing</vt:lpstr>
      <vt:lpstr>Electricity per MMBtu was often the most expensive energy source</vt:lpstr>
      <vt:lpstr>The average price of weighted quantity purchased energy varied by region</vt:lpstr>
      <vt:lpstr>Most electricity purchased came from local utilities, most natural gas from non-local utilities</vt:lpstr>
      <vt:lpstr>Manufacturing floorspace and establishment counts</vt:lpstr>
      <vt:lpstr>Fabricated metal products establishments were the most numerous of all industries</vt:lpstr>
      <vt:lpstr>Paper manufacturing establishments occupy the largest floorspace, apparel establishments the smallest</vt:lpstr>
      <vt:lpstr>Energy management</vt:lpstr>
      <vt:lpstr>The majority of manufacturing establishments were working to improve energy consumption</vt:lpstr>
      <vt:lpstr>Almost half of all manufacturing establishments participated in general energy management activities</vt:lpstr>
      <vt:lpstr>Energy management activities were most common in the primary metals subsector</vt:lpstr>
      <vt:lpstr>More than one-fourth of primary metals establishments had submetering capabilities</vt:lpstr>
      <vt:lpstr>Less than 1% of manufacturing establishments had cogeneration technologies</vt:lpstr>
      <vt:lpstr>Cogeneration was the largest source of onsite generation</vt:lpstr>
      <vt:lpstr>Top energy-consuming subsectors</vt:lpstr>
      <vt:lpstr>Four subsectors accounted for most manufacturing energy consumption</vt:lpstr>
      <vt:lpstr>Chemicals had the most establishments and energy consumption</vt:lpstr>
      <vt:lpstr>Petroleum and coal products had the highest energy consumption per employee</vt:lpstr>
      <vt:lpstr>ENERGY STAR® was the most common energy consumption improvement program</vt:lpstr>
      <vt:lpstr>References and additional information</vt:lpstr>
      <vt:lpstr>References</vt:lpstr>
      <vt:lpstr>For more information</vt:lpstr>
    </vt:vector>
  </TitlesOfParts>
  <Company>EIA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Lawrence, Chrishelle</dc:creator>
  <cp:lastModifiedBy>Lawrence, Chrishelle</cp:lastModifiedBy>
  <cp:revision>589</cp:revision>
  <dcterms:created xsi:type="dcterms:W3CDTF">2020-09-03T16:26:32Z</dcterms:created>
  <dcterms:modified xsi:type="dcterms:W3CDTF">2021-12-08T21:34:32Z</dcterms:modified>
</cp:coreProperties>
</file>